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9" r:id="rId1"/>
  </p:sldMasterIdLst>
  <p:notesMasterIdLst>
    <p:notesMasterId r:id="rId13"/>
  </p:notesMasterIdLst>
  <p:handoutMasterIdLst>
    <p:handoutMasterId r:id="rId14"/>
  </p:handoutMasterIdLst>
  <p:sldIdLst>
    <p:sldId id="256" r:id="rId2"/>
    <p:sldId id="376" r:id="rId3"/>
    <p:sldId id="377" r:id="rId4"/>
    <p:sldId id="383" r:id="rId5"/>
    <p:sldId id="379" r:id="rId6"/>
    <p:sldId id="382" r:id="rId7"/>
    <p:sldId id="380" r:id="rId8"/>
    <p:sldId id="381" r:id="rId9"/>
    <p:sldId id="384" r:id="rId10"/>
    <p:sldId id="261" r:id="rId11"/>
    <p:sldId id="374" r:id="rId12"/>
  </p:sldIdLst>
  <p:sldSz cx="9144000" cy="6858000" type="screen4x3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15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70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003D"/>
    <a:srgbClr val="FD7A41"/>
    <a:srgbClr val="FF3300"/>
    <a:srgbClr val="FFCC00"/>
    <a:srgbClr val="FFFF66"/>
    <a:srgbClr val="EAEAEA"/>
    <a:srgbClr val="FF9966"/>
    <a:srgbClr val="FF505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21" autoAdjust="0"/>
    <p:restoredTop sz="90379" autoAdjust="0"/>
  </p:normalViewPr>
  <p:slideViewPr>
    <p:cSldViewPr showGuides="1">
      <p:cViewPr varScale="1">
        <p:scale>
          <a:sx n="111" d="100"/>
          <a:sy n="111" d="100"/>
        </p:scale>
        <p:origin x="1752" y="200"/>
      </p:cViewPr>
      <p:guideLst>
        <p:guide orient="horz" pos="270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t" anchorCtr="0" compatLnSpc="1">
            <a:prstTxWarp prst="textNoShape">
              <a:avLst/>
            </a:prstTxWarp>
          </a:bodyPr>
          <a:lstStyle>
            <a:lvl1pPr algn="l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726" y="0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t" anchorCtr="0" compatLnSpc="1">
            <a:prstTxWarp prst="textNoShape">
              <a:avLst/>
            </a:prstTxWarp>
          </a:bodyPr>
          <a:lstStyle>
            <a:lvl1pPr algn="r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4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1901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b" anchorCtr="0" compatLnSpc="1">
            <a:prstTxWarp prst="textNoShape">
              <a:avLst/>
            </a:prstTxWarp>
          </a:bodyPr>
          <a:lstStyle>
            <a:lvl1pPr algn="l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4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726" y="9721901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b" anchorCtr="0" compatLnSpc="1">
            <a:prstTxWarp prst="textNoShape">
              <a:avLst/>
            </a:prstTxWarp>
          </a:bodyPr>
          <a:lstStyle>
            <a:lvl1pPr algn="r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F518D79-8590-4519-8602-1FA987D0270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6310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t" anchorCtr="0" compatLnSpc="1">
            <a:prstTxWarp prst="textNoShape">
              <a:avLst/>
            </a:prstTxWarp>
          </a:bodyPr>
          <a:lstStyle>
            <a:lvl1pPr algn="l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726" y="0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t" anchorCtr="0" compatLnSpc="1">
            <a:prstTxWarp prst="textNoShape">
              <a:avLst/>
            </a:prstTxWarp>
          </a:bodyPr>
          <a:lstStyle>
            <a:lvl1pPr algn="r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9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0132"/>
            <a:ext cx="5679440" cy="46062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1901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b" anchorCtr="0" compatLnSpc="1">
            <a:prstTxWarp prst="textNoShape">
              <a:avLst/>
            </a:prstTxWarp>
          </a:bodyPr>
          <a:lstStyle>
            <a:lvl1pPr algn="l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726" y="9721901"/>
            <a:ext cx="3076917" cy="511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8" tIns="49513" rIns="99028" bIns="49513" numCol="1" anchor="b" anchorCtr="0" compatLnSpc="1">
            <a:prstTxWarp prst="textNoShape">
              <a:avLst/>
            </a:prstTxWarp>
          </a:bodyPr>
          <a:lstStyle>
            <a:lvl1pPr algn="r" defTabSz="990394" eaLnBrk="1" hangingPunct="1">
              <a:defRPr sz="13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9A5F9F7-5E0C-4EF4-A26C-50B0ECB5164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73476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B1F97-2C7D-4736-9484-40C6DDE3B8F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078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7620495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914400"/>
            <a:ext cx="8568952" cy="4572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484313"/>
            <a:ext cx="8568951" cy="46482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520151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388" y="914400"/>
            <a:ext cx="8713092" cy="4572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0824" y="1484313"/>
            <a:ext cx="4428054" cy="4648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02629" y="1484784"/>
            <a:ext cx="4141135" cy="46482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7923204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568952" cy="58092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23528" y="1535113"/>
            <a:ext cx="4248472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23528" y="2174875"/>
            <a:ext cx="4248472" cy="39512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572001" y="1535113"/>
            <a:ext cx="4320480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572001" y="2174875"/>
            <a:ext cx="4320480" cy="39512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5599162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914400"/>
            <a:ext cx="8568952" cy="570384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0863456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622628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251520" y="914400"/>
            <a:ext cx="8640960" cy="521811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2430937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388" y="914400"/>
            <a:ext cx="8713092" cy="4572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50824" y="1484313"/>
            <a:ext cx="8641655" cy="4648200"/>
          </a:xfrm>
        </p:spPr>
        <p:txBody>
          <a:bodyPr/>
          <a:lstStyle/>
          <a:p>
            <a:pPr lvl="0"/>
            <a:r>
              <a:rPr lang="de-DE" noProof="0" dirty="0"/>
              <a:t>Tabelle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34811726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914400"/>
            <a:ext cx="8568952" cy="4572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250824" y="1484312"/>
            <a:ext cx="8569648" cy="4825008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de-DE" noProof="0" dirty="0"/>
              <a:t>Diagramm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60733853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914400"/>
            <a:ext cx="865213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505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Mastertitelformat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4" y="1484313"/>
            <a:ext cx="8655309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30" name="Text Box 16"/>
          <p:cNvSpPr txBox="1">
            <a:spLocks noChangeArrowheads="1"/>
          </p:cNvSpPr>
          <p:nvPr/>
        </p:nvSpPr>
        <p:spPr bwMode="auto">
          <a:xfrm>
            <a:off x="7237413" y="0"/>
            <a:ext cx="18018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5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5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5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5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5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5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5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5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5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DE" sz="1200">
                <a:solidFill>
                  <a:schemeClr val="bg1"/>
                </a:solidFill>
              </a:rPr>
              <a:t>Institut für Organisation</a:t>
            </a:r>
          </a:p>
        </p:txBody>
      </p:sp>
      <p:sp>
        <p:nvSpPr>
          <p:cNvPr id="16" name="Text Box 4"/>
          <p:cNvSpPr txBox="1">
            <a:spLocks noChangeArrowheads="1"/>
          </p:cNvSpPr>
          <p:nvPr userDrawn="1"/>
        </p:nvSpPr>
        <p:spPr bwMode="auto">
          <a:xfrm>
            <a:off x="8676456" y="6568901"/>
            <a:ext cx="556776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eaLnBrk="1" hangingPunct="1">
              <a:defRPr sz="1000" b="0">
                <a:latin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fld id="{8938AF68-B350-4337-8F64-D13832C7B14C}" type="slidenum">
              <a:rPr lang="de-DE" smtClean="0"/>
              <a:t>‹#›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3" r:id="rId3"/>
    <p:sldLayoutId id="2147483684" r:id="rId4"/>
    <p:sldLayoutId id="2147483685" r:id="rId5"/>
    <p:sldLayoutId id="2147483686" r:id="rId6"/>
    <p:sldLayoutId id="2147483691" r:id="rId7"/>
    <p:sldLayoutId id="2147483692" r:id="rId8"/>
    <p:sldLayoutId id="2147483693" r:id="rId9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Font typeface="Wingdings" pitchFamily="2" charset="2"/>
        <a:buChar char="r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apers.ssrn.com/sol3/papers.cfm?abstract_id=251676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rp-cdn.multiscreensite.com/be6d1d56/files/uploaded/190830-Six-Transformations_working-paper.pdf" TargetMode="External"/><Relationship Id="rId5" Type="http://schemas.openxmlformats.org/officeDocument/2006/relationships/hyperlink" Target="https://ink.library.smu.edu.sg/cgi/viewcontent.cgi?article=6044&amp;context=lkcsb_research" TargetMode="External"/><Relationship Id="rId4" Type="http://schemas.openxmlformats.org/officeDocument/2006/relationships/hyperlink" Target="https://www.theguardian.com/environment/2020/mar/23/coronavirus-pandemic-leading-to-huge-drop-in-air-pollution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How Grand Challenges Link Together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Ali </a:t>
            </a:r>
            <a:r>
              <a:rPr lang="en-US" dirty="0" err="1"/>
              <a:t>Aslan</a:t>
            </a:r>
            <a:r>
              <a:rPr lang="en-US" dirty="0"/>
              <a:t> </a:t>
            </a:r>
            <a:r>
              <a:rPr lang="en-US" dirty="0" err="1"/>
              <a:t>Gümüsay</a:t>
            </a:r>
            <a:endParaRPr lang="en-US" dirty="0"/>
          </a:p>
          <a:p>
            <a:r>
              <a:rPr lang="en-US" dirty="0"/>
              <a:t>University of Hamburg </a:t>
            </a:r>
          </a:p>
          <a:p>
            <a:r>
              <a:rPr lang="en-US" dirty="0"/>
              <a:t>Humboldt Institute for Internet &amp; Society</a:t>
            </a:r>
          </a:p>
          <a:p>
            <a:r>
              <a:rPr lang="en-US" dirty="0"/>
              <a:t>@</a:t>
            </a:r>
            <a:r>
              <a:rPr lang="en-US" dirty="0" err="1"/>
              <a:t>guemuesay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314553"/>
      </p:ext>
    </p:extLst>
  </p:cSld>
  <p:clrMapOvr>
    <a:masterClrMapping/>
  </p:clrMapOvr>
  <p:transition advTm="89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E4DCD-1875-E145-8B79-3C02EDD8B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GB" i="1" dirty="0"/>
          </a:p>
          <a:p>
            <a:pPr marL="0" indent="0" algn="ctr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en-GB" sz="2800" dirty="0"/>
              <a:t>How does this crisis relate to other grand challenges? </a:t>
            </a:r>
            <a:endParaRPr lang="en-US" sz="2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16D7089-5848-4645-81C1-23EF58ECD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455616"/>
      </p:ext>
    </p:extLst>
  </p:cSld>
  <p:clrMapOvr>
    <a:masterClrMapping/>
  </p:clrMapOvr>
  <p:transition advTm="2273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27BB3-83A3-5C42-AC64-5194E0CF3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Covid19 as a Grand Challenge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24390-78FB-F24D-B373-E3A2C9362C8E}"/>
              </a:ext>
            </a:extLst>
          </p:cNvPr>
          <p:cNvSpPr txBox="1">
            <a:spLocks/>
          </p:cNvSpPr>
          <p:nvPr/>
        </p:nvSpPr>
        <p:spPr bwMode="auto">
          <a:xfrm>
            <a:off x="179512" y="6309320"/>
            <a:ext cx="85689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r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400" b="0" kern="0" dirty="0"/>
              <a:t>Ferraro, F., Etzion, D., &amp; </a:t>
            </a:r>
            <a:r>
              <a:rPr lang="en-US" sz="1400" b="0" kern="0" dirty="0" err="1"/>
              <a:t>Gehman</a:t>
            </a:r>
            <a:r>
              <a:rPr lang="en-US" sz="1400" b="0" kern="0" dirty="0"/>
              <a:t>, D. (2015) Tackling Grand Challenges Pragmatically: Robust Action Revisited. Organization Studies 35(39) pp. 363-390.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D00CB0B-1EEA-3C45-8F50-05CC2925A05E}"/>
              </a:ext>
            </a:extLst>
          </p:cNvPr>
          <p:cNvSpPr txBox="1">
            <a:spLocks/>
          </p:cNvSpPr>
          <p:nvPr/>
        </p:nvSpPr>
        <p:spPr bwMode="auto">
          <a:xfrm>
            <a:off x="1371600" y="2780928"/>
            <a:ext cx="3923928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505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de-DE" sz="3600" kern="0" dirty="0">
                <a:solidFill>
                  <a:schemeClr val="bg1">
                    <a:lumMod val="50000"/>
                  </a:schemeClr>
                </a:solidFill>
              </a:rPr>
              <a:t> 3 </a:t>
            </a:r>
            <a:r>
              <a:rPr lang="de-DE" sz="3600" kern="0" dirty="0" err="1">
                <a:solidFill>
                  <a:schemeClr val="bg1">
                    <a:lumMod val="50000"/>
                  </a:schemeClr>
                </a:solidFill>
              </a:rPr>
              <a:t>facets</a:t>
            </a:r>
            <a:endParaRPr lang="de-DE" sz="36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341E8E6-64BC-3341-80EC-BB57F304B912}"/>
              </a:ext>
            </a:extLst>
          </p:cNvPr>
          <p:cNvSpPr txBox="1">
            <a:spLocks/>
          </p:cNvSpPr>
          <p:nvPr/>
        </p:nvSpPr>
        <p:spPr bwMode="auto">
          <a:xfrm>
            <a:off x="4395936" y="2780928"/>
            <a:ext cx="3128392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r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de-DE" sz="3000" b="0" kern="0" dirty="0" err="1"/>
              <a:t>Complex</a:t>
            </a:r>
            <a:endParaRPr lang="de-DE" sz="3000" b="0" kern="0" dirty="0"/>
          </a:p>
          <a:p>
            <a:pPr marL="0" indent="0">
              <a:buNone/>
            </a:pPr>
            <a:r>
              <a:rPr lang="de-DE" sz="3000" b="0" kern="0" dirty="0" err="1"/>
              <a:t>Uncertain</a:t>
            </a:r>
            <a:endParaRPr lang="de-DE" sz="3000" b="0" kern="0" dirty="0"/>
          </a:p>
          <a:p>
            <a:pPr marL="0" indent="0">
              <a:buNone/>
            </a:pPr>
            <a:r>
              <a:rPr lang="de-DE" sz="3000" b="0" kern="0" dirty="0"/>
              <a:t>Evaluative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59022D6-7E91-0A40-83FA-5C03E5B824B4}"/>
              </a:ext>
            </a:extLst>
          </p:cNvPr>
          <p:cNvCxnSpPr>
            <a:cxnSpLocks/>
          </p:cNvCxnSpPr>
          <p:nvPr/>
        </p:nvCxnSpPr>
        <p:spPr>
          <a:xfrm>
            <a:off x="4179912" y="2852936"/>
            <a:ext cx="0" cy="1656184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240428"/>
      </p:ext>
    </p:extLst>
  </p:cSld>
  <p:clrMapOvr>
    <a:masterClrMapping/>
  </p:clrMapOvr>
  <p:transition advTm="13933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A9CB5-ABB1-C347-BBB0-FAC81BCE7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Engaging with grand challenges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23D6B28-5D56-7440-9E9C-D91FC19422F6}"/>
              </a:ext>
            </a:extLst>
          </p:cNvPr>
          <p:cNvSpPr txBox="1">
            <a:spLocks/>
          </p:cNvSpPr>
          <p:nvPr/>
        </p:nvSpPr>
        <p:spPr bwMode="auto">
          <a:xfrm>
            <a:off x="-36512" y="2780928"/>
            <a:ext cx="3923928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505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de-DE" sz="3600" kern="0" dirty="0">
                <a:solidFill>
                  <a:schemeClr val="bg1">
                    <a:lumMod val="50000"/>
                  </a:schemeClr>
                </a:solidFill>
              </a:rPr>
              <a:t> 3 </a:t>
            </a:r>
            <a:r>
              <a:rPr lang="de-DE" sz="3600" kern="0" dirty="0" err="1">
                <a:solidFill>
                  <a:schemeClr val="bg1">
                    <a:lumMod val="50000"/>
                  </a:schemeClr>
                </a:solidFill>
              </a:rPr>
              <a:t>strategies</a:t>
            </a:r>
            <a:endParaRPr lang="de-DE" sz="36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6EA9026-5C4A-494E-B73F-48B76D2DEC9A}"/>
              </a:ext>
            </a:extLst>
          </p:cNvPr>
          <p:cNvSpPr txBox="1">
            <a:spLocks/>
          </p:cNvSpPr>
          <p:nvPr/>
        </p:nvSpPr>
        <p:spPr bwMode="auto">
          <a:xfrm>
            <a:off x="3603851" y="2780928"/>
            <a:ext cx="5576657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r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de-DE" sz="3000" b="0" kern="0" dirty="0" err="1"/>
              <a:t>Participatory</a:t>
            </a:r>
            <a:r>
              <a:rPr lang="de-DE" sz="3000" b="0" kern="0" dirty="0"/>
              <a:t> </a:t>
            </a:r>
            <a:r>
              <a:rPr lang="de-DE" sz="3000" b="0" kern="0" dirty="0" err="1"/>
              <a:t>architecture</a:t>
            </a:r>
            <a:endParaRPr lang="de-DE" sz="3000" b="0" kern="0" dirty="0"/>
          </a:p>
          <a:p>
            <a:pPr marL="0" indent="0">
              <a:buNone/>
            </a:pPr>
            <a:r>
              <a:rPr lang="de-DE" sz="3000" b="0" kern="0" dirty="0" err="1"/>
              <a:t>Multivocal</a:t>
            </a:r>
            <a:r>
              <a:rPr lang="de-DE" sz="3000" b="0" kern="0" dirty="0"/>
              <a:t> </a:t>
            </a:r>
            <a:r>
              <a:rPr lang="de-DE" sz="3000" b="0" kern="0" dirty="0" err="1"/>
              <a:t>inscription</a:t>
            </a:r>
            <a:endParaRPr lang="de-DE" sz="3000" b="0" kern="0" dirty="0"/>
          </a:p>
          <a:p>
            <a:pPr marL="0" indent="0">
              <a:buNone/>
            </a:pPr>
            <a:r>
              <a:rPr lang="de-DE" sz="3000" b="0" kern="0" dirty="0"/>
              <a:t>Distributed </a:t>
            </a:r>
            <a:r>
              <a:rPr lang="de-DE" sz="3000" b="0" kern="0" dirty="0" err="1"/>
              <a:t>experimentation</a:t>
            </a:r>
            <a:endParaRPr lang="de-DE" sz="3000" b="0" kern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2E4250-E96A-394D-A284-E8096030CDA0}"/>
              </a:ext>
            </a:extLst>
          </p:cNvPr>
          <p:cNvCxnSpPr>
            <a:cxnSpLocks/>
          </p:cNvCxnSpPr>
          <p:nvPr/>
        </p:nvCxnSpPr>
        <p:spPr>
          <a:xfrm>
            <a:off x="3387828" y="2852936"/>
            <a:ext cx="0" cy="1656184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5747797-74AD-1641-95C8-74F67045905C}"/>
              </a:ext>
            </a:extLst>
          </p:cNvPr>
          <p:cNvSpPr txBox="1">
            <a:spLocks/>
          </p:cNvSpPr>
          <p:nvPr/>
        </p:nvSpPr>
        <p:spPr bwMode="auto">
          <a:xfrm>
            <a:off x="179512" y="6309320"/>
            <a:ext cx="85689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r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400" b="0" kern="0" dirty="0"/>
              <a:t>Ferraro, F., Etzion, D., &amp; </a:t>
            </a:r>
            <a:r>
              <a:rPr lang="en-US" sz="1400" b="0" kern="0" dirty="0" err="1"/>
              <a:t>Gehman</a:t>
            </a:r>
            <a:r>
              <a:rPr lang="en-US" sz="1400" b="0" kern="0" dirty="0"/>
              <a:t>, D. (2015) Tackling Grand Challenges Pragmatically: Robust Action Revisited. Organization Studies 35(39) pp. 363-390. </a:t>
            </a:r>
          </a:p>
        </p:txBody>
      </p:sp>
    </p:spTree>
    <p:extLst>
      <p:ext uri="{BB962C8B-B14F-4D97-AF65-F5344CB8AC3E}">
        <p14:creationId xmlns:p14="http://schemas.microsoft.com/office/powerpoint/2010/main" val="3184224041"/>
      </p:ext>
    </p:extLst>
  </p:cSld>
  <p:clrMapOvr>
    <a:masterClrMapping/>
  </p:clrMapOvr>
  <p:transition advTm="115496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83557-80D4-D14B-AF80-A8FAE430B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Grand </a:t>
            </a:r>
            <a:r>
              <a:rPr lang="en-US" dirty="0" err="1"/>
              <a:t>ChALLenges</a:t>
            </a:r>
            <a:r>
              <a:rPr lang="en-US" dirty="0"/>
              <a:t> </a:t>
            </a:r>
          </a:p>
        </p:txBody>
      </p:sp>
      <p:pic>
        <p:nvPicPr>
          <p:cNvPr id="4" name="Picture 2" descr="Bildergebnis für sdgs">
            <a:extLst>
              <a:ext uri="{FF2B5EF4-FFF2-40B4-BE49-F238E27FC236}">
                <a16:creationId xmlns:a16="http://schemas.microsoft.com/office/drawing/2014/main" id="{FDFC217A-7237-B843-AEF2-ED59D0C24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004" y="1393858"/>
            <a:ext cx="914400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E65F326-A2FB-6549-A1D6-F0AE11F841B5}"/>
              </a:ext>
            </a:extLst>
          </p:cNvPr>
          <p:cNvSpPr txBox="1">
            <a:spLocks/>
          </p:cNvSpPr>
          <p:nvPr/>
        </p:nvSpPr>
        <p:spPr bwMode="auto">
          <a:xfrm>
            <a:off x="179512" y="6309320"/>
            <a:ext cx="85689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r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400" b="0" kern="0" dirty="0"/>
              <a:t>Sachs, J.D. et al. (2019) Six Transformations to achieve Sustainable Development Goals. Nature Sustainability 2(9): pp. 805-814.</a:t>
            </a:r>
          </a:p>
        </p:txBody>
      </p:sp>
    </p:spTree>
    <p:extLst>
      <p:ext uri="{BB962C8B-B14F-4D97-AF65-F5344CB8AC3E}">
        <p14:creationId xmlns:p14="http://schemas.microsoft.com/office/powerpoint/2010/main" val="3447908625"/>
      </p:ext>
    </p:extLst>
  </p:cSld>
  <p:clrMapOvr>
    <a:masterClrMapping/>
  </p:clrMapOvr>
  <p:transition advTm="72638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5412D-8537-4542-BA21-209AC175E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Covid19 as a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E0EC2-B684-344C-ADD1-7D7B779BD5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52258" y="-67072"/>
            <a:ext cx="4428054" cy="4648200"/>
          </a:xfrm>
        </p:spPr>
        <p:txBody>
          <a:bodyPr/>
          <a:lstStyle/>
          <a:p>
            <a:pPr>
              <a:buClr>
                <a:srgbClr val="0070C0"/>
              </a:buClr>
            </a:pPr>
            <a:r>
              <a:rPr lang="en-GB" sz="2000" dirty="0"/>
              <a:t>Budgetary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Business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Education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Employment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Family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Finance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Governance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Health(care)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Humanitarian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Information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Insurance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Petrol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Poverty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Real estate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Security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Supply chain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Social welfare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Travel</a:t>
            </a:r>
          </a:p>
          <a:p>
            <a:pPr>
              <a:buClr>
                <a:srgbClr val="0070C0"/>
              </a:buClr>
            </a:pPr>
            <a:r>
              <a:rPr lang="en-GB" sz="2000" dirty="0"/>
              <a:t>…</a:t>
            </a:r>
          </a:p>
          <a:p>
            <a:pPr marL="0" indent="0">
              <a:buClr>
                <a:srgbClr val="0070C0"/>
              </a:buClr>
              <a:buNone/>
            </a:pPr>
            <a:br>
              <a:rPr lang="en-GB" sz="1600" dirty="0"/>
            </a:br>
            <a:endParaRPr lang="en-GB" sz="1600" dirty="0"/>
          </a:p>
          <a:p>
            <a:pPr>
              <a:buClr>
                <a:srgbClr val="0070C0"/>
              </a:buClr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EA6D3F-5824-2A46-86B2-BACB56284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15441" y="692696"/>
            <a:ext cx="4141135" cy="46482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800" dirty="0"/>
              <a:t>Crisis</a:t>
            </a:r>
          </a:p>
        </p:txBody>
      </p:sp>
    </p:spTree>
    <p:extLst>
      <p:ext uri="{BB962C8B-B14F-4D97-AF65-F5344CB8AC3E}">
        <p14:creationId xmlns:p14="http://schemas.microsoft.com/office/powerpoint/2010/main" val="739473067"/>
      </p:ext>
    </p:extLst>
  </p:cSld>
  <p:clrMapOvr>
    <a:masterClrMapping/>
  </p:clrMapOvr>
  <p:transition advTm="4753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A5399-7D2D-824F-95DD-6C9CD9EA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Covid19 &amp; Climate Change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1012E4-E22C-EF49-A112-0CBD56BE5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One World signage">
            <a:extLst>
              <a:ext uri="{FF2B5EF4-FFF2-40B4-BE49-F238E27FC236}">
                <a16:creationId xmlns:a16="http://schemas.microsoft.com/office/drawing/2014/main" id="{2F3872B4-DCF6-3148-9FCB-3E39DAFE1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2310"/>
            <a:ext cx="9144000" cy="540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777365"/>
      </p:ext>
    </p:extLst>
  </p:cSld>
  <p:clrMapOvr>
    <a:masterClrMapping/>
  </p:clrMapOvr>
  <p:transition advTm="66745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09C3D7-5395-B24C-91B7-28B83924E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3D3DEFC-2E8B-D344-B0D3-73EDBFBAA16A}"/>
              </a:ext>
            </a:extLst>
          </p:cNvPr>
          <p:cNvSpPr txBox="1">
            <a:spLocks/>
          </p:cNvSpPr>
          <p:nvPr/>
        </p:nvSpPr>
        <p:spPr bwMode="auto">
          <a:xfrm>
            <a:off x="1371600" y="2780928"/>
            <a:ext cx="3923928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505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de-DE" sz="3600" kern="0" dirty="0"/>
              <a:t> </a:t>
            </a:r>
            <a:r>
              <a:rPr lang="de-DE" sz="4800" kern="0" dirty="0" err="1"/>
              <a:t>vucap</a:t>
            </a:r>
            <a:endParaRPr lang="de-DE" sz="4800" kern="0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160F6CF-4658-094D-A2CF-C98CCDE9CB0B}"/>
              </a:ext>
            </a:extLst>
          </p:cNvPr>
          <p:cNvSpPr txBox="1">
            <a:spLocks/>
          </p:cNvSpPr>
          <p:nvPr/>
        </p:nvSpPr>
        <p:spPr bwMode="auto">
          <a:xfrm>
            <a:off x="4395936" y="2276872"/>
            <a:ext cx="3128392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r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de-DE" sz="3000" b="0" kern="0" dirty="0">
                <a:solidFill>
                  <a:schemeClr val="bg1">
                    <a:lumMod val="50000"/>
                  </a:schemeClr>
                </a:solidFill>
              </a:rPr>
              <a:t>volatile</a:t>
            </a:r>
          </a:p>
          <a:p>
            <a:pPr marL="0" indent="0">
              <a:buNone/>
            </a:pPr>
            <a:r>
              <a:rPr lang="de-DE" sz="3000" b="0" kern="0" dirty="0" err="1">
                <a:solidFill>
                  <a:schemeClr val="bg1">
                    <a:lumMod val="50000"/>
                  </a:schemeClr>
                </a:solidFill>
              </a:rPr>
              <a:t>uncertain</a:t>
            </a:r>
            <a:endParaRPr lang="de-DE" sz="3000" b="0" kern="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de-DE" sz="3000" b="0" kern="0" dirty="0" err="1">
                <a:solidFill>
                  <a:schemeClr val="bg1">
                    <a:lumMod val="50000"/>
                  </a:schemeClr>
                </a:solidFill>
              </a:rPr>
              <a:t>complex</a:t>
            </a:r>
            <a:endParaRPr lang="de-DE" sz="3000" b="0" kern="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de-DE" sz="3000" b="0" kern="0" dirty="0" err="1">
                <a:solidFill>
                  <a:schemeClr val="bg1">
                    <a:lumMod val="50000"/>
                  </a:schemeClr>
                </a:solidFill>
              </a:rPr>
              <a:t>ambiguous</a:t>
            </a:r>
            <a:endParaRPr lang="de-DE" sz="3000" b="0" kern="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de-DE" sz="3000" b="0" kern="0" dirty="0" err="1">
                <a:solidFill>
                  <a:schemeClr val="bg1">
                    <a:lumMod val="50000"/>
                  </a:schemeClr>
                </a:solidFill>
              </a:rPr>
              <a:t>paradoxical</a:t>
            </a:r>
            <a:endParaRPr lang="de-DE" sz="3000" b="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FB7538B-3519-E842-BBDF-B0CC107B9B3C}"/>
              </a:ext>
            </a:extLst>
          </p:cNvPr>
          <p:cNvCxnSpPr>
            <a:cxnSpLocks/>
          </p:cNvCxnSpPr>
          <p:nvPr/>
        </p:nvCxnSpPr>
        <p:spPr>
          <a:xfrm>
            <a:off x="4179912" y="2852936"/>
            <a:ext cx="0" cy="1656184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2099C87A-8DAE-EA43-9C43-B28FA97EF877}"/>
              </a:ext>
            </a:extLst>
          </p:cNvPr>
          <p:cNvSpPr txBox="1">
            <a:spLocks/>
          </p:cNvSpPr>
          <p:nvPr/>
        </p:nvSpPr>
        <p:spPr bwMode="auto">
          <a:xfrm>
            <a:off x="179512" y="6309320"/>
            <a:ext cx="85689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r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b="0" kern="0" dirty="0" err="1"/>
              <a:t>Gümüsay</a:t>
            </a:r>
            <a:r>
              <a:rPr lang="en-US" sz="1400" b="0" kern="0" dirty="0"/>
              <a:t>, A.A. (2019) Leading through </a:t>
            </a:r>
            <a:r>
              <a:rPr lang="en-US" sz="1400" b="0" kern="0" dirty="0" err="1"/>
              <a:t>vucap</a:t>
            </a:r>
            <a:r>
              <a:rPr lang="en-US" sz="1400" b="0" kern="0" dirty="0"/>
              <a:t>. http://</a:t>
            </a:r>
            <a:r>
              <a:rPr lang="en-US" sz="1400" b="0" kern="0" dirty="0" err="1"/>
              <a:t>guemuesay.com</a:t>
            </a:r>
            <a:r>
              <a:rPr lang="en-US" sz="1400" b="0" kern="0" dirty="0"/>
              <a:t>/2019/08/20/leading-through-</a:t>
            </a:r>
            <a:r>
              <a:rPr lang="en-US" sz="1400" b="0" kern="0" dirty="0" err="1"/>
              <a:t>vucap</a:t>
            </a:r>
            <a:r>
              <a:rPr lang="en-US" sz="1400" b="0" kern="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877196262"/>
      </p:ext>
    </p:extLst>
  </p:cSld>
  <p:clrMapOvr>
    <a:masterClrMapping/>
  </p:clrMapOvr>
  <p:transition advTm="3435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AF608-1BAE-4340-BA9D-A342278F5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Engaging with Covid19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F3E75-D47B-4147-8602-7A616CF3C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en-US" dirty="0"/>
              <a:t>Coordinated, collaborative &amp; collective</a:t>
            </a:r>
          </a:p>
          <a:p>
            <a:pPr>
              <a:buClr>
                <a:srgbClr val="0070C0"/>
              </a:buClr>
            </a:pPr>
            <a:r>
              <a:rPr lang="en-US" dirty="0"/>
              <a:t>Robust action</a:t>
            </a:r>
          </a:p>
          <a:p>
            <a:pPr>
              <a:buClr>
                <a:srgbClr val="0070C0"/>
              </a:buClr>
            </a:pPr>
            <a:r>
              <a:rPr lang="en-US" dirty="0"/>
              <a:t>(Re)active crisis management</a:t>
            </a:r>
          </a:p>
          <a:p>
            <a:pPr>
              <a:buClr>
                <a:srgbClr val="0070C0"/>
              </a:buClr>
            </a:pPr>
            <a:r>
              <a:rPr lang="en-US" dirty="0"/>
              <a:t>Participation, Multivocality, Experimentation</a:t>
            </a:r>
          </a:p>
          <a:p>
            <a:pPr>
              <a:buClr>
                <a:srgbClr val="0070C0"/>
              </a:buClr>
            </a:pPr>
            <a:r>
              <a:rPr lang="en-US" dirty="0"/>
              <a:t>Embracing </a:t>
            </a:r>
            <a:r>
              <a:rPr lang="en-US" dirty="0" err="1"/>
              <a:t>vucap</a:t>
            </a:r>
            <a:endParaRPr lang="en-US" dirty="0"/>
          </a:p>
          <a:p>
            <a:pPr>
              <a:buClr>
                <a:srgbClr val="0070C0"/>
              </a:buClr>
            </a:pPr>
            <a:r>
              <a:rPr lang="en-US" dirty="0"/>
              <a:t>Link to other grand challenges</a:t>
            </a:r>
          </a:p>
          <a:p>
            <a:pPr lvl="1">
              <a:buClr>
                <a:srgbClr val="0070C0"/>
              </a:buClr>
            </a:pPr>
            <a:r>
              <a:rPr lang="en-US" dirty="0"/>
              <a:t>“not worse than before”</a:t>
            </a:r>
          </a:p>
          <a:p>
            <a:pPr lvl="1">
              <a:buClr>
                <a:srgbClr val="0070C0"/>
              </a:buClr>
            </a:pPr>
            <a:r>
              <a:rPr lang="en-US" dirty="0"/>
              <a:t>“better than before”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3314" name="Picture 2" descr="selective focus photography of icicle">
            <a:extLst>
              <a:ext uri="{FF2B5EF4-FFF2-40B4-BE49-F238E27FC236}">
                <a16:creationId xmlns:a16="http://schemas.microsoft.com/office/drawing/2014/main" id="{19E431C3-4648-4047-8129-4AB766368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-20145"/>
            <a:ext cx="3275856" cy="491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B49008-160A-2340-818E-CF2E48D3E711}"/>
              </a:ext>
            </a:extLst>
          </p:cNvPr>
          <p:cNvSpPr/>
          <p:nvPr/>
        </p:nvSpPr>
        <p:spPr>
          <a:xfrm>
            <a:off x="395536" y="5877272"/>
            <a:ext cx="8064896" cy="576064"/>
          </a:xfrm>
          <a:prstGeom prst="rect">
            <a:avLst/>
          </a:prstGeom>
          <a:solidFill>
            <a:srgbClr val="0070C0">
              <a:alpha val="7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Mindsets, Organizations &amp; Societies</a:t>
            </a:r>
          </a:p>
        </p:txBody>
      </p:sp>
    </p:spTree>
    <p:extLst>
      <p:ext uri="{BB962C8B-B14F-4D97-AF65-F5344CB8AC3E}">
        <p14:creationId xmlns:p14="http://schemas.microsoft.com/office/powerpoint/2010/main" val="785464397"/>
      </p:ext>
    </p:extLst>
  </p:cSld>
  <p:clrMapOvr>
    <a:masterClrMapping/>
  </p:clrMapOvr>
  <p:transition advTm="225225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en-GB" b="1" i="1" dirty="0"/>
              <a:t>Core reading</a:t>
            </a:r>
          </a:p>
          <a:p>
            <a:pPr lvl="1">
              <a:buClr>
                <a:srgbClr val="0070C0"/>
              </a:buClr>
            </a:pPr>
            <a:r>
              <a:rPr lang="en-GB" dirty="0"/>
              <a:t>Ferraro, F., Etzion, D., &amp; </a:t>
            </a:r>
            <a:r>
              <a:rPr lang="en-GB" dirty="0" err="1"/>
              <a:t>Gehman</a:t>
            </a:r>
            <a:r>
              <a:rPr lang="en-GB" dirty="0"/>
              <a:t>, J. (2015). Tackling grand challenges pragmatically: Robust action revisited. </a:t>
            </a:r>
            <a:r>
              <a:rPr lang="en-GB" i="1" dirty="0"/>
              <a:t>Organization Studies</a:t>
            </a:r>
            <a:r>
              <a:rPr lang="en-GB" dirty="0"/>
              <a:t>, 36(3), pp. 363-390. </a:t>
            </a:r>
            <a:r>
              <a:rPr lang="en-GB" u="sng" dirty="0">
                <a:hlinkClick r:id="rId3"/>
              </a:rPr>
              <a:t>SSRN</a:t>
            </a:r>
            <a:endParaRPr lang="en-GB" sz="1400" u="sng" dirty="0"/>
          </a:p>
          <a:p>
            <a:pPr>
              <a:buClr>
                <a:srgbClr val="0070C0"/>
              </a:buClr>
            </a:pPr>
            <a:r>
              <a:rPr lang="en-GB" b="1" i="1" dirty="0"/>
              <a:t>Contemporary news article</a:t>
            </a:r>
          </a:p>
          <a:p>
            <a:pPr lvl="1">
              <a:buClr>
                <a:srgbClr val="0070C0"/>
              </a:buClr>
            </a:pPr>
            <a:r>
              <a:rPr lang="en-GB" dirty="0"/>
              <a:t>Watts, J. &amp; </a:t>
            </a:r>
            <a:r>
              <a:rPr lang="en-GB" dirty="0" err="1"/>
              <a:t>Kommenda</a:t>
            </a:r>
            <a:r>
              <a:rPr lang="en-GB" dirty="0"/>
              <a:t>, N. (2020). Coronavirus pandemic leading to huge drop in air pollution. </a:t>
            </a:r>
            <a:r>
              <a:rPr lang="en-GB" i="1" u="sng" dirty="0">
                <a:hlinkClick r:id="rId4"/>
              </a:rPr>
              <a:t>The Guardian</a:t>
            </a:r>
            <a:r>
              <a:rPr lang="en-GB" dirty="0"/>
              <a:t>, March 23.</a:t>
            </a:r>
            <a:endParaRPr lang="en-GB" sz="1400" dirty="0"/>
          </a:p>
          <a:p>
            <a:pPr lvl="1">
              <a:buClr>
                <a:srgbClr val="0070C0"/>
              </a:buClr>
            </a:pPr>
            <a:endParaRPr lang="en-GB" sz="1400" dirty="0"/>
          </a:p>
          <a:p>
            <a:pPr>
              <a:buClr>
                <a:srgbClr val="0070C0"/>
              </a:buClr>
            </a:pPr>
            <a:r>
              <a:rPr lang="en-GB" b="1" i="1" dirty="0"/>
              <a:t>Background readings</a:t>
            </a:r>
          </a:p>
          <a:p>
            <a:pPr lvl="1">
              <a:buClr>
                <a:srgbClr val="0070C0"/>
              </a:buClr>
            </a:pPr>
            <a:r>
              <a:rPr lang="en-GB" dirty="0"/>
              <a:t>George, G., Howard-Grenville, J., Joshi, A., &amp; </a:t>
            </a:r>
            <a:r>
              <a:rPr lang="en-GB" dirty="0" err="1"/>
              <a:t>Tihanyi</a:t>
            </a:r>
            <a:r>
              <a:rPr lang="en-GB" dirty="0"/>
              <a:t>, L. (2016). Understanding and tackling societal grand challenges through management research. </a:t>
            </a:r>
            <a:r>
              <a:rPr lang="en-GB" i="1" dirty="0"/>
              <a:t>Academy of Management Journal</a:t>
            </a:r>
            <a:r>
              <a:rPr lang="en-GB" dirty="0"/>
              <a:t>, 59(6), 1880-1895. </a:t>
            </a:r>
            <a:r>
              <a:rPr lang="en-GB" u="sng" dirty="0">
                <a:hlinkClick r:id="rId5"/>
              </a:rPr>
              <a:t>PDF </a:t>
            </a:r>
            <a:endParaRPr lang="en-GB" dirty="0"/>
          </a:p>
          <a:p>
            <a:pPr lvl="1">
              <a:buClr>
                <a:srgbClr val="0070C0"/>
              </a:buClr>
            </a:pPr>
            <a:r>
              <a:rPr lang="en-GB" dirty="0"/>
              <a:t>Sachs, J. D., Schmidt-Traub G., </a:t>
            </a:r>
            <a:r>
              <a:rPr lang="en-GB" dirty="0" err="1"/>
              <a:t>Mazzucato</a:t>
            </a:r>
            <a:r>
              <a:rPr lang="en-GB" dirty="0"/>
              <a:t>, M., Messner, D., </a:t>
            </a:r>
            <a:r>
              <a:rPr lang="en-GB" dirty="0" err="1"/>
              <a:t>Nakicenovic</a:t>
            </a:r>
            <a:r>
              <a:rPr lang="en-GB" dirty="0"/>
              <a:t>, N., </a:t>
            </a:r>
            <a:r>
              <a:rPr lang="en-GB" dirty="0" err="1"/>
              <a:t>Rockström</a:t>
            </a:r>
            <a:r>
              <a:rPr lang="en-GB" dirty="0"/>
              <a:t>, J. (2019):</a:t>
            </a:r>
            <a:r>
              <a:rPr lang="en-GB" i="1" dirty="0"/>
              <a:t> </a:t>
            </a:r>
            <a:r>
              <a:rPr lang="en-GB" dirty="0"/>
              <a:t>Six transformations to achieve the Sustainable Development Goals (SDGs). </a:t>
            </a:r>
            <a:r>
              <a:rPr lang="en-GB" i="1" dirty="0"/>
              <a:t>Nature Sustainability</a:t>
            </a:r>
            <a:r>
              <a:rPr lang="en-GB" dirty="0"/>
              <a:t>, in print. </a:t>
            </a:r>
            <a:r>
              <a:rPr lang="en-GB" u="sng" dirty="0">
                <a:hlinkClick r:id="rId6"/>
              </a:rPr>
              <a:t>PDF </a:t>
            </a:r>
            <a:r>
              <a:rPr lang="en-GB" dirty="0"/>
              <a:t> </a:t>
            </a:r>
            <a:endParaRPr lang="en-US" sz="2400" dirty="0"/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  <a:p>
            <a:pPr marL="0" indent="0">
              <a:spcAft>
                <a:spcPts val="6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524274"/>
      </p:ext>
    </p:extLst>
  </p:cSld>
  <p:clrMapOvr>
    <a:masterClrMapping/>
  </p:clrMapOvr>
  <p:transition advTm="40399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you.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Ali </a:t>
            </a:r>
            <a:r>
              <a:rPr lang="en-US" dirty="0" err="1"/>
              <a:t>Aslan</a:t>
            </a:r>
            <a:r>
              <a:rPr lang="en-US" dirty="0"/>
              <a:t> </a:t>
            </a:r>
            <a:r>
              <a:rPr lang="en-US" dirty="0" err="1"/>
              <a:t>Gümüsay</a:t>
            </a:r>
            <a:endParaRPr lang="en-US" dirty="0"/>
          </a:p>
          <a:p>
            <a:r>
              <a:rPr lang="en-US" dirty="0"/>
              <a:t>University of Hamburg </a:t>
            </a:r>
          </a:p>
          <a:p>
            <a:r>
              <a:rPr lang="en-US" dirty="0"/>
              <a:t>Humboldt Institute for Internet &amp; Society</a:t>
            </a:r>
          </a:p>
          <a:p>
            <a:r>
              <a:rPr lang="en-US" dirty="0"/>
              <a:t>@</a:t>
            </a:r>
            <a:r>
              <a:rPr lang="en-US" dirty="0" err="1"/>
              <a:t>guemuesay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765698"/>
      </p:ext>
    </p:extLst>
  </p:cSld>
  <p:clrMapOvr>
    <a:masterClrMapping/>
  </p:clrMapOvr>
  <p:transition advTm="11923"/>
</p:sld>
</file>

<file path=ppt/theme/theme1.xml><?xml version="1.0" encoding="utf-8"?>
<a:theme xmlns:a="http://schemas.openxmlformats.org/drawingml/2006/main" name="VL Uni Hamburg">
  <a:themeElements>
    <a:clrScheme name="VL TU K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L TU K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5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5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VL TU K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 TU K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L TU K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 TU K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 TU K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 TU K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L TU K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VL Uni Hamburg</Template>
  <TotalTime>21808</TotalTime>
  <Words>438</Words>
  <Application>Microsoft Macintosh PowerPoint</Application>
  <PresentationFormat>On-screen Show (4:3)</PresentationFormat>
  <Paragraphs>91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Times New Roman</vt:lpstr>
      <vt:lpstr>Verdana</vt:lpstr>
      <vt:lpstr>Wingdings</vt:lpstr>
      <vt:lpstr>VL Uni Hamburg</vt:lpstr>
      <vt:lpstr>How Grand Challenges Link Together </vt:lpstr>
      <vt:lpstr>PowerPoint Presentation</vt:lpstr>
      <vt:lpstr>Covid19 as a Grand Challenge</vt:lpstr>
      <vt:lpstr>Engaging with grand challenges</vt:lpstr>
      <vt:lpstr>Grand ChALLenges </vt:lpstr>
      <vt:lpstr>Covid19 as a  </vt:lpstr>
      <vt:lpstr>Covid19 &amp; Climate Change</vt:lpstr>
      <vt:lpstr>PowerPoint Presentation</vt:lpstr>
      <vt:lpstr>Engaging with Covid19</vt:lpstr>
      <vt:lpstr>Literature</vt:lpstr>
      <vt:lpstr>Thank you. </vt:lpstr>
    </vt:vector>
  </TitlesOfParts>
  <Company>UNI PB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Daniel.Geiger@wiso.uni-hamburg.de</dc:creator>
  <cp:lastModifiedBy>Ali Aslan Guemuesay</cp:lastModifiedBy>
  <cp:revision>1111</cp:revision>
  <cp:lastPrinted>2019-05-31T13:02:07Z</cp:lastPrinted>
  <dcterms:created xsi:type="dcterms:W3CDTF">2005-11-11T13:13:38Z</dcterms:created>
  <dcterms:modified xsi:type="dcterms:W3CDTF">2020-04-15T19:16:03Z</dcterms:modified>
</cp:coreProperties>
</file>