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1pPr>
    <a:lvl2pPr marL="81279" marR="81279" indent="3429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2pPr>
    <a:lvl3pPr marL="81279" marR="81279" indent="685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3pPr>
    <a:lvl4pPr marL="81279" marR="81279" indent="10287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4pPr>
    <a:lvl5pPr marL="81279" marR="81279"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5pPr>
    <a:lvl6pPr marL="81279" marR="81279" indent="17145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6pPr>
    <a:lvl7pPr marL="81279" marR="81279" indent="2057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7pPr>
    <a:lvl8pPr marL="81279" marR="81279" indent="24003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8pPr>
    <a:lvl9pPr marL="81279" marR="81279"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0000"/>
        </a:fontRef>
        <a:srgbClr val="000000"/>
      </a:tcTxStyle>
      <a:tcStyle>
        <a:tcBdr>
          <a:left>
            <a:ln w="508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508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508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25400" cap="flat">
              <a:solidFill>
                <a:srgbClr val="B8B8B8"/>
              </a:solidFill>
              <a:prstDash val="solid"/>
              <a:miter lim="400000"/>
            </a:ln>
          </a:left>
          <a:right>
            <a:ln w="25400" cap="flat">
              <a:solidFill>
                <a:srgbClr val="B8B8B8"/>
              </a:solidFill>
              <a:prstDash val="solid"/>
              <a:miter lim="400000"/>
            </a:ln>
          </a:right>
          <a:top>
            <a:ln w="25400" cap="flat">
              <a:solidFill>
                <a:srgbClr val="B8B8B8"/>
              </a:solidFill>
              <a:prstDash val="solid"/>
              <a:miter lim="400000"/>
            </a:ln>
          </a:top>
          <a:bottom>
            <a:ln w="25400" cap="flat">
              <a:solidFill>
                <a:srgbClr val="B8B8B8"/>
              </a:solidFill>
              <a:prstDash val="solid"/>
              <a:miter lim="400000"/>
            </a:ln>
          </a:bottom>
          <a:insideH>
            <a:ln w="25400" cap="flat">
              <a:solidFill>
                <a:srgbClr val="B8B8B8"/>
              </a:solidFill>
              <a:prstDash val="solid"/>
              <a:miter lim="400000"/>
            </a:ln>
          </a:insideH>
          <a:insideV>
            <a:ln w="254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25400" cap="flat">
              <a:solidFill>
                <a:srgbClr val="606060"/>
              </a:solidFill>
              <a:prstDash val="solid"/>
              <a:miter lim="400000"/>
            </a:ln>
          </a:left>
          <a:right>
            <a:ln w="25400" cap="flat">
              <a:solidFill>
                <a:srgbClr val="606060"/>
              </a:solidFill>
              <a:prstDash val="solid"/>
              <a:miter lim="400000"/>
            </a:ln>
          </a:right>
          <a:top>
            <a:ln w="25400" cap="flat">
              <a:solidFill>
                <a:srgbClr val="606060"/>
              </a:solidFill>
              <a:prstDash val="solid"/>
              <a:miter lim="400000"/>
            </a:ln>
          </a:top>
          <a:bottom>
            <a:ln w="25400" cap="flat">
              <a:solidFill>
                <a:srgbClr val="606060"/>
              </a:solidFill>
              <a:prstDash val="solid"/>
              <a:miter lim="400000"/>
            </a:ln>
          </a:bottom>
          <a:insideH>
            <a:ln w="25400" cap="flat">
              <a:solidFill>
                <a:srgbClr val="606060"/>
              </a:solidFill>
              <a:prstDash val="solid"/>
              <a:miter lim="400000"/>
            </a:ln>
          </a:insideH>
          <a:insideV>
            <a:ln w="254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25400" cap="flat">
              <a:solidFill>
                <a:srgbClr val="B8B8B8"/>
              </a:solidFill>
              <a:prstDash val="solid"/>
              <a:miter lim="400000"/>
            </a:ln>
          </a:left>
          <a:right>
            <a:ln w="25400" cap="flat">
              <a:solidFill>
                <a:srgbClr val="B8B8B8"/>
              </a:solidFill>
              <a:prstDash val="solid"/>
              <a:miter lim="400000"/>
            </a:ln>
          </a:right>
          <a:top>
            <a:ln w="50800" cap="flat">
              <a:solidFill>
                <a:srgbClr val="606060"/>
              </a:solidFill>
              <a:prstDash val="solid"/>
              <a:miter lim="400000"/>
            </a:ln>
          </a:top>
          <a:bottom>
            <a:ln w="25400" cap="flat">
              <a:solidFill>
                <a:srgbClr val="606060"/>
              </a:solidFill>
              <a:prstDash val="solid"/>
              <a:miter lim="400000"/>
            </a:ln>
          </a:bottom>
          <a:insideH>
            <a:ln w="25400" cap="flat">
              <a:solidFill>
                <a:srgbClr val="B8B8B8"/>
              </a:solidFill>
              <a:prstDash val="solid"/>
              <a:miter lim="400000"/>
            </a:ln>
          </a:insideH>
          <a:insideV>
            <a:ln w="254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25400" cap="flat">
              <a:solidFill>
                <a:srgbClr val="606060"/>
              </a:solidFill>
              <a:prstDash val="solid"/>
              <a:miter lim="400000"/>
            </a:ln>
          </a:left>
          <a:right>
            <a:ln w="25400" cap="flat">
              <a:solidFill>
                <a:srgbClr val="606060"/>
              </a:solidFill>
              <a:prstDash val="solid"/>
              <a:miter lim="400000"/>
            </a:ln>
          </a:right>
          <a:top>
            <a:ln w="25400" cap="flat">
              <a:solidFill>
                <a:srgbClr val="606060"/>
              </a:solidFill>
              <a:prstDash val="solid"/>
              <a:miter lim="400000"/>
            </a:ln>
          </a:top>
          <a:bottom>
            <a:ln w="25400" cap="flat">
              <a:solidFill>
                <a:srgbClr val="606060"/>
              </a:solidFill>
              <a:prstDash val="solid"/>
              <a:miter lim="400000"/>
            </a:ln>
          </a:bottom>
          <a:insideH>
            <a:ln w="25400" cap="flat">
              <a:solidFill>
                <a:srgbClr val="606060"/>
              </a:solidFill>
              <a:prstDash val="solid"/>
              <a:miter lim="400000"/>
            </a:ln>
          </a:insideH>
          <a:insideV>
            <a:ln w="254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25400" cap="flat">
              <a:solidFill>
                <a:srgbClr val="5D5D5D"/>
              </a:solidFill>
              <a:custDash>
                <a:ds d="200000" sp="200000"/>
              </a:custDash>
              <a:miter lim="400000"/>
            </a:ln>
          </a:left>
          <a:right>
            <a:ln w="25400" cap="flat">
              <a:solidFill>
                <a:srgbClr val="5D5D5D"/>
              </a:solidFill>
              <a:custDash>
                <a:ds d="200000" sp="200000"/>
              </a:custDash>
              <a:miter lim="400000"/>
            </a:ln>
          </a:right>
          <a:top>
            <a:ln w="25400" cap="flat">
              <a:solidFill>
                <a:srgbClr val="5D5D5D"/>
              </a:solidFill>
              <a:custDash>
                <a:ds d="200000" sp="200000"/>
              </a:custDash>
              <a:miter lim="400000"/>
            </a:ln>
          </a:top>
          <a:bottom>
            <a:ln w="25400" cap="flat">
              <a:solidFill>
                <a:srgbClr val="5D5D5D"/>
              </a:solidFill>
              <a:custDash>
                <a:ds d="200000" sp="200000"/>
              </a:custDash>
              <a:miter lim="400000"/>
            </a:ln>
          </a:bottom>
          <a:insideH>
            <a:ln w="25400" cap="flat">
              <a:solidFill>
                <a:srgbClr val="5D5D5D"/>
              </a:solidFill>
              <a:custDash>
                <a:ds d="200000" sp="200000"/>
              </a:custDash>
              <a:miter lim="400000"/>
            </a:ln>
          </a:insideH>
          <a:insideV>
            <a:ln w="254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25400" cap="flat">
              <a:solidFill>
                <a:srgbClr val="5D5D5D"/>
              </a:solidFill>
              <a:prstDash val="solid"/>
              <a:miter lim="400000"/>
            </a:ln>
          </a:left>
          <a:right>
            <a:ln w="25400" cap="flat">
              <a:solidFill>
                <a:srgbClr val="5D5D5D"/>
              </a:solidFill>
              <a:prstDash val="solid"/>
              <a:miter lim="400000"/>
            </a:ln>
          </a:right>
          <a:top>
            <a:ln w="25400" cap="flat">
              <a:solidFill>
                <a:srgbClr val="5D5D5D"/>
              </a:solidFill>
              <a:prstDash val="solid"/>
              <a:miter lim="400000"/>
            </a:ln>
          </a:top>
          <a:bottom>
            <a:ln w="25400" cap="flat">
              <a:solidFill>
                <a:srgbClr val="5D5D5D"/>
              </a:solidFill>
              <a:prstDash val="solid"/>
              <a:miter lim="400000"/>
            </a:ln>
          </a:bottom>
          <a:insideH>
            <a:ln w="25400" cap="flat">
              <a:solidFill>
                <a:srgbClr val="5D5D5D"/>
              </a:solidFill>
              <a:prstDash val="solid"/>
              <a:miter lim="400000"/>
            </a:ln>
          </a:insideH>
          <a:insideV>
            <a:ln w="254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25400" cap="flat">
              <a:solidFill>
                <a:srgbClr val="5D5D5D"/>
              </a:solidFill>
              <a:prstDash val="solid"/>
              <a:miter lim="400000"/>
            </a:ln>
          </a:left>
          <a:right>
            <a:ln w="25400" cap="flat">
              <a:solidFill>
                <a:srgbClr val="5D5D5D"/>
              </a:solidFill>
              <a:prstDash val="solid"/>
              <a:miter lim="400000"/>
            </a:ln>
          </a:right>
          <a:top>
            <a:ln w="25400" cap="flat">
              <a:solidFill>
                <a:srgbClr val="5D5D5D"/>
              </a:solidFill>
              <a:prstDash val="solid"/>
              <a:miter lim="400000"/>
            </a:ln>
          </a:top>
          <a:bottom>
            <a:ln w="25400" cap="flat">
              <a:solidFill>
                <a:srgbClr val="5D5D5D"/>
              </a:solidFill>
              <a:prstDash val="solid"/>
              <a:miter lim="400000"/>
            </a:ln>
          </a:bottom>
          <a:insideH>
            <a:ln w="25400" cap="flat">
              <a:solidFill>
                <a:srgbClr val="5D5D5D"/>
              </a:solidFill>
              <a:prstDash val="solid"/>
              <a:miter lim="400000"/>
            </a:ln>
          </a:insideH>
          <a:insideV>
            <a:ln w="254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25400" cap="flat">
              <a:solidFill>
                <a:srgbClr val="5D5D5D"/>
              </a:solidFill>
              <a:prstDash val="solid"/>
              <a:miter lim="400000"/>
            </a:ln>
          </a:left>
          <a:right>
            <a:ln w="25400" cap="flat">
              <a:solidFill>
                <a:srgbClr val="5D5D5D"/>
              </a:solidFill>
              <a:prstDash val="solid"/>
              <a:miter lim="400000"/>
            </a:ln>
          </a:right>
          <a:top>
            <a:ln w="25400" cap="flat">
              <a:solidFill>
                <a:srgbClr val="5D5D5D"/>
              </a:solidFill>
              <a:prstDash val="solid"/>
              <a:miter lim="400000"/>
            </a:ln>
          </a:top>
          <a:bottom>
            <a:ln w="25400" cap="flat">
              <a:solidFill>
                <a:srgbClr val="5D5D5D"/>
              </a:solidFill>
              <a:prstDash val="solid"/>
              <a:miter lim="400000"/>
            </a:ln>
          </a:bottom>
          <a:insideH>
            <a:ln w="25400" cap="flat">
              <a:solidFill>
                <a:srgbClr val="5D5D5D"/>
              </a:solidFill>
              <a:prstDash val="solid"/>
              <a:miter lim="400000"/>
            </a:ln>
          </a:insideH>
          <a:insideV>
            <a:ln w="254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25400" cap="flat">
              <a:solidFill>
                <a:srgbClr val="000000"/>
              </a:solidFill>
              <a:custDash>
                <a:ds d="200000" sp="200000"/>
              </a:custDash>
              <a:miter lim="400000"/>
            </a:ln>
          </a:left>
          <a:right>
            <a:ln w="25400" cap="flat">
              <a:solidFill>
                <a:srgbClr val="000000"/>
              </a:solidFill>
              <a:custDash>
                <a:ds d="200000" sp="200000"/>
              </a:custDash>
              <a:miter lim="400000"/>
            </a:ln>
          </a:right>
          <a:top>
            <a:ln w="25400" cap="flat">
              <a:solidFill>
                <a:srgbClr val="000000"/>
              </a:solidFill>
              <a:custDash>
                <a:ds d="200000" sp="200000"/>
              </a:custDash>
              <a:miter lim="400000"/>
            </a:ln>
          </a:top>
          <a:bottom>
            <a:ln w="25400" cap="flat">
              <a:solidFill>
                <a:srgbClr val="000000"/>
              </a:solidFill>
              <a:custDash>
                <a:ds d="200000" sp="200000"/>
              </a:custDash>
              <a:miter lim="400000"/>
            </a:ln>
          </a:bottom>
          <a:insideH>
            <a:ln w="25400" cap="flat">
              <a:solidFill>
                <a:srgbClr val="000000"/>
              </a:solidFill>
              <a:custDash>
                <a:ds d="200000" sp="200000"/>
              </a:custDash>
              <a:miter lim="400000"/>
            </a:ln>
          </a:insideH>
          <a:insideV>
            <a:ln w="254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25400" cap="flat">
              <a:solidFill>
                <a:srgbClr val="000000"/>
              </a:solidFill>
              <a:prstDash val="solid"/>
              <a:miter lim="400000"/>
            </a:ln>
          </a:right>
          <a:top>
            <a:ln w="25400" cap="flat">
              <a:solidFill>
                <a:srgbClr val="000000"/>
              </a:solidFill>
              <a:custDash>
                <a:ds d="200000" sp="200000"/>
              </a:custDash>
              <a:miter lim="400000"/>
            </a:ln>
          </a:top>
          <a:bottom>
            <a:ln w="25400" cap="flat">
              <a:solidFill>
                <a:srgbClr val="000000"/>
              </a:solidFill>
              <a:custDash>
                <a:ds d="200000" sp="200000"/>
              </a:custDash>
              <a:miter lim="400000"/>
            </a:ln>
          </a:bottom>
          <a:insideH>
            <a:ln w="25400" cap="flat">
              <a:solidFill>
                <a:srgbClr val="000000"/>
              </a:solidFill>
              <a:custDash>
                <a:ds d="200000" sp="200000"/>
              </a:custDash>
              <a:miter lim="400000"/>
            </a:ln>
          </a:insideH>
          <a:insideV>
            <a:ln w="254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25400" cap="flat">
              <a:solidFill>
                <a:srgbClr val="000000"/>
              </a:solidFill>
              <a:custDash>
                <a:ds d="200000" sp="200000"/>
              </a:custDash>
              <a:miter lim="400000"/>
            </a:ln>
          </a:left>
          <a:right>
            <a:ln w="25400" cap="flat">
              <a:solidFill>
                <a:srgbClr val="000000"/>
              </a:solidFill>
              <a:custDash>
                <a:ds d="200000" sp="200000"/>
              </a:custDash>
              <a:miter lim="400000"/>
            </a:ln>
          </a:right>
          <a:top>
            <a:ln w="25400" cap="flat">
              <a:solidFill>
                <a:srgbClr val="000000"/>
              </a:solidFill>
              <a:prstDash val="solid"/>
              <a:miter lim="400000"/>
            </a:ln>
          </a:top>
          <a:bottom>
            <a:ln w="12700" cap="flat">
              <a:noFill/>
              <a:miter lim="400000"/>
            </a:ln>
          </a:bottom>
          <a:insideH>
            <a:ln w="25400" cap="flat">
              <a:solidFill>
                <a:srgbClr val="000000"/>
              </a:solidFill>
              <a:custDash>
                <a:ds d="200000" sp="200000"/>
              </a:custDash>
              <a:miter lim="400000"/>
            </a:ln>
          </a:insideH>
          <a:insideV>
            <a:ln w="254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25400" cap="flat">
              <a:solidFill>
                <a:srgbClr val="000000"/>
              </a:solidFill>
              <a:custDash>
                <a:ds d="200000" sp="200000"/>
              </a:custDash>
              <a:miter lim="400000"/>
            </a:ln>
          </a:left>
          <a:right>
            <a:ln w="25400" cap="flat">
              <a:solidFill>
                <a:srgbClr val="000000"/>
              </a:solidFill>
              <a:custDash>
                <a:ds d="200000" sp="200000"/>
              </a:custDash>
              <a:miter lim="400000"/>
            </a:ln>
          </a:right>
          <a:top>
            <a:ln w="12700" cap="flat">
              <a:noFill/>
              <a:miter lim="400000"/>
            </a:ln>
          </a:top>
          <a:bottom>
            <a:ln w="25400" cap="flat">
              <a:solidFill>
                <a:srgbClr val="000000"/>
              </a:solidFill>
              <a:prstDash val="solid"/>
              <a:miter lim="400000"/>
            </a:ln>
          </a:bottom>
          <a:insideH>
            <a:ln w="25400" cap="flat">
              <a:solidFill>
                <a:srgbClr val="000000"/>
              </a:solidFill>
              <a:custDash>
                <a:ds d="200000" sp="200000"/>
              </a:custDash>
              <a:miter lim="400000"/>
            </a:ln>
          </a:insideH>
          <a:insideV>
            <a:ln w="254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25400" cap="flat">
              <a:noFill/>
              <a:miter lim="400000"/>
            </a:ln>
          </a:right>
          <a:top>
            <a:ln w="12700" cap="flat">
              <a:noFill/>
              <a:miter lim="400000"/>
            </a:ln>
          </a:top>
          <a:bottom>
            <a:ln w="12700" cap="flat">
              <a:noFill/>
              <a:miter lim="400000"/>
            </a:ln>
          </a:bottom>
          <a:insideH>
            <a:ln w="12700" cap="flat">
              <a:noFill/>
              <a:miter lim="400000"/>
            </a:ln>
          </a:insideH>
          <a:insideV>
            <a:ln w="254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25400" cap="flat">
              <a:solidFill>
                <a:srgbClr val="3797C6"/>
              </a:solidFill>
              <a:prstDash val="solid"/>
              <a:miter lim="400000"/>
            </a:ln>
          </a:top>
          <a:bottom>
            <a:ln w="12700" cap="flat">
              <a:noFill/>
              <a:miter lim="400000"/>
            </a:ln>
          </a:bottom>
          <a:insideH>
            <a:ln w="254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25400" cap="flat">
              <a:noFill/>
              <a:miter lim="400000"/>
            </a:ln>
          </a:bottom>
          <a:insideH>
            <a:ln w="254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65525"/>
  </p:normalViewPr>
  <p:slideViewPr>
    <p:cSldViewPr snapToGrid="0" snapToObjects="1">
      <p:cViewPr varScale="1">
        <p:scale>
          <a:sx n="32" d="100"/>
          <a:sy n="32" d="100"/>
        </p:scale>
        <p:origin x="17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Shape 28"/>
          <p:cNvSpPr>
            <a:spLocks noGrp="1" noRot="1" noChangeAspect="1"/>
          </p:cNvSpPr>
          <p:nvPr>
            <p:ph type="sldImg"/>
          </p:nvPr>
        </p:nvSpPr>
        <p:spPr>
          <a:xfrm>
            <a:off x="1143000" y="685800"/>
            <a:ext cx="4572000" cy="3429000"/>
          </a:xfrm>
          <a:prstGeom prst="rect">
            <a:avLst/>
          </a:prstGeom>
        </p:spPr>
        <p:txBody>
          <a:bodyPr/>
          <a:lstStyle/>
          <a:p>
            <a:endParaRPr/>
          </a:p>
        </p:txBody>
      </p:sp>
      <p:sp>
        <p:nvSpPr>
          <p:cNvPr id="29" name="Shape 2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xfrm>
            <a:off x="381000" y="685800"/>
            <a:ext cx="6096000" cy="3429000"/>
          </a:xfrm>
          <a:prstGeom prst="rect">
            <a:avLst/>
          </a:prstGeom>
        </p:spPr>
        <p:txBody>
          <a:bodyPr/>
          <a:lstStyle/>
          <a:p>
            <a:endParaRPr/>
          </a:p>
        </p:txBody>
      </p:sp>
      <p:sp>
        <p:nvSpPr>
          <p:cNvPr id="38" name="Shape 38"/>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43"/>
          <p:cNvSpPr>
            <a:spLocks noGrp="1" noRot="1" noChangeAspect="1"/>
          </p:cNvSpPr>
          <p:nvPr>
            <p:ph type="sldImg"/>
          </p:nvPr>
        </p:nvSpPr>
        <p:spPr>
          <a:xfrm>
            <a:off x="381000" y="685800"/>
            <a:ext cx="6096000" cy="3429000"/>
          </a:xfrm>
          <a:prstGeom prst="rect">
            <a:avLst/>
          </a:prstGeom>
        </p:spPr>
        <p:txBody>
          <a:bodyPr/>
          <a:lstStyle/>
          <a:p>
            <a:endParaRPr/>
          </a:p>
        </p:txBody>
      </p:sp>
      <p:sp>
        <p:nvSpPr>
          <p:cNvPr id="44" name="Shape 44"/>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noRot="1" noChangeAspect="1"/>
          </p:cNvSpPr>
          <p:nvPr>
            <p:ph type="sldImg"/>
          </p:nvPr>
        </p:nvSpPr>
        <p:spPr>
          <a:xfrm>
            <a:off x="381000" y="685800"/>
            <a:ext cx="6096000" cy="3429000"/>
          </a:xfrm>
          <a:prstGeom prst="rect">
            <a:avLst/>
          </a:prstGeom>
        </p:spPr>
        <p:txBody>
          <a:bodyPr/>
          <a:lstStyle/>
          <a:p>
            <a:endParaRPr/>
          </a:p>
        </p:txBody>
      </p:sp>
      <p:sp>
        <p:nvSpPr>
          <p:cNvPr id="50" name="Shape 50"/>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hape 55"/>
          <p:cNvSpPr>
            <a:spLocks noGrp="1" noRot="1" noChangeAspect="1"/>
          </p:cNvSpPr>
          <p:nvPr>
            <p:ph type="sldImg"/>
          </p:nvPr>
        </p:nvSpPr>
        <p:spPr>
          <a:xfrm>
            <a:off x="381000" y="685800"/>
            <a:ext cx="6096000" cy="3429000"/>
          </a:xfrm>
          <a:prstGeom prst="rect">
            <a:avLst/>
          </a:prstGeom>
        </p:spPr>
        <p:txBody>
          <a:bodyPr/>
          <a:lstStyle/>
          <a:p>
            <a:endParaRPr/>
          </a:p>
        </p:txBody>
      </p:sp>
      <p:sp>
        <p:nvSpPr>
          <p:cNvPr id="56" name="Shape 56"/>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Shape 68"/>
          <p:cNvSpPr>
            <a:spLocks noGrp="1" noRot="1" noChangeAspect="1"/>
          </p:cNvSpPr>
          <p:nvPr>
            <p:ph type="sldImg"/>
          </p:nvPr>
        </p:nvSpPr>
        <p:spPr>
          <a:xfrm>
            <a:off x="381000" y="685800"/>
            <a:ext cx="6096000" cy="3429000"/>
          </a:xfrm>
          <a:prstGeom prst="rect">
            <a:avLst/>
          </a:prstGeom>
        </p:spPr>
        <p:txBody>
          <a:bodyPr/>
          <a:lstStyle/>
          <a:p>
            <a:endParaRPr/>
          </a:p>
        </p:txBody>
      </p:sp>
      <p:sp>
        <p:nvSpPr>
          <p:cNvPr id="69" name="Shape 69"/>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a:spLocks noGrp="1" noRot="1" noChangeAspect="1"/>
          </p:cNvSpPr>
          <p:nvPr>
            <p:ph type="sldImg"/>
          </p:nvPr>
        </p:nvSpPr>
        <p:spPr>
          <a:xfrm>
            <a:off x="381000" y="685800"/>
            <a:ext cx="6096000" cy="3429000"/>
          </a:xfrm>
          <a:prstGeom prst="rect">
            <a:avLst/>
          </a:prstGeom>
        </p:spPr>
        <p:txBody>
          <a:bodyPr/>
          <a:lstStyle/>
          <a:p>
            <a:endParaRPr/>
          </a:p>
        </p:txBody>
      </p:sp>
      <p:sp>
        <p:nvSpPr>
          <p:cNvPr id="91" name="Shape 91"/>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hape 101"/>
          <p:cNvSpPr>
            <a:spLocks noGrp="1" noRot="1" noChangeAspect="1"/>
          </p:cNvSpPr>
          <p:nvPr>
            <p:ph type="sldImg"/>
          </p:nvPr>
        </p:nvSpPr>
        <p:spPr>
          <a:xfrm>
            <a:off x="381000" y="685800"/>
            <a:ext cx="6096000" cy="3429000"/>
          </a:xfrm>
          <a:prstGeom prst="rect">
            <a:avLst/>
          </a:prstGeom>
        </p:spPr>
        <p:txBody>
          <a:bodyPr/>
          <a:lstStyle/>
          <a:p>
            <a:endParaRPr/>
          </a:p>
        </p:txBody>
      </p:sp>
      <p:sp>
        <p:nvSpPr>
          <p:cNvPr id="102" name="Shape 102"/>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hape 106"/>
          <p:cNvSpPr>
            <a:spLocks noGrp="1" noRot="1" noChangeAspect="1"/>
          </p:cNvSpPr>
          <p:nvPr>
            <p:ph type="sldImg"/>
          </p:nvPr>
        </p:nvSpPr>
        <p:spPr>
          <a:xfrm>
            <a:off x="381000" y="685800"/>
            <a:ext cx="6096000" cy="3429000"/>
          </a:xfrm>
          <a:prstGeom prst="rect">
            <a:avLst/>
          </a:prstGeom>
        </p:spPr>
        <p:txBody>
          <a:bodyPr/>
          <a:lstStyle/>
          <a:p>
            <a:endParaRPr/>
          </a:p>
        </p:txBody>
      </p:sp>
      <p:sp>
        <p:nvSpPr>
          <p:cNvPr id="107" name="Shape 107"/>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noRot="1" noChangeAspect="1"/>
          </p:cNvSpPr>
          <p:nvPr>
            <p:ph type="sldImg"/>
          </p:nvPr>
        </p:nvSpPr>
        <p:spPr>
          <a:xfrm>
            <a:off x="381000" y="685800"/>
            <a:ext cx="6096000" cy="3429000"/>
          </a:xfrm>
          <a:prstGeom prst="rect">
            <a:avLst/>
          </a:prstGeom>
        </p:spPr>
        <p:txBody>
          <a:bodyPr/>
          <a:lstStyle/>
          <a:p>
            <a:endParaRPr/>
          </a:p>
        </p:txBody>
      </p:sp>
      <p:sp>
        <p:nvSpPr>
          <p:cNvPr id="113" name="Shape 113"/>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xfrm>
            <a:off x="381000" y="685800"/>
            <a:ext cx="6096000" cy="3429000"/>
          </a:xfrm>
          <a:prstGeom prst="rect">
            <a:avLst/>
          </a:prstGeom>
        </p:spPr>
        <p:txBody>
          <a:bodyPr/>
          <a:lstStyle/>
          <a:p>
            <a:endParaRPr/>
          </a:p>
        </p:txBody>
      </p:sp>
      <p:sp>
        <p:nvSpPr>
          <p:cNvPr id="128" name="Shape 128"/>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xfrm>
            <a:off x="381000" y="685800"/>
            <a:ext cx="6096000" cy="3429000"/>
          </a:xfrm>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lvl1pPr>
              <a:buClr>
                <a:srgbClr val="000000"/>
              </a:buClr>
              <a:buFont typeface="Arial"/>
            </a:lvl1pPr>
          </a:lstStyle>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178"/>
          <p:cNvSpPr>
            <a:spLocks noGrp="1" noRot="1" noChangeAspect="1"/>
          </p:cNvSpPr>
          <p:nvPr>
            <p:ph type="sldImg"/>
          </p:nvPr>
        </p:nvSpPr>
        <p:spPr>
          <a:xfrm>
            <a:off x="381000" y="685800"/>
            <a:ext cx="6096000" cy="3429000"/>
          </a:xfrm>
          <a:prstGeom prst="rect">
            <a:avLst/>
          </a:prstGeom>
        </p:spPr>
        <p:txBody>
          <a:bodyPr/>
          <a:lstStyle/>
          <a:p>
            <a:endParaRPr/>
          </a:p>
        </p:txBody>
      </p:sp>
      <p:sp>
        <p:nvSpPr>
          <p:cNvPr id="179" name="Shape 179"/>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6849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54387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1" name="Titeltext"/>
          <p:cNvSpPr txBox="1">
            <a:spLocks noGrp="1"/>
          </p:cNvSpPr>
          <p:nvPr>
            <p:ph type="title"/>
          </p:nvPr>
        </p:nvSpPr>
        <p:spPr>
          <a:prstGeom prst="rect">
            <a:avLst/>
          </a:prstGeom>
        </p:spPr>
        <p:txBody>
          <a:bodyPr/>
          <a:lstStyle/>
          <a:p>
            <a:r>
              <a:t>Titeltext</a:t>
            </a:r>
          </a:p>
        </p:txBody>
      </p:sp>
      <p:sp>
        <p:nvSpPr>
          <p:cNvPr id="12"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1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Titeltext"/>
          <p:cNvSpPr txBox="1">
            <a:spLocks noGrp="1"/>
          </p:cNvSpPr>
          <p:nvPr>
            <p:ph type="title"/>
          </p:nvPr>
        </p:nvSpPr>
        <p:spPr>
          <a:prstGeom prst="rect">
            <a:avLst/>
          </a:prstGeom>
        </p:spPr>
        <p:txBody>
          <a:bodyPr/>
          <a:lstStyle/>
          <a:p>
            <a:r>
              <a:t>Titeltext</a:t>
            </a:r>
          </a:p>
        </p:txBody>
      </p:sp>
      <p:sp>
        <p:nvSpPr>
          <p:cNvPr id="21"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22" name="Foliennummer"/>
          <p:cNvSpPr txBox="1">
            <a:spLocks noGrp="1"/>
          </p:cNvSpPr>
          <p:nvPr>
            <p:ph type="sldNum" sz="quarter" idx="2"/>
          </p:nvPr>
        </p:nvSpPr>
        <p:spPr>
          <a:xfrm>
            <a:off x="20674682" y="13074650"/>
            <a:ext cx="611436" cy="597967"/>
          </a:xfrm>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3962400" y="184149"/>
            <a:ext cx="16459200" cy="301625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p>
            <a:r>
              <a:t>Titeltext</a:t>
            </a:r>
          </a:p>
        </p:txBody>
      </p:sp>
      <p:sp>
        <p:nvSpPr>
          <p:cNvPr id="3" name="Textebene 1…"/>
          <p:cNvSpPr txBox="1">
            <a:spLocks noGrp="1"/>
          </p:cNvSpPr>
          <p:nvPr>
            <p:ph type="body" idx="1"/>
          </p:nvPr>
        </p:nvSpPr>
        <p:spPr>
          <a:xfrm>
            <a:off x="3962400" y="3200400"/>
            <a:ext cx="16459200" cy="10515600"/>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lstStyle>
            <a:lvl2pPr marL="1069339" indent="-571499">
              <a:spcBef>
                <a:spcPts val="1200"/>
              </a:spcBef>
              <a:buChar char="–"/>
              <a:defRPr sz="5600"/>
            </a:lvl2pPr>
            <a:lvl3pPr marL="1412239" indent="-457200">
              <a:spcBef>
                <a:spcPts val="1100"/>
              </a:spcBef>
              <a:defRPr sz="4800"/>
            </a:lvl3pPr>
            <a:lvl4pPr marL="1869439" indent="-457200">
              <a:spcBef>
                <a:spcPts val="900"/>
              </a:spcBef>
              <a:buChar char="–"/>
              <a:defRPr sz="4000"/>
            </a:lvl4pPr>
            <a:lvl5pPr marL="2326639" indent="-457200">
              <a:spcBef>
                <a:spcPts val="900"/>
              </a:spcBef>
              <a:buChar char="»"/>
              <a:defRPr sz="4000"/>
            </a:lvl5pPr>
          </a:lstStyle>
          <a:p>
            <a:r>
              <a:t>Textebene 1</a:t>
            </a:r>
          </a:p>
          <a:p>
            <a:pPr lvl="1"/>
            <a:r>
              <a:t>Textebene 2</a:t>
            </a:r>
          </a:p>
          <a:p>
            <a:pPr lvl="2"/>
            <a:r>
              <a:t>Textebene 3</a:t>
            </a:r>
          </a:p>
          <a:p>
            <a:pPr lvl="3"/>
            <a:r>
              <a:t>Textebene 4</a:t>
            </a:r>
          </a:p>
          <a:p>
            <a:pPr lvl="4"/>
            <a:r>
              <a:t>Textebene 5</a:t>
            </a:r>
          </a:p>
        </p:txBody>
      </p:sp>
      <p:sp>
        <p:nvSpPr>
          <p:cNvPr id="4" name="Foliennummer"/>
          <p:cNvSpPr txBox="1">
            <a:spLocks noGrp="1"/>
          </p:cNvSpPr>
          <p:nvPr>
            <p:ph type="sldNum" sz="quarter" idx="2"/>
          </p:nvPr>
        </p:nvSpPr>
        <p:spPr>
          <a:xfrm>
            <a:off x="17982282" y="12490450"/>
            <a:ext cx="611436" cy="597967"/>
          </a:xfrm>
          <a:prstGeom prst="rect">
            <a:avLst/>
          </a:prstGeom>
          <a:ln w="25400">
            <a:miter lim="400000"/>
          </a:ln>
        </p:spPr>
        <p:txBody>
          <a:bodyPr wrap="none" lIns="101600" tIns="101600" rIns="101600" bIns="101600">
            <a:spAutoFit/>
          </a:bodyPr>
          <a:lstStyle>
            <a:lvl1pPr marL="0" marR="0" algn="ctr" defTabSz="1168400">
              <a:defRPr sz="2800"/>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81279" marR="81279"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1pPr>
      <a:lvl2pPr marL="81279" marR="81279" indent="2286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2pPr>
      <a:lvl3pPr marL="81279" marR="81279" indent="4572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3pPr>
      <a:lvl4pPr marL="81279" marR="81279" indent="6858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4pPr>
      <a:lvl5pPr marL="81279" marR="81279" indent="9144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5pPr>
      <a:lvl6pPr marL="81279" marR="81279" indent="11430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6pPr>
      <a:lvl7pPr marL="81279" marR="81279" indent="13716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7pPr>
      <a:lvl8pPr marL="81279" marR="81279" indent="1600199"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8pPr>
      <a:lvl9pPr marL="81279" marR="81279" indent="18288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9pPr>
    </p:titleStyle>
    <p:bodyStyle>
      <a:lvl1pPr marL="726440" marR="81279" indent="-685800"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1pPr>
      <a:lvl2pPr marL="1150982" marR="81279" indent="-653142"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2pPr>
      <a:lvl3pPr marL="1564639" marR="81279" indent="-609600"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3pPr>
      <a:lvl4pPr marL="21437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4pPr>
      <a:lvl5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5pPr>
      <a:lvl6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6pPr>
      <a:lvl7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7pPr>
      <a:lvl8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8pPr>
      <a:lvl9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9pPr>
    </p:bodyStyle>
    <p:otherStyle>
      <a:lvl1pPr marL="0" marR="0" indent="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1pPr>
      <a:lvl2pPr marL="0" marR="0" indent="2286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2pPr>
      <a:lvl3pPr marL="0" marR="0" indent="4572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3pPr>
      <a:lvl4pPr marL="0" marR="0" indent="6858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4pPr>
      <a:lvl5pPr marL="0" marR="0" indent="9144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5pPr>
      <a:lvl6pPr marL="0" marR="0" indent="11430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6pPr>
      <a:lvl7pPr marL="0" marR="0" indent="13716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7pPr>
      <a:lvl8pPr marL="0" marR="0" indent="16002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8pPr>
      <a:lvl9pPr marL="0" marR="0" indent="18288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www.flickr.com/photos/drbeachvacation/4644032058" TargetMode="Externa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flickr.com/photos/drbeachvacation/4644032058" TargetMode="Externa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hyperlink" Target="http://www.governancexborders.com/" TargetMode="External"/><Relationship Id="rId3" Type="http://schemas.openxmlformats.org/officeDocument/2006/relationships/hyperlink" Target="mailto:Leonhard.Dobusch@uibk.ac.at?subject=" TargetMode="External"/><Relationship Id="rId7" Type="http://schemas.openxmlformats.org/officeDocument/2006/relationships/hyperlink" Target="http://osconjunction.net"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www.dobusch.net/" TargetMode="External"/><Relationship Id="rId5" Type="http://schemas.openxmlformats.org/officeDocument/2006/relationships/hyperlink" Target="http://bit.ly/LD-UIBK" TargetMode="External"/><Relationship Id="rId4" Type="http://schemas.openxmlformats.org/officeDocument/2006/relationships/hyperlink" Target="http://twitter.com/leonidobusch" TargetMode="External"/><Relationship Id="rId9"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rganizing in Times of Crisis: The Case of Covid-19"/>
          <p:cNvSpPr txBox="1">
            <a:spLocks noGrp="1"/>
          </p:cNvSpPr>
          <p:nvPr>
            <p:ph type="title"/>
          </p:nvPr>
        </p:nvSpPr>
        <p:spPr>
          <a:xfrm>
            <a:off x="3048000" y="3859090"/>
            <a:ext cx="18288000" cy="1811705"/>
          </a:xfrm>
          <a:prstGeom prst="rect">
            <a:avLst/>
          </a:prstGeom>
        </p:spPr>
        <p:txBody>
          <a:bodyPr/>
          <a:lstStyle>
            <a:lvl1pPr>
              <a:defRPr sz="5200" b="1">
                <a:latin typeface="Helvetica"/>
                <a:ea typeface="Helvetica"/>
                <a:cs typeface="Helvetica"/>
                <a:sym typeface="Helvetica"/>
              </a:defRPr>
            </a:lvl1pPr>
          </a:lstStyle>
          <a:p>
            <a:pPr>
              <a:defRPr b="0">
                <a:latin typeface="+mn-lt"/>
                <a:ea typeface="+mn-ea"/>
                <a:cs typeface="+mn-cs"/>
                <a:sym typeface="Arial"/>
              </a:defRPr>
            </a:pPr>
            <a:r>
              <a:rPr b="1">
                <a:latin typeface="Helvetica"/>
                <a:ea typeface="Helvetica"/>
                <a:cs typeface="Helvetica"/>
                <a:sym typeface="Helvetica"/>
              </a:rPr>
              <a:t>Organizing in Times of Crisis: The Case of Covid-19</a:t>
            </a:r>
          </a:p>
        </p:txBody>
      </p:sp>
      <p:sp>
        <p:nvSpPr>
          <p:cNvPr id="32" name="Leonhard Dobusch"/>
          <p:cNvSpPr txBox="1"/>
          <p:nvPr/>
        </p:nvSpPr>
        <p:spPr>
          <a:xfrm>
            <a:off x="3035300" y="8746537"/>
            <a:ext cx="18313400" cy="7493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lnSpc>
                <a:spcPct val="90000"/>
              </a:lnSpc>
              <a:spcBef>
                <a:spcPts val="600"/>
              </a:spcBef>
              <a:buClr>
                <a:srgbClr val="000000"/>
              </a:buClr>
              <a:buFont typeface="Helvetica"/>
              <a:defRPr>
                <a:latin typeface="Helvetica Light"/>
                <a:ea typeface="Helvetica Light"/>
                <a:cs typeface="Helvetica Light"/>
                <a:sym typeface="Helvetica Light"/>
              </a:defRPr>
            </a:lvl1pPr>
          </a:lstStyle>
          <a:p>
            <a:r>
              <a:t>Leonhard Dobusch</a:t>
            </a:r>
          </a:p>
        </p:txBody>
      </p:sp>
      <p:sp>
        <p:nvSpPr>
          <p:cNvPr id="33" name="April 2020 University of Innsbruck"/>
          <p:cNvSpPr txBox="1"/>
          <p:nvPr/>
        </p:nvSpPr>
        <p:spPr>
          <a:xfrm>
            <a:off x="3035300" y="10542709"/>
            <a:ext cx="18313400" cy="124079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lgn="ctr">
              <a:lnSpc>
                <a:spcPct val="90000"/>
              </a:lnSpc>
              <a:spcBef>
                <a:spcPts val="600"/>
              </a:spcBef>
              <a:buClr>
                <a:srgbClr val="000000"/>
              </a:buClr>
              <a:buFont typeface="Helvetica"/>
              <a:defRPr>
                <a:latin typeface="Helvetica Light"/>
                <a:ea typeface="Helvetica Light"/>
                <a:cs typeface="Helvetica Light"/>
                <a:sym typeface="Helvetica Light"/>
              </a:defRPr>
            </a:pPr>
            <a:r>
              <a:t>April 2020</a:t>
            </a:r>
            <a:br/>
            <a:r>
              <a:t>University of Innsbruck</a:t>
            </a:r>
          </a:p>
        </p:txBody>
      </p:sp>
      <p:sp>
        <p:nvSpPr>
          <p:cNvPr id="34" name="Linie"/>
          <p:cNvSpPr/>
          <p:nvPr/>
        </p:nvSpPr>
        <p:spPr>
          <a:xfrm>
            <a:off x="7624884" y="5721105"/>
            <a:ext cx="9134232" cy="1"/>
          </a:xfrm>
          <a:prstGeom prst="line">
            <a:avLst/>
          </a:prstGeom>
          <a:ln w="254000">
            <a:solidFill>
              <a:srgbClr val="004B8A"/>
            </a:solidFill>
          </a:ln>
        </p:spPr>
        <p:txBody>
          <a:bodyPr lIns="0" tIns="0" rIns="0" bIns="0"/>
          <a:lstStyle/>
          <a:p>
            <a:endParaRPr/>
          </a:p>
        </p:txBody>
      </p:sp>
      <p:sp>
        <p:nvSpPr>
          <p:cNvPr id="35" name="Class 3: Crisis Management and Bureaucracy"/>
          <p:cNvSpPr txBox="1"/>
          <p:nvPr/>
        </p:nvSpPr>
        <p:spPr>
          <a:xfrm>
            <a:off x="3048000" y="5713340"/>
            <a:ext cx="18288000" cy="1811704"/>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sz="6000" b="1">
                <a:latin typeface="Helvetica"/>
                <a:ea typeface="Helvetica"/>
                <a:cs typeface="Helvetica"/>
                <a:sym typeface="Helvetica"/>
              </a:defRPr>
            </a:lvl1pPr>
          </a:lstStyle>
          <a:p>
            <a:pPr>
              <a:defRPr b="0">
                <a:latin typeface="+mn-lt"/>
                <a:ea typeface="+mn-ea"/>
                <a:cs typeface="+mn-cs"/>
                <a:sym typeface="Arial"/>
              </a:defRPr>
            </a:pPr>
            <a:r>
              <a:rPr b="1">
                <a:latin typeface="Helvetica"/>
                <a:ea typeface="Helvetica"/>
                <a:cs typeface="Helvetica"/>
                <a:sym typeface="Helvetica"/>
              </a:rPr>
              <a:t>Class 3: Crisis Management and Bureaucracy</a:t>
            </a:r>
          </a:p>
        </p:txBody>
      </p:sp>
      <p:pic>
        <p:nvPicPr>
          <p:cNvPr id="36" name="universitaet-innsbruck-logo-rgb-farbe.png" descr="universitaet-innsbruck-logo-rgb-farbe.png"/>
          <p:cNvPicPr>
            <a:picLocks noChangeAspect="1"/>
          </p:cNvPicPr>
          <p:nvPr/>
        </p:nvPicPr>
        <p:blipFill>
          <a:blip r:embed="rId3">
            <a:extLst/>
          </a:blip>
          <a:stretch>
            <a:fillRect/>
          </a:stretch>
        </p:blipFill>
        <p:spPr>
          <a:xfrm>
            <a:off x="9490273" y="563264"/>
            <a:ext cx="5403301" cy="2132522"/>
          </a:xfrm>
          <a:prstGeom prst="rect">
            <a:avLst/>
          </a:prstGeom>
          <a:ln w="12700"/>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Bureaucracy] is superior to any other form in precision, in stability, in stringency of its discipline and in its reliability’."/>
          <p:cNvSpPr txBox="1"/>
          <p:nvPr/>
        </p:nvSpPr>
        <p:spPr>
          <a:xfrm>
            <a:off x="5144684" y="5387869"/>
            <a:ext cx="14943338" cy="27559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3400"/>
              </a:spcBef>
              <a:buClr>
                <a:srgbClr val="000000"/>
              </a:buClr>
              <a:buFont typeface="Helvetica"/>
              <a:defRPr sz="5600">
                <a:latin typeface="Helvetica Light"/>
                <a:ea typeface="Helvetica Light"/>
                <a:cs typeface="Helvetica Light"/>
                <a:sym typeface="Helvetica Light"/>
              </a:defRPr>
            </a:lvl1pPr>
          </a:lstStyle>
          <a:p>
            <a:r>
              <a:t>   [Bureaucracy] is superior to any other form in precision, in stability, in stringency of its discipline and in its reliability’.</a:t>
            </a:r>
          </a:p>
        </p:txBody>
      </p:sp>
      <p:sp>
        <p:nvSpPr>
          <p:cNvPr id="41" name="“"/>
          <p:cNvSpPr txBox="1"/>
          <p:nvPr/>
        </p:nvSpPr>
        <p:spPr>
          <a:xfrm>
            <a:off x="4295978" y="4688979"/>
            <a:ext cx="2463801" cy="3022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sp>
        <p:nvSpPr>
          <p:cNvPr id="42" name="Max Weber (1978, p. 223)"/>
          <p:cNvSpPr txBox="1"/>
          <p:nvPr/>
        </p:nvSpPr>
        <p:spPr>
          <a:xfrm>
            <a:off x="14675812" y="8341220"/>
            <a:ext cx="5349286" cy="685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1900"/>
              </a:spcBef>
              <a:buClr>
                <a:srgbClr val="000000"/>
              </a:buClr>
              <a:buFont typeface="Helvetica"/>
              <a:defRPr sz="3200">
                <a:latin typeface="Helvetica Light"/>
                <a:ea typeface="Helvetica Light"/>
                <a:cs typeface="Helvetica Light"/>
                <a:sym typeface="Helvetica Light"/>
              </a:defRPr>
            </a:lvl1pPr>
          </a:lstStyle>
          <a:p>
            <a:r>
              <a:t>Max Weber (1978, p. 223)</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Bureaucracy] is superior to any other form in precision, in stability, in stringency of its discipline and in its reliability’."/>
          <p:cNvSpPr txBox="1"/>
          <p:nvPr/>
        </p:nvSpPr>
        <p:spPr>
          <a:xfrm>
            <a:off x="5144684" y="5387869"/>
            <a:ext cx="14943338" cy="2755923"/>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spcBef>
                <a:spcPts val="3400"/>
              </a:spcBef>
              <a:buClr>
                <a:srgbClr val="000000"/>
              </a:buClr>
              <a:buFont typeface="Helvetica"/>
              <a:defRPr sz="5600">
                <a:latin typeface="Helvetica Light"/>
                <a:ea typeface="Helvetica Light"/>
                <a:cs typeface="Helvetica Light"/>
                <a:sym typeface="Helvetica Light"/>
              </a:defRPr>
            </a:pPr>
            <a:r>
              <a:t>   [Bureaucracy] is superior to any other form in </a:t>
            </a:r>
            <a:r>
              <a:rPr b="1">
                <a:latin typeface="Helvetica"/>
                <a:ea typeface="Helvetica"/>
                <a:cs typeface="Helvetica"/>
                <a:sym typeface="Helvetica"/>
              </a:rPr>
              <a:t>precision</a:t>
            </a:r>
            <a:r>
              <a:t>, in </a:t>
            </a:r>
            <a:r>
              <a:rPr b="1">
                <a:latin typeface="Helvetica"/>
                <a:ea typeface="Helvetica"/>
                <a:cs typeface="Helvetica"/>
                <a:sym typeface="Helvetica"/>
              </a:rPr>
              <a:t>stability</a:t>
            </a:r>
            <a:r>
              <a:t>, in </a:t>
            </a:r>
            <a:r>
              <a:rPr b="1">
                <a:latin typeface="Helvetica"/>
                <a:ea typeface="Helvetica"/>
                <a:cs typeface="Helvetica"/>
                <a:sym typeface="Helvetica"/>
              </a:rPr>
              <a:t>stringency of its discipline</a:t>
            </a:r>
            <a:r>
              <a:t> and in its </a:t>
            </a:r>
            <a:r>
              <a:rPr b="1">
                <a:latin typeface="Helvetica"/>
                <a:ea typeface="Helvetica"/>
                <a:cs typeface="Helvetica"/>
                <a:sym typeface="Helvetica"/>
              </a:rPr>
              <a:t>reliability</a:t>
            </a:r>
            <a:r>
              <a:t>’.</a:t>
            </a:r>
          </a:p>
        </p:txBody>
      </p:sp>
      <p:sp>
        <p:nvSpPr>
          <p:cNvPr id="47" name="“"/>
          <p:cNvSpPr txBox="1"/>
          <p:nvPr/>
        </p:nvSpPr>
        <p:spPr>
          <a:xfrm>
            <a:off x="4295978" y="4688979"/>
            <a:ext cx="2463801" cy="3022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sp>
        <p:nvSpPr>
          <p:cNvPr id="48" name="Max Weber (1978, p. 223)"/>
          <p:cNvSpPr txBox="1"/>
          <p:nvPr/>
        </p:nvSpPr>
        <p:spPr>
          <a:xfrm>
            <a:off x="14675812" y="8341220"/>
            <a:ext cx="5349286" cy="685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1900"/>
              </a:spcBef>
              <a:buClr>
                <a:srgbClr val="000000"/>
              </a:buClr>
              <a:buFont typeface="Helvetica"/>
              <a:defRPr sz="3200">
                <a:latin typeface="Helvetica Light"/>
                <a:ea typeface="Helvetica Light"/>
                <a:cs typeface="Helvetica Light"/>
                <a:sym typeface="Helvetica Light"/>
              </a:defRPr>
            </a:lvl1pPr>
          </a:lstStyle>
          <a:p>
            <a:r>
              <a:t>Max Weber (1978, p. 223)</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Power belongs to an office, not the office holder…"/>
          <p:cNvSpPr txBox="1"/>
          <p:nvPr/>
        </p:nvSpPr>
        <p:spPr>
          <a:xfrm>
            <a:off x="1684375" y="4183174"/>
            <a:ext cx="19690106" cy="810639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p>
            <a:pPr marL="457199" marR="0" indent="-457199" defTabSz="914400">
              <a:spcBef>
                <a:spcPts val="2400"/>
              </a:spcBef>
              <a:buClr>
                <a:srgbClr val="004B8A"/>
              </a:buClr>
              <a:buSzPct val="100000"/>
              <a:buChar char="‣"/>
              <a:defRPr sz="5200"/>
            </a:pPr>
            <a:r>
              <a:t>Power belongs to an </a:t>
            </a:r>
            <a:r>
              <a:rPr b="1"/>
              <a:t>office</a:t>
            </a:r>
            <a:r>
              <a:t>, not the office holder </a:t>
            </a:r>
          </a:p>
          <a:p>
            <a:pPr marL="457199" marR="0" indent="-457199" defTabSz="914400">
              <a:spcBef>
                <a:spcPts val="2400"/>
              </a:spcBef>
              <a:buClr>
                <a:srgbClr val="004B8A"/>
              </a:buClr>
              <a:buSzPct val="100000"/>
              <a:buChar char="‣"/>
              <a:defRPr sz="5200"/>
            </a:pPr>
            <a:r>
              <a:t>Authority configuration is specified by </a:t>
            </a:r>
            <a:r>
              <a:rPr b="1"/>
              <a:t>formal rules</a:t>
            </a:r>
            <a:r>
              <a:t> </a:t>
            </a:r>
            <a:endParaRPr b="1"/>
          </a:p>
          <a:p>
            <a:pPr marL="457199" marR="0" indent="-457199" defTabSz="914400">
              <a:spcBef>
                <a:spcPts val="2400"/>
              </a:spcBef>
              <a:buClr>
                <a:srgbClr val="004B8A"/>
              </a:buClr>
              <a:buSzPct val="100000"/>
              <a:buChar char="‣"/>
              <a:defRPr sz="5200"/>
            </a:pPr>
            <a:r>
              <a:t>Rules specify tasks for different categories of personnel</a:t>
            </a:r>
            <a:br/>
            <a:r>
              <a:rPr>
                <a:solidFill>
                  <a:srgbClr val="004C8A"/>
                </a:solidFill>
              </a:rPr>
              <a:t>&gt;&gt;</a:t>
            </a:r>
            <a:r>
              <a:t> </a:t>
            </a:r>
            <a:r>
              <a:rPr b="1"/>
              <a:t>specialization</a:t>
            </a:r>
            <a:r>
              <a:t> </a:t>
            </a:r>
          </a:p>
          <a:p>
            <a:pPr marL="457199" marR="0" indent="-457199" defTabSz="914400">
              <a:spcBef>
                <a:spcPts val="2400"/>
              </a:spcBef>
              <a:buClr>
                <a:srgbClr val="004B8A"/>
              </a:buClr>
              <a:buSzPct val="100000"/>
              <a:buChar char="‣"/>
              <a:defRPr sz="5200"/>
            </a:pPr>
            <a:r>
              <a:t>Tendency towards </a:t>
            </a:r>
            <a:r>
              <a:rPr b="1"/>
              <a:t>hierarchy</a:t>
            </a:r>
            <a:r>
              <a:t> </a:t>
            </a:r>
          </a:p>
          <a:p>
            <a:pPr marL="457199" marR="0" indent="-457199" defTabSz="914400">
              <a:spcBef>
                <a:spcPts val="2400"/>
              </a:spcBef>
              <a:buClr>
                <a:srgbClr val="004B8A"/>
              </a:buClr>
              <a:buSzPct val="100000"/>
              <a:buChar char="‣"/>
              <a:defRPr sz="5200"/>
            </a:pPr>
            <a:r>
              <a:rPr b="1"/>
              <a:t>Formal credentials</a:t>
            </a:r>
            <a:r>
              <a:t> certify required qualifications</a:t>
            </a:r>
          </a:p>
          <a:p>
            <a:pPr marL="457199" marR="0" indent="-457199" defTabSz="914400">
              <a:spcBef>
                <a:spcPts val="2400"/>
              </a:spcBef>
              <a:buClr>
                <a:srgbClr val="004B8A"/>
              </a:buClr>
              <a:buSzPct val="100000"/>
              <a:buChar char="‣"/>
              <a:defRPr sz="5200"/>
            </a:pPr>
            <a:r>
              <a:t>Career: promotion by seniority or </a:t>
            </a:r>
            <a:r>
              <a:rPr b="1"/>
              <a:t>merit of service</a:t>
            </a:r>
          </a:p>
          <a:p>
            <a:pPr marL="457199" marR="0" indent="-457199" defTabSz="914400">
              <a:spcBef>
                <a:spcPts val="2400"/>
              </a:spcBef>
              <a:buClr>
                <a:srgbClr val="004B8A"/>
              </a:buClr>
              <a:buSzPct val="100000"/>
              <a:buChar char="‣"/>
              <a:defRPr sz="5200"/>
            </a:pPr>
            <a:r>
              <a:t>Communication, coordination and control are </a:t>
            </a:r>
            <a:r>
              <a:rPr b="1"/>
              <a:t>centralized</a:t>
            </a:r>
          </a:p>
        </p:txBody>
      </p:sp>
      <p:sp>
        <p:nvSpPr>
          <p:cNvPr id="53" name="Weberian Bureaucracy as a Specific Modern Form of Organization"/>
          <p:cNvSpPr txBox="1"/>
          <p:nvPr/>
        </p:nvSpPr>
        <p:spPr>
          <a:xfrm>
            <a:off x="1007980" y="901632"/>
            <a:ext cx="17364028" cy="20320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Weberian Bureaucracy as a Specific Modern Form of Organization</a:t>
            </a:r>
          </a:p>
        </p:txBody>
      </p:sp>
      <p:sp>
        <p:nvSpPr>
          <p:cNvPr id="54" name="Linie"/>
          <p:cNvSpPr/>
          <p:nvPr/>
        </p:nvSpPr>
        <p:spPr>
          <a:xfrm>
            <a:off x="1145678" y="3287522"/>
            <a:ext cx="7879010" cy="1"/>
          </a:xfrm>
          <a:prstGeom prst="line">
            <a:avLst/>
          </a:prstGeom>
          <a:ln w="254000">
            <a:solidFill>
              <a:srgbClr val="004B8A"/>
            </a:solidFill>
          </a:ln>
        </p:spPr>
        <p:txBody>
          <a:bodyPr lIns="0" tIns="0" rIns="0" bIns="0"/>
          <a:lstStyle/>
          <a:p>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Tom-Peters-cc-by2-ShashiBellamkonda.jpg" descr="Tom-Peters-cc-by2-ShashiBellamkonda.jpg"/>
          <p:cNvPicPr>
            <a:picLocks noChangeAspect="1"/>
          </p:cNvPicPr>
          <p:nvPr/>
        </p:nvPicPr>
        <p:blipFill>
          <a:blip r:embed="rId3">
            <a:extLst/>
          </a:blip>
          <a:srcRect l="20822" r="20822"/>
          <a:stretch>
            <a:fillRect/>
          </a:stretch>
        </p:blipFill>
        <p:spPr>
          <a:xfrm>
            <a:off x="-634932" y="1642808"/>
            <a:ext cx="12405469" cy="14181407"/>
          </a:xfrm>
          <a:prstGeom prst="rect">
            <a:avLst/>
          </a:prstGeom>
          <a:ln w="12700"/>
        </p:spPr>
      </p:pic>
      <p:pic>
        <p:nvPicPr>
          <p:cNvPr id="59" name="Zigmunt_Bauman_na_20_Forumi_vydavciv(Cropped).jpg" descr="Zigmunt_Bauman_na_20_Forumi_vydavciv(Cropped).jpg"/>
          <p:cNvPicPr>
            <a:picLocks noChangeAspect="1"/>
          </p:cNvPicPr>
          <p:nvPr/>
        </p:nvPicPr>
        <p:blipFill>
          <a:blip r:embed="rId4">
            <a:extLst/>
          </a:blip>
          <a:stretch>
            <a:fillRect/>
          </a:stretch>
        </p:blipFill>
        <p:spPr>
          <a:xfrm>
            <a:off x="11740429" y="1209743"/>
            <a:ext cx="12636185" cy="17858415"/>
          </a:xfrm>
          <a:prstGeom prst="rect">
            <a:avLst/>
          </a:prstGeom>
          <a:ln w="12700"/>
        </p:spPr>
      </p:pic>
      <p:sp>
        <p:nvSpPr>
          <p:cNvPr id="60" name="Rechteck"/>
          <p:cNvSpPr/>
          <p:nvPr/>
        </p:nvSpPr>
        <p:spPr>
          <a:xfrm>
            <a:off x="-136614" y="-117403"/>
            <a:ext cx="24657228" cy="2848370"/>
          </a:xfrm>
          <a:prstGeom prst="rect">
            <a:avLst/>
          </a:prstGeom>
          <a:solidFill>
            <a:srgbClr val="004B8A"/>
          </a:solidFill>
          <a:ln w="12700">
            <a:miter lim="400000"/>
          </a:ln>
        </p:spPr>
        <p:txBody>
          <a:bodyPr lIns="101600" tIns="101600" rIns="101600" bIns="101600" anchor="ctr"/>
          <a:lstStyle/>
          <a:p>
            <a:endParaRPr/>
          </a:p>
        </p:txBody>
      </p:sp>
      <p:sp>
        <p:nvSpPr>
          <p:cNvPr id="61" name="Two Traditions of Bureaucracy Critique"/>
          <p:cNvSpPr txBox="1"/>
          <p:nvPr/>
        </p:nvSpPr>
        <p:spPr>
          <a:xfrm>
            <a:off x="3060700" y="178084"/>
            <a:ext cx="18262601" cy="939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spcBef>
                <a:spcPts val="4100"/>
              </a:spcBef>
              <a:buClr>
                <a:srgbClr val="000000"/>
              </a:buClr>
              <a:buFont typeface="Helvetica"/>
              <a:defRPr sz="4800" b="1">
                <a:solidFill>
                  <a:srgbClr val="FFFFFF"/>
                </a:solidFill>
                <a:latin typeface="Helvetica"/>
                <a:ea typeface="Helvetica"/>
                <a:cs typeface="Helvetica"/>
                <a:sym typeface="Helvetica"/>
              </a:defRPr>
            </a:lvl1pPr>
          </a:lstStyle>
          <a:p>
            <a:r>
              <a:t>Two Traditions of Bureaucracy Critique</a:t>
            </a:r>
          </a:p>
        </p:txBody>
      </p:sp>
      <p:sp>
        <p:nvSpPr>
          <p:cNvPr id="62" name="Zygmunt Baumann (1989, p. 15)"/>
          <p:cNvSpPr txBox="1"/>
          <p:nvPr/>
        </p:nvSpPr>
        <p:spPr>
          <a:xfrm>
            <a:off x="20442862" y="12452716"/>
            <a:ext cx="3901125" cy="9652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spcBef>
                <a:spcPts val="1900"/>
              </a:spcBef>
              <a:buClr>
                <a:srgbClr val="000000"/>
              </a:buClr>
              <a:buFont typeface="Helvetica"/>
              <a:defRPr sz="3200">
                <a:solidFill>
                  <a:srgbClr val="FFFFFF"/>
                </a:solidFill>
                <a:latin typeface="Helvetica Light"/>
                <a:ea typeface="Helvetica Light"/>
                <a:cs typeface="Helvetica Light"/>
                <a:sym typeface="Helvetica Light"/>
              </a:defRPr>
            </a:pPr>
            <a:r>
              <a:t>Zygmunt Baumann</a:t>
            </a:r>
            <a:br/>
            <a:r>
              <a:rPr sz="1800"/>
              <a:t>(1989, p. 15)</a:t>
            </a:r>
          </a:p>
        </p:txBody>
      </p:sp>
      <p:sp>
        <p:nvSpPr>
          <p:cNvPr id="63" name="Foto: ShashiBellamkonda, CC-BY 2.0, https://www.flickr.com/photos/drbeachvacation/4644032058"/>
          <p:cNvSpPr txBox="1"/>
          <p:nvPr/>
        </p:nvSpPr>
        <p:spPr>
          <a:xfrm>
            <a:off x="3289875" y="13366749"/>
            <a:ext cx="7675018" cy="3937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marL="0" marR="0" defTabSz="1168400">
              <a:buClr>
                <a:srgbClr val="000000"/>
              </a:buClr>
              <a:buFont typeface="Arial"/>
              <a:defRPr sz="1200">
                <a:uFillTx/>
                <a:latin typeface="Lucida Grande"/>
                <a:ea typeface="Lucida Grande"/>
                <a:cs typeface="Lucida Grande"/>
                <a:sym typeface="Lucida Grande"/>
              </a:defRPr>
            </a:pPr>
            <a:r>
              <a:t>Foto: ShashiBellamkonda, CC-BY 2.0, </a:t>
            </a:r>
            <a:r>
              <a:rPr u="sng">
                <a:hlinkClick r:id="rId5"/>
              </a:rPr>
              <a:t>https://www.flickr.com/photos/drbeachvacation/4644032058</a:t>
            </a:r>
          </a:p>
        </p:txBody>
      </p:sp>
      <p:sp>
        <p:nvSpPr>
          <p:cNvPr id="64" name="Credit Baumann photo: Forumlitfest, CC BY 3.0, https://de.wikipedia.org/wiki/Datei:Zigmunt_Bauman_na_20_Forumi_vydavciv(Cropped).jpg"/>
          <p:cNvSpPr txBox="1"/>
          <p:nvPr/>
        </p:nvSpPr>
        <p:spPr>
          <a:xfrm>
            <a:off x="12115130" y="13220699"/>
            <a:ext cx="6281056" cy="5842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lvl1pPr marL="0" marR="0" defTabSz="1168400">
              <a:buClr>
                <a:srgbClr val="000000"/>
              </a:buClr>
              <a:buFont typeface="Arial"/>
              <a:defRPr sz="1200">
                <a:uFillTx/>
                <a:latin typeface="Lucida Grande"/>
                <a:ea typeface="Lucida Grande"/>
                <a:cs typeface="Lucida Grande"/>
                <a:sym typeface="Lucida Grande"/>
              </a:defRPr>
            </a:lvl1pPr>
          </a:lstStyle>
          <a:p>
            <a:r>
              <a:t>Credit Baumann photo: Forumlitfest, CC BY 3.0, https://de.wikipedia.org/wiki/Datei:Zigmunt_Bauman_na_20_Forumi_vydavciv(Cropped).jpg</a:t>
            </a:r>
          </a:p>
        </p:txBody>
      </p:sp>
      <p:sp>
        <p:nvSpPr>
          <p:cNvPr id="65" name="Tom Peters  (cited in Du Gay, 1994)"/>
          <p:cNvSpPr txBox="1"/>
          <p:nvPr/>
        </p:nvSpPr>
        <p:spPr>
          <a:xfrm>
            <a:off x="499692" y="12452716"/>
            <a:ext cx="3051488" cy="9652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spcBef>
                <a:spcPts val="1900"/>
              </a:spcBef>
              <a:buClr>
                <a:srgbClr val="000000"/>
              </a:buClr>
              <a:buFont typeface="Helvetica"/>
              <a:defRPr sz="3200">
                <a:solidFill>
                  <a:srgbClr val="FFFFFF"/>
                </a:solidFill>
                <a:latin typeface="Helvetica Light"/>
                <a:ea typeface="Helvetica Light"/>
                <a:cs typeface="Helvetica Light"/>
                <a:sym typeface="Helvetica Light"/>
              </a:defRPr>
            </a:pPr>
            <a:r>
              <a:t>Tom Peters </a:t>
            </a:r>
            <a:br/>
            <a:r>
              <a:rPr sz="1800"/>
              <a:t>(cited in Du Gay, 1994)</a:t>
            </a:r>
          </a:p>
        </p:txBody>
      </p:sp>
      <p:sp>
        <p:nvSpPr>
          <p:cNvPr id="66" name="Entrepreneurial"/>
          <p:cNvSpPr txBox="1"/>
          <p:nvPr/>
        </p:nvSpPr>
        <p:spPr>
          <a:xfrm>
            <a:off x="1120366" y="1413216"/>
            <a:ext cx="8894923" cy="939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spcBef>
                <a:spcPts val="4100"/>
              </a:spcBef>
              <a:buClr>
                <a:srgbClr val="000000"/>
              </a:buClr>
              <a:buFont typeface="Helvetica"/>
              <a:defRPr sz="4800">
                <a:solidFill>
                  <a:srgbClr val="FFFFFF"/>
                </a:solidFill>
                <a:latin typeface="Helvetica Light"/>
                <a:ea typeface="Helvetica Light"/>
                <a:cs typeface="Helvetica Light"/>
                <a:sym typeface="Helvetica Light"/>
              </a:defRPr>
            </a:lvl1pPr>
          </a:lstStyle>
          <a:p>
            <a:r>
              <a:t>Entrepreneurial</a:t>
            </a:r>
          </a:p>
        </p:txBody>
      </p:sp>
      <p:sp>
        <p:nvSpPr>
          <p:cNvPr id="67" name="Ethical"/>
          <p:cNvSpPr txBox="1"/>
          <p:nvPr/>
        </p:nvSpPr>
        <p:spPr>
          <a:xfrm>
            <a:off x="14832956" y="1413216"/>
            <a:ext cx="8894923" cy="939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spcBef>
                <a:spcPts val="4100"/>
              </a:spcBef>
              <a:buClr>
                <a:srgbClr val="000000"/>
              </a:buClr>
              <a:buFont typeface="Helvetica"/>
              <a:defRPr sz="4800">
                <a:solidFill>
                  <a:srgbClr val="FFFFFF"/>
                </a:solidFill>
                <a:latin typeface="Helvetica Light"/>
                <a:ea typeface="Helvetica Light"/>
                <a:cs typeface="Helvetica Light"/>
                <a:sym typeface="Helvetica Light"/>
              </a:defRPr>
            </a:lvl1pPr>
          </a:lstStyle>
          <a:p>
            <a:r>
              <a:t>Ethical</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1" animBg="1" advAuto="0"/>
      <p:bldP spid="67" grpId="2"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Tom-Peters-cc-by2-ShashiBellamkonda.jpg" descr="Tom-Peters-cc-by2-ShashiBellamkonda.jpg"/>
          <p:cNvPicPr>
            <a:picLocks noChangeAspect="1"/>
          </p:cNvPicPr>
          <p:nvPr/>
        </p:nvPicPr>
        <p:blipFill>
          <a:blip r:embed="rId3">
            <a:extLst/>
          </a:blip>
          <a:srcRect l="20822" r="20822"/>
          <a:stretch>
            <a:fillRect/>
          </a:stretch>
        </p:blipFill>
        <p:spPr>
          <a:xfrm>
            <a:off x="-634932" y="1642808"/>
            <a:ext cx="12405469" cy="14181407"/>
          </a:xfrm>
          <a:prstGeom prst="rect">
            <a:avLst/>
          </a:prstGeom>
          <a:ln w="12700"/>
        </p:spPr>
      </p:pic>
      <p:pic>
        <p:nvPicPr>
          <p:cNvPr id="72" name="Zigmunt_Bauman_na_20_Forumi_vydavciv(Cropped).jpg" descr="Zigmunt_Bauman_na_20_Forumi_vydavciv(Cropped).jpg"/>
          <p:cNvPicPr>
            <a:picLocks noChangeAspect="1"/>
          </p:cNvPicPr>
          <p:nvPr/>
        </p:nvPicPr>
        <p:blipFill>
          <a:blip r:embed="rId4">
            <a:extLst/>
          </a:blip>
          <a:stretch>
            <a:fillRect/>
          </a:stretch>
        </p:blipFill>
        <p:spPr>
          <a:xfrm>
            <a:off x="11740429" y="1209743"/>
            <a:ext cx="12636185" cy="17858415"/>
          </a:xfrm>
          <a:prstGeom prst="rect">
            <a:avLst/>
          </a:prstGeom>
          <a:ln w="12700"/>
        </p:spPr>
      </p:pic>
      <p:sp>
        <p:nvSpPr>
          <p:cNvPr id="73" name="Rechteck"/>
          <p:cNvSpPr/>
          <p:nvPr/>
        </p:nvSpPr>
        <p:spPr>
          <a:xfrm>
            <a:off x="-136614" y="-117403"/>
            <a:ext cx="24657228" cy="2848370"/>
          </a:xfrm>
          <a:prstGeom prst="rect">
            <a:avLst/>
          </a:prstGeom>
          <a:solidFill>
            <a:srgbClr val="004B8A"/>
          </a:solidFill>
          <a:ln w="12700">
            <a:miter lim="400000"/>
          </a:ln>
        </p:spPr>
        <p:txBody>
          <a:bodyPr lIns="101600" tIns="101600" rIns="101600" bIns="101600" anchor="ctr"/>
          <a:lstStyle/>
          <a:p>
            <a:endParaRPr/>
          </a:p>
        </p:txBody>
      </p:sp>
      <p:sp>
        <p:nvSpPr>
          <p:cNvPr id="74" name="Two Traditions of Bureaucracy Critique"/>
          <p:cNvSpPr txBox="1"/>
          <p:nvPr/>
        </p:nvSpPr>
        <p:spPr>
          <a:xfrm>
            <a:off x="3060700" y="178084"/>
            <a:ext cx="18262601" cy="939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spcBef>
                <a:spcPts val="4100"/>
              </a:spcBef>
              <a:buClr>
                <a:srgbClr val="000000"/>
              </a:buClr>
              <a:buFont typeface="Helvetica"/>
              <a:defRPr sz="4800" b="1">
                <a:solidFill>
                  <a:srgbClr val="FFFFFF"/>
                </a:solidFill>
                <a:latin typeface="Helvetica"/>
                <a:ea typeface="Helvetica"/>
                <a:cs typeface="Helvetica"/>
                <a:sym typeface="Helvetica"/>
              </a:defRPr>
            </a:lvl1pPr>
          </a:lstStyle>
          <a:p>
            <a:r>
              <a:t>Two Traditions of Bureaucracy Critique</a:t>
            </a:r>
          </a:p>
        </p:txBody>
      </p:sp>
      <p:sp>
        <p:nvSpPr>
          <p:cNvPr id="75" name="Foto: ShashiBellamkonda, CC-BY 2.0, https://www.flickr.com/photos/drbeachvacation/4644032058"/>
          <p:cNvSpPr txBox="1"/>
          <p:nvPr/>
        </p:nvSpPr>
        <p:spPr>
          <a:xfrm>
            <a:off x="3289875" y="13366749"/>
            <a:ext cx="7675018" cy="3937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marL="0" marR="0" defTabSz="1168400">
              <a:buClr>
                <a:srgbClr val="000000"/>
              </a:buClr>
              <a:buFont typeface="Arial"/>
              <a:defRPr sz="1200">
                <a:uFillTx/>
                <a:latin typeface="Lucida Grande"/>
                <a:ea typeface="Lucida Grande"/>
                <a:cs typeface="Lucida Grande"/>
                <a:sym typeface="Lucida Grande"/>
              </a:defRPr>
            </a:pPr>
            <a:r>
              <a:t>Foto: ShashiBellamkonda, CC-BY 2.0, </a:t>
            </a:r>
            <a:r>
              <a:rPr u="sng">
                <a:hlinkClick r:id="rId5"/>
              </a:rPr>
              <a:t>https://www.flickr.com/photos/drbeachvacation/4644032058</a:t>
            </a:r>
          </a:p>
        </p:txBody>
      </p:sp>
      <p:sp>
        <p:nvSpPr>
          <p:cNvPr id="76" name="Credit Baumann photo: Forumlitfest, CC BY 3.0, https://de.wikipedia.org/wiki/Datei:Zigmunt_Bauman_na_20_Forumi_vydavciv(Cropped).jpg"/>
          <p:cNvSpPr txBox="1"/>
          <p:nvPr/>
        </p:nvSpPr>
        <p:spPr>
          <a:xfrm>
            <a:off x="12115130" y="13220699"/>
            <a:ext cx="6281056" cy="5842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lvl1pPr marL="0" marR="0" defTabSz="1168400">
              <a:buClr>
                <a:srgbClr val="000000"/>
              </a:buClr>
              <a:buFont typeface="Arial"/>
              <a:defRPr sz="1200">
                <a:uFillTx/>
                <a:latin typeface="Lucida Grande"/>
                <a:ea typeface="Lucida Grande"/>
                <a:cs typeface="Lucida Grande"/>
                <a:sym typeface="Lucida Grande"/>
              </a:defRPr>
            </a:lvl1pPr>
          </a:lstStyle>
          <a:p>
            <a:r>
              <a:t>Credit Baumann photo: Forumlitfest, CC BY 3.0, https://de.wikipedia.org/wiki/Datei:Zigmunt_Bauman_na_20_Forumi_vydavciv(Cropped).jpg</a:t>
            </a:r>
          </a:p>
        </p:txBody>
      </p:sp>
      <p:sp>
        <p:nvSpPr>
          <p:cNvPr id="77" name="Entrepreneurial"/>
          <p:cNvSpPr txBox="1"/>
          <p:nvPr/>
        </p:nvSpPr>
        <p:spPr>
          <a:xfrm>
            <a:off x="1120366" y="1413216"/>
            <a:ext cx="8894923" cy="939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spcBef>
                <a:spcPts val="4100"/>
              </a:spcBef>
              <a:buClr>
                <a:srgbClr val="000000"/>
              </a:buClr>
              <a:buFont typeface="Helvetica"/>
              <a:defRPr sz="4800">
                <a:solidFill>
                  <a:srgbClr val="FFFFFF"/>
                </a:solidFill>
                <a:latin typeface="Helvetica Light"/>
                <a:ea typeface="Helvetica Light"/>
                <a:cs typeface="Helvetica Light"/>
                <a:sym typeface="Helvetica Light"/>
              </a:defRPr>
            </a:lvl1pPr>
          </a:lstStyle>
          <a:p>
            <a:r>
              <a:t>Entrepreneurial</a:t>
            </a:r>
          </a:p>
        </p:txBody>
      </p:sp>
      <p:sp>
        <p:nvSpPr>
          <p:cNvPr id="78" name="Ethical"/>
          <p:cNvSpPr txBox="1"/>
          <p:nvPr/>
        </p:nvSpPr>
        <p:spPr>
          <a:xfrm>
            <a:off x="14832956" y="1413216"/>
            <a:ext cx="8894923" cy="939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spcBef>
                <a:spcPts val="4100"/>
              </a:spcBef>
              <a:buClr>
                <a:srgbClr val="000000"/>
              </a:buClr>
              <a:buFont typeface="Helvetica"/>
              <a:defRPr sz="4800">
                <a:solidFill>
                  <a:srgbClr val="FFFFFF"/>
                </a:solidFill>
                <a:latin typeface="Helvetica Light"/>
                <a:ea typeface="Helvetica Light"/>
                <a:cs typeface="Helvetica Light"/>
                <a:sym typeface="Helvetica Light"/>
              </a:defRPr>
            </a:lvl1pPr>
          </a:lstStyle>
          <a:p>
            <a:r>
              <a:t>Ethical</a:t>
            </a:r>
          </a:p>
        </p:txBody>
      </p:sp>
      <p:sp>
        <p:nvSpPr>
          <p:cNvPr id="79" name="Rechteck"/>
          <p:cNvSpPr/>
          <p:nvPr/>
        </p:nvSpPr>
        <p:spPr>
          <a:xfrm>
            <a:off x="-205704" y="2648349"/>
            <a:ext cx="11976831" cy="11239255"/>
          </a:xfrm>
          <a:prstGeom prst="rect">
            <a:avLst/>
          </a:prstGeom>
          <a:solidFill>
            <a:srgbClr val="004C8A">
              <a:alpha val="50460"/>
            </a:srgbClr>
          </a:solidFill>
          <a:ln w="12700">
            <a:miter lim="400000"/>
          </a:ln>
        </p:spPr>
        <p:txBody>
          <a:bodyPr lIns="101600" tIns="101600" rIns="101600" bIns="101600" anchor="ctr"/>
          <a:lstStyle/>
          <a:p>
            <a:endParaRPr/>
          </a:p>
        </p:txBody>
      </p:sp>
      <p:grpSp>
        <p:nvGrpSpPr>
          <p:cNvPr id="82" name="Gruppieren"/>
          <p:cNvGrpSpPr/>
          <p:nvPr/>
        </p:nvGrpSpPr>
        <p:grpSpPr>
          <a:xfrm>
            <a:off x="314238" y="5496901"/>
            <a:ext cx="11873671" cy="5084402"/>
            <a:chOff x="0" y="0"/>
            <a:chExt cx="11873669" cy="5084400"/>
          </a:xfrm>
        </p:grpSpPr>
        <p:sp>
          <p:nvSpPr>
            <p:cNvPr id="80" name="I beg each and everyone of you to develop a public and passionate hatred of bureaucracy"/>
            <p:cNvSpPr txBox="1"/>
            <p:nvPr/>
          </p:nvSpPr>
          <p:spPr>
            <a:xfrm>
              <a:off x="804237" y="626700"/>
              <a:ext cx="11069433" cy="44577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noAutofit/>
            </a:bodyPr>
            <a:lstStyle>
              <a:lvl1pPr>
                <a:spcBef>
                  <a:spcPts val="3400"/>
                </a:spcBef>
                <a:buClr>
                  <a:srgbClr val="000000"/>
                </a:buClr>
                <a:buFont typeface="Helvetica"/>
                <a:defRPr sz="5600">
                  <a:solidFill>
                    <a:srgbClr val="FFFFFF"/>
                  </a:solidFill>
                  <a:latin typeface="Helvetica Light"/>
                  <a:ea typeface="Helvetica Light"/>
                  <a:cs typeface="Helvetica Light"/>
                  <a:sym typeface="Helvetica Light"/>
                </a:defRPr>
              </a:lvl1pPr>
            </a:lstStyle>
            <a:p>
              <a:r>
                <a:t>   I beg each and everyone of you to develop a public and passionate hatred of bureaucracy </a:t>
              </a:r>
            </a:p>
          </p:txBody>
        </p:sp>
        <p:sp>
          <p:nvSpPr>
            <p:cNvPr id="81" name="“"/>
            <p:cNvSpPr txBox="1"/>
            <p:nvPr/>
          </p:nvSpPr>
          <p:spPr>
            <a:xfrm>
              <a:off x="0" y="0"/>
              <a:ext cx="3134572" cy="3003600"/>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no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grpSp>
      <p:grpSp>
        <p:nvGrpSpPr>
          <p:cNvPr id="87" name="Gruppieren"/>
          <p:cNvGrpSpPr/>
          <p:nvPr/>
        </p:nvGrpSpPr>
        <p:grpSpPr>
          <a:xfrm>
            <a:off x="11739543" y="2554729"/>
            <a:ext cx="12637956" cy="11489647"/>
            <a:chOff x="0" y="0"/>
            <a:chExt cx="12637954" cy="11489646"/>
          </a:xfrm>
        </p:grpSpPr>
        <p:sp>
          <p:nvSpPr>
            <p:cNvPr id="83" name="Rechteck"/>
            <p:cNvSpPr/>
            <p:nvPr/>
          </p:nvSpPr>
          <p:spPr>
            <a:xfrm>
              <a:off x="0" y="0"/>
              <a:ext cx="12637955" cy="11239255"/>
            </a:xfrm>
            <a:prstGeom prst="rect">
              <a:avLst/>
            </a:prstGeom>
            <a:solidFill>
              <a:srgbClr val="004C8A">
                <a:alpha val="50460"/>
              </a:srgbClr>
            </a:solidFill>
            <a:ln w="12700" cap="flat">
              <a:noFill/>
              <a:miter lim="400000"/>
            </a:ln>
            <a:effectLst/>
          </p:spPr>
          <p:txBody>
            <a:bodyPr wrap="square" lIns="101600" tIns="101600" rIns="101600" bIns="101600" numCol="1" anchor="ctr">
              <a:noAutofit/>
            </a:bodyPr>
            <a:lstStyle/>
            <a:p>
              <a:endParaRPr/>
            </a:p>
          </p:txBody>
        </p:sp>
        <p:grpSp>
          <p:nvGrpSpPr>
            <p:cNvPr id="86" name="Gruppieren"/>
            <p:cNvGrpSpPr/>
            <p:nvPr/>
          </p:nvGrpSpPr>
          <p:grpSpPr>
            <a:xfrm>
              <a:off x="700561" y="868045"/>
              <a:ext cx="11236833" cy="10621602"/>
              <a:chOff x="0" y="0"/>
              <a:chExt cx="11236832" cy="10621601"/>
            </a:xfrm>
          </p:grpSpPr>
          <p:sp>
            <p:nvSpPr>
              <p:cNvPr id="84" name="the Holocaust is so crucial to our understanding of the modern bureaucratic mode of rationalization ... because it reminds us ... just how formal and ethically blind is the bureaucratic pursuit of efficiency"/>
              <p:cNvSpPr txBox="1"/>
              <p:nvPr/>
            </p:nvSpPr>
            <p:spPr>
              <a:xfrm>
                <a:off x="1086341" y="626700"/>
                <a:ext cx="10150492" cy="9994902"/>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noAutofit/>
              </a:bodyPr>
              <a:lstStyle>
                <a:lvl1pPr>
                  <a:spcBef>
                    <a:spcPts val="3400"/>
                  </a:spcBef>
                  <a:buClr>
                    <a:srgbClr val="000000"/>
                  </a:buClr>
                  <a:buFont typeface="Helvetica"/>
                  <a:defRPr sz="5600">
                    <a:solidFill>
                      <a:srgbClr val="FFFFFF"/>
                    </a:solidFill>
                    <a:latin typeface="Helvetica Light"/>
                    <a:ea typeface="Helvetica Light"/>
                    <a:cs typeface="Helvetica Light"/>
                    <a:sym typeface="Helvetica Light"/>
                  </a:defRPr>
                </a:lvl1pPr>
              </a:lstStyle>
              <a:p>
                <a:r>
                  <a:t>   the Holocaust is so crucial to our understanding of the modern bureaucratic mode of rationalization ... because it reminds us ... just how formal and ethically blind is the bureaucratic pursuit of efficiency </a:t>
                </a:r>
              </a:p>
            </p:txBody>
          </p:sp>
          <p:sp>
            <p:nvSpPr>
              <p:cNvPr id="85" name="“"/>
              <p:cNvSpPr txBox="1"/>
              <p:nvPr/>
            </p:nvSpPr>
            <p:spPr>
              <a:xfrm>
                <a:off x="0" y="0"/>
                <a:ext cx="2874352" cy="3003600"/>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no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grpSp>
      </p:grpSp>
      <p:sp>
        <p:nvSpPr>
          <p:cNvPr id="88" name="Tom Peters  (cited in Du Gay, 1994)"/>
          <p:cNvSpPr txBox="1"/>
          <p:nvPr/>
        </p:nvSpPr>
        <p:spPr>
          <a:xfrm>
            <a:off x="499692" y="12452716"/>
            <a:ext cx="3051488" cy="9652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spcBef>
                <a:spcPts val="1900"/>
              </a:spcBef>
              <a:buClr>
                <a:srgbClr val="000000"/>
              </a:buClr>
              <a:buFont typeface="Helvetica"/>
              <a:defRPr sz="3200">
                <a:solidFill>
                  <a:srgbClr val="FFFFFF"/>
                </a:solidFill>
                <a:latin typeface="Helvetica Light"/>
                <a:ea typeface="Helvetica Light"/>
                <a:cs typeface="Helvetica Light"/>
                <a:sym typeface="Helvetica Light"/>
              </a:defRPr>
            </a:pPr>
            <a:r>
              <a:t>Tom Peters </a:t>
            </a:r>
            <a:br/>
            <a:r>
              <a:rPr sz="1800"/>
              <a:t>(cited in Du Gay, 1994)</a:t>
            </a:r>
          </a:p>
        </p:txBody>
      </p:sp>
      <p:sp>
        <p:nvSpPr>
          <p:cNvPr id="89" name="Zygmunt Baumann (1989, p. 15)"/>
          <p:cNvSpPr txBox="1"/>
          <p:nvPr/>
        </p:nvSpPr>
        <p:spPr>
          <a:xfrm>
            <a:off x="20442862" y="12452716"/>
            <a:ext cx="3936816" cy="9652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spcBef>
                <a:spcPts val="1900"/>
              </a:spcBef>
              <a:buClr>
                <a:srgbClr val="000000"/>
              </a:buClr>
              <a:buFont typeface="Helvetica"/>
              <a:defRPr sz="3200">
                <a:solidFill>
                  <a:srgbClr val="FFFFFF"/>
                </a:solidFill>
                <a:latin typeface="Helvetica Light"/>
                <a:ea typeface="Helvetica Light"/>
                <a:cs typeface="Helvetica Light"/>
                <a:sym typeface="Helvetica Light"/>
              </a:defRPr>
            </a:pPr>
            <a:r>
              <a:t>Zygmunt Baumann</a:t>
            </a:r>
            <a:br/>
            <a:r>
              <a:rPr sz="1800"/>
              <a:t>(1989, p. 15)</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1"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Linie"/>
          <p:cNvSpPr/>
          <p:nvPr/>
        </p:nvSpPr>
        <p:spPr>
          <a:xfrm>
            <a:off x="968966" y="2539066"/>
            <a:ext cx="7879009" cy="1"/>
          </a:xfrm>
          <a:prstGeom prst="line">
            <a:avLst/>
          </a:prstGeom>
          <a:ln w="254000">
            <a:solidFill>
              <a:srgbClr val="004B8A"/>
            </a:solidFill>
          </a:ln>
        </p:spPr>
        <p:txBody>
          <a:bodyPr lIns="0" tIns="0" rIns="0" bIns="0"/>
          <a:lstStyle/>
          <a:p>
            <a:endParaRPr/>
          </a:p>
        </p:txBody>
      </p:sp>
      <p:pic>
        <p:nvPicPr>
          <p:cNvPr id="94" name="screenshot-Business-Insider-Gates-7-factories.png" descr="screenshot-Business-Insider-Gates-7-factories.png"/>
          <p:cNvPicPr>
            <a:picLocks noChangeAspect="1"/>
          </p:cNvPicPr>
          <p:nvPr/>
        </p:nvPicPr>
        <p:blipFill>
          <a:blip r:embed="rId3">
            <a:extLst/>
          </a:blip>
          <a:stretch>
            <a:fillRect/>
          </a:stretch>
        </p:blipFill>
        <p:spPr>
          <a:xfrm>
            <a:off x="14057526" y="2533955"/>
            <a:ext cx="10502010" cy="11324231"/>
          </a:xfrm>
          <a:prstGeom prst="rect">
            <a:avLst/>
          </a:prstGeom>
          <a:ln w="12700"/>
        </p:spPr>
      </p:pic>
      <p:sp>
        <p:nvSpPr>
          <p:cNvPr id="95" name="Screenshot: https://www.businessinsider.com.au/bill-gates-factories-7-different-vaccines-to-fight-coronavirus-2020-4"/>
          <p:cNvSpPr txBox="1"/>
          <p:nvPr/>
        </p:nvSpPr>
        <p:spPr>
          <a:xfrm>
            <a:off x="14317002" y="13352288"/>
            <a:ext cx="8095700" cy="37601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lvl1pPr>
              <a:defRPr sz="1200"/>
            </a:lvl1pPr>
          </a:lstStyle>
          <a:p>
            <a:r>
              <a:t>Screenshot: https://www.businessinsider.com.au/bill-gates-factories-7-different-vaccines-to-fight-coronavirus-2020-4</a:t>
            </a:r>
          </a:p>
        </p:txBody>
      </p:sp>
      <p:sp>
        <p:nvSpPr>
          <p:cNvPr id="96" name="Entrepreneurial, Ethical and Bureaucratic?"/>
          <p:cNvSpPr txBox="1"/>
          <p:nvPr/>
        </p:nvSpPr>
        <p:spPr>
          <a:xfrm>
            <a:off x="903101" y="786088"/>
            <a:ext cx="16343031"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Entrepreneurial, Ethical and Bureaucratic?</a:t>
            </a:r>
          </a:p>
        </p:txBody>
      </p:sp>
      <p:grpSp>
        <p:nvGrpSpPr>
          <p:cNvPr id="100" name="Gruppieren"/>
          <p:cNvGrpSpPr/>
          <p:nvPr/>
        </p:nvGrpSpPr>
        <p:grpSpPr>
          <a:xfrm>
            <a:off x="776104" y="4757300"/>
            <a:ext cx="12797007" cy="6877541"/>
            <a:chOff x="0" y="0"/>
            <a:chExt cx="12797006" cy="6877539"/>
          </a:xfrm>
        </p:grpSpPr>
        <p:sp>
          <p:nvSpPr>
            <p:cNvPr id="97" name="Even though we’ll end up picking at most two of them, we’re going to fund factories for all seven, just so that we don’t waste time in serially saying, ‘OK, which vaccine works?’ and then building the factory."/>
            <p:cNvSpPr txBox="1"/>
            <p:nvPr/>
          </p:nvSpPr>
          <p:spPr>
            <a:xfrm>
              <a:off x="656351" y="646002"/>
              <a:ext cx="12140656" cy="551770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noAutofit/>
            </a:bodyPr>
            <a:lstStyle>
              <a:lvl1pPr>
                <a:spcBef>
                  <a:spcPts val="3400"/>
                </a:spcBef>
                <a:buClr>
                  <a:srgbClr val="000000"/>
                </a:buClr>
                <a:buFont typeface="Helvetica"/>
                <a:defRPr sz="5600">
                  <a:latin typeface="Helvetica Light"/>
                  <a:ea typeface="Helvetica Light"/>
                  <a:cs typeface="Helvetica Light"/>
                  <a:sym typeface="Helvetica Light"/>
                </a:defRPr>
              </a:lvl1pPr>
            </a:lstStyle>
            <a:p>
              <a:r>
                <a:t>   Even though we’ll end up picking at most two of them, we’re going to fund factories for all seven, just so that we don’t waste time in serially saying, ‘OK, which vaccine works?’ and then building the factory.</a:t>
              </a:r>
            </a:p>
          </p:txBody>
        </p:sp>
        <p:sp>
          <p:nvSpPr>
            <p:cNvPr id="98" name="“"/>
            <p:cNvSpPr txBox="1"/>
            <p:nvPr/>
          </p:nvSpPr>
          <p:spPr>
            <a:xfrm>
              <a:off x="0" y="0"/>
              <a:ext cx="3784363" cy="3003600"/>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no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sp>
          <p:nvSpPr>
            <p:cNvPr id="99" name="Bill Gates"/>
            <p:cNvSpPr txBox="1"/>
            <p:nvPr/>
          </p:nvSpPr>
          <p:spPr>
            <a:xfrm>
              <a:off x="8874948" y="6191739"/>
              <a:ext cx="2516546" cy="6858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noAutofit/>
            </a:bodyPr>
            <a:lstStyle>
              <a:lvl1pPr>
                <a:spcBef>
                  <a:spcPts val="1900"/>
                </a:spcBef>
                <a:buClr>
                  <a:srgbClr val="000000"/>
                </a:buClr>
                <a:buFont typeface="Helvetica"/>
                <a:defRPr sz="3200">
                  <a:latin typeface="Helvetica Light"/>
                  <a:ea typeface="Helvetica Light"/>
                  <a:cs typeface="Helvetica Light"/>
                  <a:sym typeface="Helvetica Light"/>
                </a:defRPr>
              </a:lvl1pPr>
            </a:lstStyle>
            <a:p>
              <a:r>
                <a:t>Bill Gates</a:t>
              </a:r>
            </a:p>
          </p:txBody>
        </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ublic Bureaucracy in Crisis?"/>
          <p:cNvSpPr txBox="1"/>
          <p:nvPr/>
        </p:nvSpPr>
        <p:spPr>
          <a:xfrm>
            <a:off x="3060700" y="5842000"/>
            <a:ext cx="18262600" cy="2032000"/>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lgn="ctr">
              <a:spcBef>
                <a:spcPts val="4100"/>
              </a:spcBef>
              <a:buClr>
                <a:srgbClr val="000000"/>
              </a:buClr>
              <a:buFont typeface="Helvetica"/>
              <a:defRPr sz="6000" b="1">
                <a:latin typeface="Helvetica"/>
                <a:ea typeface="Helvetica"/>
                <a:cs typeface="Helvetica"/>
                <a:sym typeface="Helvetica"/>
              </a:defRPr>
            </a:pPr>
            <a:r>
              <a:rPr i="1"/>
              <a:t>Public</a:t>
            </a:r>
            <a:r>
              <a:t> Bureaucracy in Crisis?</a:t>
            </a:r>
          </a:p>
        </p:txBody>
      </p:sp>
      <p:sp>
        <p:nvSpPr>
          <p:cNvPr id="105" name="Linie"/>
          <p:cNvSpPr/>
          <p:nvPr/>
        </p:nvSpPr>
        <p:spPr>
          <a:xfrm>
            <a:off x="8252495" y="7327900"/>
            <a:ext cx="7879010" cy="0"/>
          </a:xfrm>
          <a:prstGeom prst="line">
            <a:avLst/>
          </a:prstGeom>
          <a:ln w="254000">
            <a:solidFill>
              <a:srgbClr val="004B8A"/>
            </a:solidFill>
          </a:ln>
        </p:spPr>
        <p:txBody>
          <a:bodyPr lIns="0" tIns="0" rIns="0" bIns="0"/>
          <a:lstStyle/>
          <a:p>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The Democratic Case for Public Bureaucracy"/>
          <p:cNvSpPr txBox="1"/>
          <p:nvPr/>
        </p:nvSpPr>
        <p:spPr>
          <a:xfrm>
            <a:off x="927123" y="1063346"/>
            <a:ext cx="17364028"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The Democratic Case for Public Bureaucracy</a:t>
            </a:r>
          </a:p>
        </p:txBody>
      </p:sp>
      <p:sp>
        <p:nvSpPr>
          <p:cNvPr id="110" name="Linie"/>
          <p:cNvSpPr/>
          <p:nvPr/>
        </p:nvSpPr>
        <p:spPr>
          <a:xfrm>
            <a:off x="1064821" y="2526045"/>
            <a:ext cx="7879010" cy="1"/>
          </a:xfrm>
          <a:prstGeom prst="line">
            <a:avLst/>
          </a:prstGeom>
          <a:ln w="254000">
            <a:solidFill>
              <a:srgbClr val="004B8A"/>
            </a:solidFill>
          </a:ln>
        </p:spPr>
        <p:txBody>
          <a:bodyPr lIns="0" tIns="0" rIns="0" bIns="0"/>
          <a:lstStyle/>
          <a:p>
            <a:endParaRPr/>
          </a:p>
        </p:txBody>
      </p:sp>
      <p:sp>
        <p:nvSpPr>
          <p:cNvPr id="111" name="Proviso of the law: no administrative action may take place without a legal, democratic basis…"/>
          <p:cNvSpPr txBox="1"/>
          <p:nvPr/>
        </p:nvSpPr>
        <p:spPr>
          <a:xfrm>
            <a:off x="969706" y="3909257"/>
            <a:ext cx="22444588" cy="825879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p>
            <a:pPr marL="457200" marR="0" indent="-457200" defTabSz="914400">
              <a:spcBef>
                <a:spcPts val="600"/>
              </a:spcBef>
              <a:buClr>
                <a:srgbClr val="004B8A"/>
              </a:buClr>
              <a:buSzPct val="100000"/>
              <a:buAutoNum type="arabicParenBoth"/>
              <a:defRPr sz="5200"/>
            </a:pPr>
            <a:r>
              <a:t> </a:t>
            </a:r>
            <a:r>
              <a:rPr b="1"/>
              <a:t>Proviso of the law: </a:t>
            </a:r>
            <a:r>
              <a:t>no administrative action may take place without a legal, democratic basis</a:t>
            </a:r>
          </a:p>
          <a:p>
            <a:pPr marL="0" marR="0" defTabSz="914400">
              <a:spcBef>
                <a:spcPts val="600"/>
              </a:spcBef>
              <a:defRPr sz="5200"/>
            </a:pPr>
            <a:r>
              <a:rPr b="1">
                <a:solidFill>
                  <a:srgbClr val="004C8A"/>
                </a:solidFill>
              </a:rPr>
              <a:t>&gt;&gt;</a:t>
            </a:r>
            <a:r>
              <a:t> formally codified rules, prohibition of arbitrary action</a:t>
            </a:r>
            <a:br/>
            <a:endParaRPr/>
          </a:p>
          <a:p>
            <a:pPr marL="457200" marR="0" indent="-457200" defTabSz="914400">
              <a:spcBef>
                <a:spcPts val="600"/>
              </a:spcBef>
              <a:buClr>
                <a:srgbClr val="004B8A"/>
              </a:buClr>
              <a:buSzPct val="100000"/>
              <a:buAutoNum type="arabicParenBoth" startAt="2"/>
              <a:defRPr sz="5200"/>
            </a:pPr>
            <a:r>
              <a:t> </a:t>
            </a:r>
            <a:r>
              <a:rPr b="1"/>
              <a:t>Equality before the law: </a:t>
            </a:r>
            <a:r>
              <a:t>individuals must be treated equally by the law</a:t>
            </a:r>
          </a:p>
          <a:p>
            <a:pPr marL="0" marR="0" defTabSz="914400">
              <a:spcBef>
                <a:spcPts val="600"/>
              </a:spcBef>
              <a:defRPr sz="5200"/>
            </a:pPr>
            <a:r>
              <a:rPr b="1">
                <a:solidFill>
                  <a:srgbClr val="004C8A"/>
                </a:solidFill>
              </a:rPr>
              <a:t>&gt;&gt;</a:t>
            </a:r>
            <a:r>
              <a:t> predictability, stability</a:t>
            </a:r>
          </a:p>
          <a:p>
            <a:pPr marL="457200" marR="0" indent="-457200" defTabSz="914400">
              <a:spcBef>
                <a:spcPts val="600"/>
              </a:spcBef>
              <a:buClr>
                <a:srgbClr val="004B8A"/>
              </a:buClr>
              <a:buSzPct val="100000"/>
              <a:buAutoNum type="arabicParenBoth" startAt="3"/>
              <a:defRPr sz="5200"/>
            </a:pPr>
            <a:endParaRPr/>
          </a:p>
          <a:p>
            <a:pPr marL="457200" marR="0" indent="-457200" defTabSz="914400">
              <a:spcBef>
                <a:spcPts val="600"/>
              </a:spcBef>
              <a:buClr>
                <a:srgbClr val="004B8A"/>
              </a:buClr>
              <a:buSzPct val="100000"/>
              <a:buAutoNum type="arabicParenBoth" startAt="3"/>
              <a:defRPr sz="5200"/>
            </a:pPr>
            <a:r>
              <a:t> </a:t>
            </a:r>
            <a:r>
              <a:rPr b="1"/>
              <a:t>Rational legal authority: </a:t>
            </a:r>
            <a:r>
              <a:t>individual</a:t>
            </a:r>
            <a:r>
              <a:rPr b="1"/>
              <a:t> </a:t>
            </a:r>
            <a:r>
              <a:t>actions of public officials follow a clear chain of command </a:t>
            </a:r>
          </a:p>
          <a:p>
            <a:pPr marL="0" marR="0" defTabSz="914400">
              <a:spcBef>
                <a:spcPts val="600"/>
              </a:spcBef>
              <a:defRPr sz="5200"/>
            </a:pPr>
            <a:r>
              <a:rPr b="1">
                <a:solidFill>
                  <a:srgbClr val="004C8A"/>
                </a:solidFill>
              </a:rPr>
              <a:t>&gt;&gt;</a:t>
            </a:r>
            <a:r>
              <a:t> tendency towards hierarchy; roles, not persons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1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111">
                                            <p:txEl>
                                              <p:pRg st="3" end="3"/>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1" nodeType="afterEffect">
                                  <p:stCondLst>
                                    <p:cond delay="0"/>
                                  </p:stCondLst>
                                  <p:iterate>
                                    <p:tmAbs val="0"/>
                                  </p:iterate>
                                  <p:childTnLst>
                                    <p:set>
                                      <p:cBhvr>
                                        <p:cTn id="17" fill="hold"/>
                                        <p:tgtEl>
                                          <p:spTgt spid="111">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iterate>
                                    <p:tmAbs val="0"/>
                                  </p:iterate>
                                  <p:childTnLst>
                                    <p:set>
                                      <p:cBhvr>
                                        <p:cTn id="21" fill="hold"/>
                                        <p:tgtEl>
                                          <p:spTgt spid="111">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1" nodeType="clickEffect">
                                  <p:stCondLst>
                                    <p:cond delay="0"/>
                                  </p:stCondLst>
                                  <p:iterate>
                                    <p:tmAbs val="0"/>
                                  </p:iterate>
                                  <p:childTnLst>
                                    <p:set>
                                      <p:cBhvr>
                                        <p:cTn id="25" fill="hold"/>
                                        <p:tgtEl>
                                          <p:spTgt spid="1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ublic Bureaucracy vs. New Public Management"/>
          <p:cNvSpPr txBox="1"/>
          <p:nvPr/>
        </p:nvSpPr>
        <p:spPr>
          <a:xfrm>
            <a:off x="927123" y="1063346"/>
            <a:ext cx="21136212"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Public Bureaucracy vs. New Public Management</a:t>
            </a:r>
          </a:p>
        </p:txBody>
      </p:sp>
      <p:sp>
        <p:nvSpPr>
          <p:cNvPr id="116" name="Linie"/>
          <p:cNvSpPr/>
          <p:nvPr/>
        </p:nvSpPr>
        <p:spPr>
          <a:xfrm>
            <a:off x="1064821" y="2526045"/>
            <a:ext cx="7879010" cy="1"/>
          </a:xfrm>
          <a:prstGeom prst="line">
            <a:avLst/>
          </a:prstGeom>
          <a:ln w="254000">
            <a:solidFill>
              <a:srgbClr val="004B8A"/>
            </a:solidFill>
          </a:ln>
        </p:spPr>
        <p:txBody>
          <a:bodyPr lIns="0" tIns="0" rIns="0" bIns="0"/>
          <a:lstStyle/>
          <a:p>
            <a:endParaRPr/>
          </a:p>
        </p:txBody>
      </p:sp>
      <p:sp>
        <p:nvSpPr>
          <p:cNvPr id="117" name="Proviso of the law…"/>
          <p:cNvSpPr txBox="1"/>
          <p:nvPr/>
        </p:nvSpPr>
        <p:spPr>
          <a:xfrm>
            <a:off x="969706" y="3202889"/>
            <a:ext cx="22444588" cy="2717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p>
            <a:pPr marL="457200" marR="0" indent="-457200" defTabSz="914400">
              <a:spcBef>
                <a:spcPts val="600"/>
              </a:spcBef>
              <a:buClr>
                <a:srgbClr val="004B8A"/>
              </a:buClr>
              <a:buSzPct val="100000"/>
              <a:buAutoNum type="arabicParenBoth"/>
              <a:defRPr sz="5200">
                <a:latin typeface="Helvetica"/>
                <a:ea typeface="Helvetica"/>
                <a:cs typeface="Helvetica"/>
                <a:sym typeface="Helvetica"/>
              </a:defRPr>
            </a:pPr>
            <a:r>
              <a:t> </a:t>
            </a:r>
            <a:r>
              <a:rPr b="1"/>
              <a:t>Proviso of the law</a:t>
            </a:r>
          </a:p>
          <a:p>
            <a:pPr marL="457200" marR="0" indent="-457200" defTabSz="914400">
              <a:spcBef>
                <a:spcPts val="600"/>
              </a:spcBef>
              <a:buClr>
                <a:srgbClr val="004B8A"/>
              </a:buClr>
              <a:buSzPct val="100000"/>
              <a:buAutoNum type="arabicParenBoth"/>
              <a:defRPr sz="5200">
                <a:latin typeface="Helvetica"/>
                <a:ea typeface="Helvetica"/>
                <a:cs typeface="Helvetica"/>
                <a:sym typeface="Helvetica"/>
              </a:defRPr>
            </a:pPr>
            <a:r>
              <a:t> </a:t>
            </a:r>
            <a:r>
              <a:rPr b="1"/>
              <a:t>Equality before the law</a:t>
            </a:r>
          </a:p>
          <a:p>
            <a:pPr marL="457200" marR="0" indent="-457200" defTabSz="914400">
              <a:spcBef>
                <a:spcPts val="600"/>
              </a:spcBef>
              <a:buClr>
                <a:srgbClr val="004B8A"/>
              </a:buClr>
              <a:buSzPct val="100000"/>
              <a:buAutoNum type="arabicParenBoth" startAt="3"/>
              <a:defRPr sz="5200">
                <a:latin typeface="Helvetica"/>
                <a:ea typeface="Helvetica"/>
                <a:cs typeface="Helvetica"/>
                <a:sym typeface="Helvetica"/>
              </a:defRPr>
            </a:pPr>
            <a:r>
              <a:t> </a:t>
            </a:r>
            <a:r>
              <a:rPr b="1"/>
              <a:t>Rational legal authority</a:t>
            </a:r>
          </a:p>
        </p:txBody>
      </p:sp>
      <p:grpSp>
        <p:nvGrpSpPr>
          <p:cNvPr id="120" name="Gruppieren"/>
          <p:cNvGrpSpPr/>
          <p:nvPr/>
        </p:nvGrpSpPr>
        <p:grpSpPr>
          <a:xfrm>
            <a:off x="10370872" y="2977737"/>
            <a:ext cx="9086895" cy="3041105"/>
            <a:chOff x="0" y="0"/>
            <a:chExt cx="9086894" cy="3041104"/>
          </a:xfrm>
        </p:grpSpPr>
        <p:sp>
          <p:nvSpPr>
            <p:cNvPr id="118" name="}"/>
            <p:cNvSpPr txBox="1"/>
            <p:nvPr/>
          </p:nvSpPr>
          <p:spPr>
            <a:xfrm>
              <a:off x="0" y="-1"/>
              <a:ext cx="1145501" cy="3041106"/>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lvl1pPr>
                <a:defRPr sz="20000">
                  <a:solidFill>
                    <a:srgbClr val="004C8A"/>
                  </a:solidFill>
                </a:defRPr>
              </a:lvl1pPr>
            </a:lstStyle>
            <a:p>
              <a:r>
                <a:t>}</a:t>
              </a:r>
            </a:p>
          </p:txBody>
        </p:sp>
        <p:sp>
          <p:nvSpPr>
            <p:cNvPr id="119" name="Ideal-typical qualities of  public administrations"/>
            <p:cNvSpPr txBox="1"/>
            <p:nvPr/>
          </p:nvSpPr>
          <p:spPr>
            <a:xfrm>
              <a:off x="1677917" y="914552"/>
              <a:ext cx="7408978" cy="17780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marL="0" marR="0" defTabSz="914400">
                <a:spcBef>
                  <a:spcPts val="600"/>
                </a:spcBef>
                <a:defRPr sz="5200">
                  <a:latin typeface="Helvetica Light"/>
                  <a:ea typeface="Helvetica Light"/>
                  <a:cs typeface="Helvetica Light"/>
                  <a:sym typeface="Helvetica Light"/>
                </a:defRPr>
              </a:pPr>
              <a:r>
                <a:t>Ideal-typical qualities of </a:t>
              </a:r>
              <a:br/>
              <a:r>
                <a:t>public administrations</a:t>
              </a:r>
            </a:p>
          </p:txBody>
        </p:sp>
      </p:grpSp>
      <p:sp>
        <p:nvSpPr>
          <p:cNvPr id="121" name="Kreis"/>
          <p:cNvSpPr/>
          <p:nvPr/>
        </p:nvSpPr>
        <p:spPr>
          <a:xfrm>
            <a:off x="1835219" y="6793963"/>
            <a:ext cx="6200245" cy="6200245"/>
          </a:xfrm>
          <a:prstGeom prst="ellipse">
            <a:avLst/>
          </a:prstGeom>
          <a:solidFill>
            <a:srgbClr val="004C8A">
              <a:alpha val="74806"/>
            </a:srgbClr>
          </a:solidFill>
          <a:ln w="12700">
            <a:miter lim="400000"/>
          </a:ln>
        </p:spPr>
        <p:txBody>
          <a:bodyPr lIns="101600" tIns="101600" rIns="101600" bIns="101600" anchor="ctr"/>
          <a:lstStyle/>
          <a:p>
            <a:endParaRPr/>
          </a:p>
        </p:txBody>
      </p:sp>
      <p:sp>
        <p:nvSpPr>
          <p:cNvPr id="122" name="NEW PUBLIC MANAGEMENT"/>
          <p:cNvSpPr txBox="1"/>
          <p:nvPr/>
        </p:nvSpPr>
        <p:spPr>
          <a:xfrm>
            <a:off x="2412174" y="9010946"/>
            <a:ext cx="5046335" cy="1625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40639" marR="40639" algn="ctr" defTabSz="914400">
              <a:defRPr sz="5000" b="1">
                <a:solidFill>
                  <a:srgbClr val="FFFFFF"/>
                </a:solidFill>
                <a:latin typeface="Helvetica"/>
                <a:ea typeface="Helvetica"/>
                <a:cs typeface="Helvetica"/>
                <a:sym typeface="Helvetica"/>
              </a:defRPr>
            </a:lvl1pPr>
          </a:lstStyle>
          <a:p>
            <a:r>
              <a:t>NEW PUBLIC MANAGEMENT</a:t>
            </a:r>
          </a:p>
        </p:txBody>
      </p:sp>
      <p:grpSp>
        <p:nvGrpSpPr>
          <p:cNvPr id="126" name="Gruppieren"/>
          <p:cNvGrpSpPr/>
          <p:nvPr/>
        </p:nvGrpSpPr>
        <p:grpSpPr>
          <a:xfrm>
            <a:off x="8177130" y="6470534"/>
            <a:ext cx="15890834" cy="6761067"/>
            <a:chOff x="0" y="0"/>
            <a:chExt cx="15890833" cy="6761066"/>
          </a:xfrm>
        </p:grpSpPr>
        <p:sp>
          <p:nvSpPr>
            <p:cNvPr id="123" name="The basic rationale behind NSM is an increase in efficiency by utilizing the mechanisms of business-like performance management, while at the same time stepping up the decentralization and autonomy of local governments"/>
            <p:cNvSpPr txBox="1"/>
            <p:nvPr/>
          </p:nvSpPr>
          <p:spPr>
            <a:xfrm>
              <a:off x="848705" y="698890"/>
              <a:ext cx="14943339" cy="5308645"/>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p>
              <a:pPr>
                <a:spcBef>
                  <a:spcPts val="3400"/>
                </a:spcBef>
                <a:buClr>
                  <a:srgbClr val="000000"/>
                </a:buClr>
                <a:buFont typeface="Helvetica"/>
                <a:defRPr sz="5600">
                  <a:latin typeface="Helvetica Light"/>
                  <a:ea typeface="Helvetica Light"/>
                  <a:cs typeface="Helvetica Light"/>
                  <a:sym typeface="Helvetica Light"/>
                </a:defRPr>
              </a:pPr>
              <a:r>
                <a:t>   The basic rationale behind NSM is an increase in efficiency by utilizing the mechanisms of </a:t>
              </a:r>
              <a:r>
                <a:rPr b="1">
                  <a:latin typeface="Helvetica"/>
                  <a:ea typeface="Helvetica"/>
                  <a:cs typeface="Helvetica"/>
                  <a:sym typeface="Helvetica"/>
                </a:rPr>
                <a:t>business-like performance management</a:t>
              </a:r>
              <a:r>
                <a:t>, while at the same time stepping up the </a:t>
              </a:r>
              <a:r>
                <a:rPr b="1">
                  <a:latin typeface="Helvetica"/>
                  <a:ea typeface="Helvetica"/>
                  <a:cs typeface="Helvetica"/>
                  <a:sym typeface="Helvetica"/>
                </a:rPr>
                <a:t>decentralization and autonomy</a:t>
              </a:r>
              <a:r>
                <a:t> of local governments</a:t>
              </a:r>
            </a:p>
          </p:txBody>
        </p:sp>
        <p:sp>
          <p:nvSpPr>
            <p:cNvPr id="124" name="“"/>
            <p:cNvSpPr txBox="1"/>
            <p:nvPr/>
          </p:nvSpPr>
          <p:spPr>
            <a:xfrm>
              <a:off x="0" y="0"/>
              <a:ext cx="2463800" cy="3003600"/>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sp>
          <p:nvSpPr>
            <p:cNvPr id="125" name="Vogel (2012, p. 370)"/>
            <p:cNvSpPr txBox="1"/>
            <p:nvPr/>
          </p:nvSpPr>
          <p:spPr>
            <a:xfrm>
              <a:off x="10541548" y="6075266"/>
              <a:ext cx="5349286" cy="6858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lvl1pPr>
                <a:spcBef>
                  <a:spcPts val="1900"/>
                </a:spcBef>
                <a:buClr>
                  <a:srgbClr val="000000"/>
                </a:buClr>
                <a:buFont typeface="Helvetica"/>
                <a:defRPr sz="3200">
                  <a:latin typeface="Helvetica Light"/>
                  <a:ea typeface="Helvetica Light"/>
                  <a:cs typeface="Helvetica Light"/>
                  <a:sym typeface="Helvetica Light"/>
                </a:defRPr>
              </a:lvl1pPr>
            </a:lstStyle>
            <a:p>
              <a:r>
                <a:t>Vogel (2012, p. 370)</a:t>
              </a:r>
            </a:p>
          </p:txBody>
        </p:sp>
      </p:gr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2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121"/>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1" animBg="1" advAuto="0"/>
      <p:bldP spid="121" grpId="3" animBg="1" advAuto="0"/>
      <p:bldP spid="122" grpId="4" animBg="1" advAuto="0"/>
      <p:bldP spid="126" grpId="2"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ublic Bureaucracy vs. New Public Management"/>
          <p:cNvSpPr txBox="1"/>
          <p:nvPr/>
        </p:nvSpPr>
        <p:spPr>
          <a:xfrm>
            <a:off x="927123" y="1063346"/>
            <a:ext cx="21136212"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Public Bureaucracy vs. New Public Management</a:t>
            </a:r>
          </a:p>
        </p:txBody>
      </p:sp>
      <p:sp>
        <p:nvSpPr>
          <p:cNvPr id="131" name="Linie"/>
          <p:cNvSpPr/>
          <p:nvPr/>
        </p:nvSpPr>
        <p:spPr>
          <a:xfrm>
            <a:off x="1064821" y="2526045"/>
            <a:ext cx="7879010" cy="1"/>
          </a:xfrm>
          <a:prstGeom prst="line">
            <a:avLst/>
          </a:prstGeom>
          <a:ln w="254000">
            <a:solidFill>
              <a:srgbClr val="004B8A"/>
            </a:solidFill>
          </a:ln>
        </p:spPr>
        <p:txBody>
          <a:bodyPr lIns="0" tIns="0" rIns="0" bIns="0"/>
          <a:lstStyle/>
          <a:p>
            <a:endParaRPr/>
          </a:p>
        </p:txBody>
      </p:sp>
      <p:sp>
        <p:nvSpPr>
          <p:cNvPr id="132" name="Kreis"/>
          <p:cNvSpPr/>
          <p:nvPr/>
        </p:nvSpPr>
        <p:spPr>
          <a:xfrm>
            <a:off x="3188673" y="2871143"/>
            <a:ext cx="10123065" cy="10123065"/>
          </a:xfrm>
          <a:prstGeom prst="ellipse">
            <a:avLst/>
          </a:prstGeom>
          <a:solidFill>
            <a:srgbClr val="004C8A">
              <a:alpha val="74806"/>
            </a:srgbClr>
          </a:solidFill>
          <a:ln w="12700">
            <a:miter lim="400000"/>
          </a:ln>
        </p:spPr>
        <p:txBody>
          <a:bodyPr lIns="101600" tIns="101600" rIns="101600" bIns="101600" anchor="ctr"/>
          <a:lstStyle/>
          <a:p>
            <a:endParaRPr/>
          </a:p>
        </p:txBody>
      </p:sp>
      <p:grpSp>
        <p:nvGrpSpPr>
          <p:cNvPr id="135" name="Gruppieren"/>
          <p:cNvGrpSpPr/>
          <p:nvPr/>
        </p:nvGrpSpPr>
        <p:grpSpPr>
          <a:xfrm>
            <a:off x="3900091" y="4264160"/>
            <a:ext cx="6957678" cy="4862316"/>
            <a:chOff x="0" y="0"/>
            <a:chExt cx="6957677" cy="4862315"/>
          </a:xfrm>
        </p:grpSpPr>
        <p:sp>
          <p:nvSpPr>
            <p:cNvPr id="133" name="Focus on efficiency, mainly pursued by means of output control"/>
            <p:cNvSpPr txBox="1"/>
            <p:nvPr/>
          </p:nvSpPr>
          <p:spPr>
            <a:xfrm>
              <a:off x="0" y="2474715"/>
              <a:ext cx="6957678" cy="23876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marL="40639" marR="40639" defTabSz="914400">
                <a:defRPr sz="5000">
                  <a:solidFill>
                    <a:srgbClr val="FFFFFF"/>
                  </a:solidFill>
                  <a:latin typeface="Helvetica Light"/>
                  <a:ea typeface="Helvetica Light"/>
                  <a:cs typeface="Helvetica Light"/>
                  <a:sym typeface="Helvetica Light"/>
                </a:defRPr>
              </a:lvl1pPr>
            </a:lstStyle>
            <a:p>
              <a:r>
                <a:t>Focus on efficiency, mainly pursued by means of output control </a:t>
              </a:r>
            </a:p>
          </p:txBody>
        </p:sp>
        <p:sp>
          <p:nvSpPr>
            <p:cNvPr id="134" name="MANAGERIAL"/>
            <p:cNvSpPr txBox="1"/>
            <p:nvPr/>
          </p:nvSpPr>
          <p:spPr>
            <a:xfrm>
              <a:off x="1826947" y="-1"/>
              <a:ext cx="5046335" cy="8636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marL="40639" marR="40639" algn="ctr" defTabSz="914400">
                <a:defRPr sz="5000" b="1">
                  <a:solidFill>
                    <a:srgbClr val="FFFFFF"/>
                  </a:solidFill>
                  <a:latin typeface="Helvetica"/>
                  <a:ea typeface="Helvetica"/>
                  <a:cs typeface="Helvetica"/>
                  <a:sym typeface="Helvetica"/>
                </a:defRPr>
              </a:lvl1pPr>
            </a:lstStyle>
            <a:p>
              <a:r>
                <a:t>MANAGERIAL</a:t>
              </a:r>
            </a:p>
          </p:txBody>
        </p:sp>
      </p:grpSp>
      <p:grpSp>
        <p:nvGrpSpPr>
          <p:cNvPr id="139" name="Gruppieren"/>
          <p:cNvGrpSpPr/>
          <p:nvPr/>
        </p:nvGrpSpPr>
        <p:grpSpPr>
          <a:xfrm>
            <a:off x="11072262" y="2871143"/>
            <a:ext cx="10123065" cy="10123065"/>
            <a:chOff x="0" y="0"/>
            <a:chExt cx="10123063" cy="10123063"/>
          </a:xfrm>
        </p:grpSpPr>
        <p:sp>
          <p:nvSpPr>
            <p:cNvPr id="136" name="Kreis"/>
            <p:cNvSpPr/>
            <p:nvPr/>
          </p:nvSpPr>
          <p:spPr>
            <a:xfrm>
              <a:off x="0" y="0"/>
              <a:ext cx="10123064" cy="10123064"/>
            </a:xfrm>
            <a:prstGeom prst="ellipse">
              <a:avLst/>
            </a:prstGeom>
            <a:solidFill>
              <a:srgbClr val="004C8A">
                <a:alpha val="74806"/>
              </a:srgbClr>
            </a:solidFill>
            <a:ln w="12700" cap="flat">
              <a:noFill/>
              <a:miter lim="400000"/>
            </a:ln>
            <a:effectLst/>
          </p:spPr>
          <p:txBody>
            <a:bodyPr wrap="square" lIns="101600" tIns="101600" rIns="101600" bIns="101600" numCol="1" anchor="ctr">
              <a:noAutofit/>
            </a:bodyPr>
            <a:lstStyle/>
            <a:p>
              <a:endParaRPr/>
            </a:p>
          </p:txBody>
        </p:sp>
        <p:sp>
          <p:nvSpPr>
            <p:cNvPr id="137" name="Focus on reliability and legality, mainly pursued by means of input and process control"/>
            <p:cNvSpPr txBox="1"/>
            <p:nvPr/>
          </p:nvSpPr>
          <p:spPr>
            <a:xfrm>
              <a:off x="3014483" y="3486732"/>
              <a:ext cx="6957679" cy="31496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marL="40639" marR="40639" defTabSz="914400">
                <a:defRPr sz="5000">
                  <a:solidFill>
                    <a:srgbClr val="FFFFFF"/>
                  </a:solidFill>
                  <a:latin typeface="Helvetica Light"/>
                  <a:ea typeface="Helvetica Light"/>
                  <a:cs typeface="Helvetica Light"/>
                  <a:sym typeface="Helvetica Light"/>
                </a:defRPr>
              </a:lvl1pPr>
            </a:lstStyle>
            <a:p>
              <a:r>
                <a:t>Focus on reliability and legality, mainly pursued by means of input and process control </a:t>
              </a:r>
            </a:p>
          </p:txBody>
        </p:sp>
        <p:sp>
          <p:nvSpPr>
            <p:cNvPr id="138" name="BUREAUCRATIC"/>
            <p:cNvSpPr txBox="1"/>
            <p:nvPr/>
          </p:nvSpPr>
          <p:spPr>
            <a:xfrm>
              <a:off x="2427265" y="1393016"/>
              <a:ext cx="5268534" cy="8636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marL="40639" marR="40639" algn="ctr" defTabSz="914400">
                <a:defRPr sz="5000" b="1">
                  <a:solidFill>
                    <a:srgbClr val="FFFFFF"/>
                  </a:solidFill>
                  <a:latin typeface="Helvetica"/>
                  <a:ea typeface="Helvetica"/>
                  <a:cs typeface="Helvetica"/>
                  <a:sym typeface="Helvetica"/>
                </a:defRPr>
              </a:lvl1pPr>
            </a:lstStyle>
            <a:p>
              <a:r>
                <a:t>BUREAUCRATIC</a:t>
              </a:r>
            </a:p>
          </p:txBody>
        </p:sp>
      </p:grpSp>
      <p:pic>
        <p:nvPicPr>
          <p:cNvPr id="140" name="droppedImage.pdf" descr="droppedImage.pdf"/>
          <p:cNvPicPr>
            <a:picLocks noChangeAspect="1"/>
          </p:cNvPicPr>
          <p:nvPr/>
        </p:nvPicPr>
        <p:blipFill>
          <a:blip r:embed="rId3">
            <a:extLst/>
          </a:blip>
          <a:stretch>
            <a:fillRect/>
          </a:stretch>
        </p:blipFill>
        <p:spPr>
          <a:xfrm>
            <a:off x="11139107" y="5851456"/>
            <a:ext cx="2666302" cy="5007443"/>
          </a:xfrm>
          <a:prstGeom prst="rect">
            <a:avLst/>
          </a:prstGeom>
          <a:ln w="12700"/>
        </p:spPr>
      </p:pic>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1" animBg="1" advAuto="0"/>
      <p:bldP spid="139" grpId="2" animBg="1" advAuto="0"/>
      <p:bldP spid="140" grpId="3"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Public Bureaucracy vs. Open Government"/>
          <p:cNvSpPr txBox="1"/>
          <p:nvPr/>
        </p:nvSpPr>
        <p:spPr>
          <a:xfrm>
            <a:off x="927123" y="1063346"/>
            <a:ext cx="21136212"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Public Bureaucracy vs. Open Government</a:t>
            </a:r>
          </a:p>
        </p:txBody>
      </p:sp>
      <p:sp>
        <p:nvSpPr>
          <p:cNvPr id="145" name="Linie"/>
          <p:cNvSpPr/>
          <p:nvPr/>
        </p:nvSpPr>
        <p:spPr>
          <a:xfrm>
            <a:off x="1064821" y="2526045"/>
            <a:ext cx="7879010" cy="1"/>
          </a:xfrm>
          <a:prstGeom prst="line">
            <a:avLst/>
          </a:prstGeom>
          <a:ln w="254000">
            <a:solidFill>
              <a:srgbClr val="004B8A"/>
            </a:solidFill>
          </a:ln>
        </p:spPr>
        <p:txBody>
          <a:bodyPr lIns="0" tIns="0" rIns="0" bIns="0"/>
          <a:lstStyle/>
          <a:p>
            <a:endParaRPr/>
          </a:p>
        </p:txBody>
      </p:sp>
      <p:sp>
        <p:nvSpPr>
          <p:cNvPr id="146" name="Proviso of the law…"/>
          <p:cNvSpPr txBox="1"/>
          <p:nvPr/>
        </p:nvSpPr>
        <p:spPr>
          <a:xfrm>
            <a:off x="969706" y="3202889"/>
            <a:ext cx="22444588" cy="2717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p>
            <a:pPr marL="457200" marR="0" indent="-457200" defTabSz="914400">
              <a:spcBef>
                <a:spcPts val="600"/>
              </a:spcBef>
              <a:buClr>
                <a:srgbClr val="004B8A"/>
              </a:buClr>
              <a:buSzPct val="100000"/>
              <a:buAutoNum type="arabicParenBoth"/>
              <a:defRPr sz="5200">
                <a:latin typeface="Helvetica"/>
                <a:ea typeface="Helvetica"/>
                <a:cs typeface="Helvetica"/>
                <a:sym typeface="Helvetica"/>
              </a:defRPr>
            </a:pPr>
            <a:r>
              <a:t> </a:t>
            </a:r>
            <a:r>
              <a:rPr b="1"/>
              <a:t>Proviso of the law</a:t>
            </a:r>
          </a:p>
          <a:p>
            <a:pPr marL="457200" marR="0" indent="-457200" defTabSz="914400">
              <a:spcBef>
                <a:spcPts val="600"/>
              </a:spcBef>
              <a:buClr>
                <a:srgbClr val="004B8A"/>
              </a:buClr>
              <a:buSzPct val="100000"/>
              <a:buAutoNum type="arabicParenBoth"/>
              <a:defRPr sz="5200">
                <a:latin typeface="Helvetica"/>
                <a:ea typeface="Helvetica"/>
                <a:cs typeface="Helvetica"/>
                <a:sym typeface="Helvetica"/>
              </a:defRPr>
            </a:pPr>
            <a:r>
              <a:t> </a:t>
            </a:r>
            <a:r>
              <a:rPr b="1"/>
              <a:t>Equality before the law</a:t>
            </a:r>
          </a:p>
          <a:p>
            <a:pPr marL="457200" marR="0" indent="-457200" defTabSz="914400">
              <a:spcBef>
                <a:spcPts val="600"/>
              </a:spcBef>
              <a:buClr>
                <a:srgbClr val="004B8A"/>
              </a:buClr>
              <a:buSzPct val="100000"/>
              <a:buAutoNum type="arabicParenBoth" startAt="3"/>
              <a:defRPr sz="5200">
                <a:latin typeface="Helvetica"/>
                <a:ea typeface="Helvetica"/>
                <a:cs typeface="Helvetica"/>
                <a:sym typeface="Helvetica"/>
              </a:defRPr>
            </a:pPr>
            <a:r>
              <a:t> </a:t>
            </a:r>
            <a:r>
              <a:rPr b="1"/>
              <a:t>Rational legal authority</a:t>
            </a:r>
          </a:p>
        </p:txBody>
      </p:sp>
      <p:grpSp>
        <p:nvGrpSpPr>
          <p:cNvPr id="149" name="Gruppieren"/>
          <p:cNvGrpSpPr/>
          <p:nvPr/>
        </p:nvGrpSpPr>
        <p:grpSpPr>
          <a:xfrm>
            <a:off x="10370872" y="2977737"/>
            <a:ext cx="9086895" cy="3041105"/>
            <a:chOff x="0" y="0"/>
            <a:chExt cx="9086894" cy="3041104"/>
          </a:xfrm>
        </p:grpSpPr>
        <p:sp>
          <p:nvSpPr>
            <p:cNvPr id="147" name="}"/>
            <p:cNvSpPr txBox="1"/>
            <p:nvPr/>
          </p:nvSpPr>
          <p:spPr>
            <a:xfrm>
              <a:off x="0" y="-1"/>
              <a:ext cx="1145501" cy="3041106"/>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lvl1pPr>
                <a:defRPr sz="20000">
                  <a:solidFill>
                    <a:srgbClr val="004C8A"/>
                  </a:solidFill>
                </a:defRPr>
              </a:lvl1pPr>
            </a:lstStyle>
            <a:p>
              <a:r>
                <a:t>}</a:t>
              </a:r>
            </a:p>
          </p:txBody>
        </p:sp>
        <p:sp>
          <p:nvSpPr>
            <p:cNvPr id="148" name="Ideal-typical qualities of  public administrations"/>
            <p:cNvSpPr txBox="1"/>
            <p:nvPr/>
          </p:nvSpPr>
          <p:spPr>
            <a:xfrm>
              <a:off x="1677917" y="914552"/>
              <a:ext cx="7408978" cy="17780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marL="0" marR="0" defTabSz="914400">
                <a:spcBef>
                  <a:spcPts val="600"/>
                </a:spcBef>
                <a:defRPr sz="5200">
                  <a:latin typeface="Helvetica Light"/>
                  <a:ea typeface="Helvetica Light"/>
                  <a:cs typeface="Helvetica Light"/>
                  <a:sym typeface="Helvetica Light"/>
                </a:defRPr>
              </a:pPr>
              <a:r>
                <a:t>Ideal-typical qualities of </a:t>
              </a:r>
              <a:br/>
              <a:r>
                <a:t>public administrations</a:t>
              </a:r>
            </a:p>
          </p:txBody>
        </p:sp>
      </p:grpSp>
      <p:sp>
        <p:nvSpPr>
          <p:cNvPr id="150" name="Kreis"/>
          <p:cNvSpPr/>
          <p:nvPr/>
        </p:nvSpPr>
        <p:spPr>
          <a:xfrm>
            <a:off x="1835219" y="6793963"/>
            <a:ext cx="6200245" cy="6200245"/>
          </a:xfrm>
          <a:prstGeom prst="ellipse">
            <a:avLst/>
          </a:prstGeom>
          <a:solidFill>
            <a:srgbClr val="004C8A">
              <a:alpha val="74806"/>
            </a:srgbClr>
          </a:solidFill>
          <a:ln w="12700">
            <a:miter lim="400000"/>
          </a:ln>
        </p:spPr>
        <p:txBody>
          <a:bodyPr lIns="101600" tIns="101600" rIns="101600" bIns="101600" anchor="ctr"/>
          <a:lstStyle/>
          <a:p>
            <a:endParaRPr/>
          </a:p>
        </p:txBody>
      </p:sp>
      <p:sp>
        <p:nvSpPr>
          <p:cNvPr id="151" name="OPEN GOVERNMENT"/>
          <p:cNvSpPr txBox="1"/>
          <p:nvPr/>
        </p:nvSpPr>
        <p:spPr>
          <a:xfrm>
            <a:off x="2412174" y="9010946"/>
            <a:ext cx="5046335" cy="1625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40639" marR="40639" algn="ctr" defTabSz="914400">
              <a:defRPr sz="5000" b="1">
                <a:solidFill>
                  <a:srgbClr val="FFFFFF"/>
                </a:solidFill>
                <a:latin typeface="Helvetica"/>
                <a:ea typeface="Helvetica"/>
                <a:cs typeface="Helvetica"/>
                <a:sym typeface="Helvetica"/>
              </a:defRPr>
            </a:lvl1pPr>
          </a:lstStyle>
          <a:p>
            <a:r>
              <a:t>OPEN GOVERNMENT</a:t>
            </a:r>
          </a:p>
        </p:txBody>
      </p:sp>
      <p:grpSp>
        <p:nvGrpSpPr>
          <p:cNvPr id="155" name="Gruppieren"/>
          <p:cNvGrpSpPr/>
          <p:nvPr/>
        </p:nvGrpSpPr>
        <p:grpSpPr>
          <a:xfrm>
            <a:off x="8177130" y="7495630"/>
            <a:ext cx="15890834" cy="3487833"/>
            <a:chOff x="0" y="0"/>
            <a:chExt cx="15890833" cy="3487832"/>
          </a:xfrm>
        </p:grpSpPr>
        <p:sp>
          <p:nvSpPr>
            <p:cNvPr id="152" name="a more democratic, collaborative, and transparent administration through public access to data, deliberations, and decisions"/>
            <p:cNvSpPr/>
            <p:nvPr/>
          </p:nvSpPr>
          <p:spPr>
            <a:xfrm>
              <a:off x="848705" y="698890"/>
              <a:ext cx="1494333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p>
              <a:pPr>
                <a:spcBef>
                  <a:spcPts val="3400"/>
                </a:spcBef>
                <a:buClr>
                  <a:srgbClr val="000000"/>
                </a:buClr>
                <a:buFont typeface="Helvetica"/>
                <a:defRPr sz="5600">
                  <a:latin typeface="Helvetica Light"/>
                  <a:ea typeface="Helvetica Light"/>
                  <a:cs typeface="Helvetica Light"/>
                  <a:sym typeface="Helvetica Light"/>
                </a:defRPr>
              </a:pPr>
              <a:r>
                <a:t>   a more democratic, </a:t>
              </a:r>
              <a:r>
                <a:rPr b="1">
                  <a:latin typeface="Helvetica"/>
                  <a:ea typeface="Helvetica"/>
                  <a:cs typeface="Helvetica"/>
                  <a:sym typeface="Helvetica"/>
                </a:rPr>
                <a:t>collaborative, and transparent</a:t>
              </a:r>
              <a:r>
                <a:t> administration through public access to data, deliberations, and decisions </a:t>
              </a:r>
            </a:p>
          </p:txBody>
        </p:sp>
        <p:sp>
          <p:nvSpPr>
            <p:cNvPr id="153" name="“"/>
            <p:cNvSpPr/>
            <p:nvPr/>
          </p:nvSpPr>
          <p:spPr>
            <a:xfrm>
              <a:off x="0" y="0"/>
              <a:ext cx="2463800"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sp>
          <p:nvSpPr>
            <p:cNvPr id="154" name="Kornberger et al.  (2017, p. 180)"/>
            <p:cNvSpPr/>
            <p:nvPr/>
          </p:nvSpPr>
          <p:spPr>
            <a:xfrm>
              <a:off x="10541548" y="3487832"/>
              <a:ext cx="5349286"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p>
              <a:pPr>
                <a:spcBef>
                  <a:spcPts val="1900"/>
                </a:spcBef>
                <a:buClr>
                  <a:srgbClr val="000000"/>
                </a:buClr>
                <a:buFont typeface="Helvetica"/>
                <a:defRPr sz="3200">
                  <a:latin typeface="Helvetica Light"/>
                  <a:ea typeface="Helvetica Light"/>
                  <a:cs typeface="Helvetica Light"/>
                  <a:sym typeface="Helvetica Light"/>
                </a:defRPr>
              </a:pPr>
              <a:r>
                <a:t>Kornberger et al. </a:t>
              </a:r>
              <a:br/>
              <a:r>
                <a:t>(2017, p. 180)</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5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150"/>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1" animBg="1" advAuto="0"/>
      <p:bldP spid="150" grpId="3" animBg="1" advAuto="0"/>
      <p:bldP spid="151" grpId="4" animBg="1" advAuto="0"/>
      <p:bldP spid="155" grpId="2"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Public Bureaucracy: More Managerial and More Open?"/>
          <p:cNvSpPr txBox="1"/>
          <p:nvPr/>
        </p:nvSpPr>
        <p:spPr>
          <a:xfrm>
            <a:off x="927123" y="1063346"/>
            <a:ext cx="21136212"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Public Bureaucracy: More Managerial and More Open? </a:t>
            </a:r>
          </a:p>
        </p:txBody>
      </p:sp>
      <p:sp>
        <p:nvSpPr>
          <p:cNvPr id="160" name="Linie"/>
          <p:cNvSpPr/>
          <p:nvPr/>
        </p:nvSpPr>
        <p:spPr>
          <a:xfrm>
            <a:off x="1064821" y="2526045"/>
            <a:ext cx="7879010" cy="1"/>
          </a:xfrm>
          <a:prstGeom prst="line">
            <a:avLst/>
          </a:prstGeom>
          <a:ln w="254000">
            <a:solidFill>
              <a:srgbClr val="004B8A"/>
            </a:solidFill>
          </a:ln>
        </p:spPr>
        <p:txBody>
          <a:bodyPr lIns="0" tIns="0" rIns="0" bIns="0"/>
          <a:lstStyle/>
          <a:p>
            <a:endParaRPr/>
          </a:p>
        </p:txBody>
      </p:sp>
      <p:sp>
        <p:nvSpPr>
          <p:cNvPr id="161" name="Kreis"/>
          <p:cNvSpPr/>
          <p:nvPr/>
        </p:nvSpPr>
        <p:spPr>
          <a:xfrm>
            <a:off x="3188673" y="5505797"/>
            <a:ext cx="7488411" cy="7488410"/>
          </a:xfrm>
          <a:prstGeom prst="ellipse">
            <a:avLst/>
          </a:prstGeom>
          <a:solidFill>
            <a:srgbClr val="004C8A">
              <a:alpha val="74806"/>
            </a:srgbClr>
          </a:solidFill>
          <a:ln w="12700">
            <a:miter lim="400000"/>
          </a:ln>
        </p:spPr>
        <p:txBody>
          <a:bodyPr lIns="101600" tIns="101600" rIns="101600" bIns="101600" anchor="ctr"/>
          <a:lstStyle/>
          <a:p>
            <a:endParaRPr/>
          </a:p>
        </p:txBody>
      </p:sp>
      <p:sp>
        <p:nvSpPr>
          <p:cNvPr id="162" name="Kreis"/>
          <p:cNvSpPr/>
          <p:nvPr/>
        </p:nvSpPr>
        <p:spPr>
          <a:xfrm>
            <a:off x="5779503" y="2675790"/>
            <a:ext cx="7488411" cy="7488411"/>
          </a:xfrm>
          <a:prstGeom prst="ellipse">
            <a:avLst/>
          </a:prstGeom>
          <a:solidFill>
            <a:srgbClr val="004C8A">
              <a:alpha val="74806"/>
            </a:srgbClr>
          </a:solidFill>
          <a:ln w="12700">
            <a:miter lim="400000"/>
          </a:ln>
        </p:spPr>
        <p:txBody>
          <a:bodyPr lIns="101600" tIns="101600" rIns="101600" bIns="101600" anchor="ctr"/>
          <a:lstStyle/>
          <a:p>
            <a:endParaRPr/>
          </a:p>
        </p:txBody>
      </p:sp>
      <p:sp>
        <p:nvSpPr>
          <p:cNvPr id="163" name="Kreis"/>
          <p:cNvSpPr/>
          <p:nvPr/>
        </p:nvSpPr>
        <p:spPr>
          <a:xfrm>
            <a:off x="8447795" y="5505797"/>
            <a:ext cx="7488410" cy="7488410"/>
          </a:xfrm>
          <a:prstGeom prst="ellipse">
            <a:avLst/>
          </a:prstGeom>
          <a:solidFill>
            <a:srgbClr val="004C8A">
              <a:alpha val="74806"/>
            </a:srgbClr>
          </a:solidFill>
          <a:ln w="12700">
            <a:miter lim="400000"/>
          </a:ln>
        </p:spPr>
        <p:txBody>
          <a:bodyPr lIns="101600" tIns="101600" rIns="101600" bIns="101600" anchor="ctr"/>
          <a:lstStyle/>
          <a:p>
            <a:endParaRPr/>
          </a:p>
        </p:txBody>
      </p:sp>
      <p:sp>
        <p:nvSpPr>
          <p:cNvPr id="164" name="NEW PUBLIC MANAGEMENT"/>
          <p:cNvSpPr txBox="1"/>
          <p:nvPr/>
        </p:nvSpPr>
        <p:spPr>
          <a:xfrm>
            <a:off x="3908034" y="9900377"/>
            <a:ext cx="5046335" cy="1625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40639" marR="40639" algn="ctr" defTabSz="914400">
              <a:defRPr sz="5000" b="1">
                <a:solidFill>
                  <a:srgbClr val="FFFFFF"/>
                </a:solidFill>
                <a:latin typeface="Helvetica"/>
                <a:ea typeface="Helvetica"/>
                <a:cs typeface="Helvetica"/>
                <a:sym typeface="Helvetica"/>
              </a:defRPr>
            </a:lvl1pPr>
          </a:lstStyle>
          <a:p>
            <a:r>
              <a:t>NEW PUBLIC MANAGEMENT</a:t>
            </a:r>
          </a:p>
        </p:txBody>
      </p:sp>
      <p:sp>
        <p:nvSpPr>
          <p:cNvPr id="165" name="PUBLIC BUREAUCRACY"/>
          <p:cNvSpPr txBox="1"/>
          <p:nvPr/>
        </p:nvSpPr>
        <p:spPr>
          <a:xfrm>
            <a:off x="7000541" y="3472219"/>
            <a:ext cx="5301857" cy="1625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40639" marR="40639" algn="ctr" defTabSz="914400">
              <a:defRPr sz="5000" b="1">
                <a:solidFill>
                  <a:srgbClr val="FFFFFF"/>
                </a:solidFill>
                <a:latin typeface="Helvetica"/>
                <a:ea typeface="Helvetica"/>
                <a:cs typeface="Helvetica"/>
                <a:sym typeface="Helvetica"/>
              </a:defRPr>
            </a:lvl1pPr>
          </a:lstStyle>
          <a:p>
            <a:r>
              <a:t>PUBLIC BUREAUCRACY</a:t>
            </a:r>
          </a:p>
        </p:txBody>
      </p:sp>
      <p:sp>
        <p:nvSpPr>
          <p:cNvPr id="166" name="OPEN GOVERNMENT"/>
          <p:cNvSpPr txBox="1"/>
          <p:nvPr/>
        </p:nvSpPr>
        <p:spPr>
          <a:xfrm>
            <a:off x="10153977" y="9900377"/>
            <a:ext cx="5301856" cy="1625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40639" marR="40639" algn="ctr" defTabSz="914400">
              <a:defRPr sz="5000" b="1">
                <a:solidFill>
                  <a:srgbClr val="FFFFFF"/>
                </a:solidFill>
                <a:latin typeface="Helvetica"/>
                <a:ea typeface="Helvetica"/>
                <a:cs typeface="Helvetica"/>
                <a:sym typeface="Helvetica"/>
              </a:defRPr>
            </a:lvl1pPr>
          </a:lstStyle>
          <a:p>
            <a:r>
              <a:t>OPEN GOVERNMENT</a:t>
            </a:r>
          </a:p>
        </p:txBody>
      </p:sp>
      <p:pic>
        <p:nvPicPr>
          <p:cNvPr id="167" name="droppedImage.pdf" descr="droppedImage.pdf"/>
          <p:cNvPicPr>
            <a:picLocks noChangeAspect="1"/>
          </p:cNvPicPr>
          <p:nvPr/>
        </p:nvPicPr>
        <p:blipFill>
          <a:blip r:embed="rId3">
            <a:extLst/>
          </a:blip>
          <a:stretch>
            <a:fillRect/>
          </a:stretch>
        </p:blipFill>
        <p:spPr>
          <a:xfrm>
            <a:off x="8870227" y="7514931"/>
            <a:ext cx="1306963" cy="2454538"/>
          </a:xfrm>
          <a:prstGeom prst="rect">
            <a:avLst/>
          </a:prstGeom>
          <a:ln w="12700"/>
        </p:spPr>
      </p:pic>
      <p:sp>
        <p:nvSpPr>
          <p:cNvPr id="168" name="Entrepreneurial"/>
          <p:cNvSpPr txBox="1"/>
          <p:nvPr/>
        </p:nvSpPr>
        <p:spPr>
          <a:xfrm>
            <a:off x="4479609" y="11425735"/>
            <a:ext cx="4906540" cy="939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spcBef>
                <a:spcPts val="4100"/>
              </a:spcBef>
              <a:buClr>
                <a:srgbClr val="000000"/>
              </a:buClr>
              <a:buFont typeface="Helvetica"/>
              <a:defRPr sz="4800">
                <a:solidFill>
                  <a:srgbClr val="FFFFFF"/>
                </a:solidFill>
                <a:latin typeface="Helvetica Light"/>
                <a:ea typeface="Helvetica Light"/>
                <a:cs typeface="Helvetica Light"/>
                <a:sym typeface="Helvetica Light"/>
              </a:defRPr>
            </a:lvl1pPr>
          </a:lstStyle>
          <a:p>
            <a:r>
              <a:t>Entrepreneurial</a:t>
            </a:r>
          </a:p>
        </p:txBody>
      </p:sp>
      <p:sp>
        <p:nvSpPr>
          <p:cNvPr id="169" name="Ethical"/>
          <p:cNvSpPr txBox="1"/>
          <p:nvPr/>
        </p:nvSpPr>
        <p:spPr>
          <a:xfrm>
            <a:off x="9973958" y="11425735"/>
            <a:ext cx="4436083" cy="939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spcBef>
                <a:spcPts val="4100"/>
              </a:spcBef>
              <a:buClr>
                <a:srgbClr val="000000"/>
              </a:buClr>
              <a:buFont typeface="Helvetica"/>
              <a:defRPr sz="4800">
                <a:solidFill>
                  <a:srgbClr val="FFFFFF"/>
                </a:solidFill>
                <a:latin typeface="Helvetica Light"/>
                <a:ea typeface="Helvetica Light"/>
                <a:cs typeface="Helvetica Light"/>
                <a:sym typeface="Helvetica Light"/>
              </a:defRPr>
            </a:lvl1pPr>
          </a:lstStyle>
          <a:p>
            <a:r>
              <a:t>Ethical</a:t>
            </a:r>
          </a:p>
        </p:txBody>
      </p:sp>
      <p:grpSp>
        <p:nvGrpSpPr>
          <p:cNvPr id="173" name="Gruppieren"/>
          <p:cNvGrpSpPr/>
          <p:nvPr/>
        </p:nvGrpSpPr>
        <p:grpSpPr>
          <a:xfrm>
            <a:off x="12809865" y="5614702"/>
            <a:ext cx="6269882" cy="3992507"/>
            <a:chOff x="-127000" y="607732"/>
            <a:chExt cx="6269880" cy="3992505"/>
          </a:xfrm>
        </p:grpSpPr>
        <p:pic>
          <p:nvPicPr>
            <p:cNvPr id="174" name="Verbindungslinie" descr="Verbindungslinie"/>
            <p:cNvPicPr>
              <a:picLocks/>
            </p:cNvPicPr>
            <p:nvPr/>
          </p:nvPicPr>
          <p:blipFill>
            <a:blip r:embed="rId4">
              <a:extLst/>
            </a:blip>
            <a:stretch>
              <a:fillRect/>
            </a:stretch>
          </p:blipFill>
          <p:spPr>
            <a:xfrm>
              <a:off x="-127000" y="826604"/>
              <a:ext cx="4026314" cy="3773635"/>
            </a:xfrm>
            <a:prstGeom prst="rect">
              <a:avLst/>
            </a:prstGeom>
            <a:effectLst/>
          </p:spPr>
        </p:pic>
        <p:pic>
          <p:nvPicPr>
            <p:cNvPr id="176" name="Verbindungslinie" descr="Verbindungslinie"/>
            <p:cNvPicPr>
              <a:picLocks/>
            </p:cNvPicPr>
            <p:nvPr/>
          </p:nvPicPr>
          <p:blipFill>
            <a:blip r:embed="rId5">
              <a:alphaModFix amt="75000"/>
              <a:extLst/>
            </a:blip>
            <a:stretch>
              <a:fillRect/>
            </a:stretch>
          </p:blipFill>
          <p:spPr>
            <a:xfrm>
              <a:off x="1368860" y="607732"/>
              <a:ext cx="3537380" cy="1800246"/>
            </a:xfrm>
            <a:prstGeom prst="rect">
              <a:avLst/>
            </a:prstGeom>
            <a:effectLst/>
          </p:spPr>
        </p:pic>
        <p:sp>
          <p:nvSpPr>
            <p:cNvPr id="172" name="More in Class 8:…"/>
            <p:cNvSpPr/>
            <p:nvPr/>
          </p:nvSpPr>
          <p:spPr>
            <a:xfrm>
              <a:off x="4872880" y="1244600"/>
              <a:ext cx="1270001" cy="1270001"/>
            </a:xfrm>
            <a:prstGeom prst="line">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a:defRPr sz="5000">
                  <a:latin typeface="Helvetica Light"/>
                  <a:ea typeface="Helvetica Light"/>
                  <a:cs typeface="Helvetica Light"/>
                  <a:sym typeface="Helvetica Light"/>
                </a:defRPr>
              </a:pPr>
              <a:r>
                <a:t>More in Class 8:</a:t>
              </a:r>
            </a:p>
            <a:p>
              <a:pPr>
                <a:defRPr sz="5000">
                  <a:latin typeface="Helvetica Light"/>
                  <a:ea typeface="Helvetica Light"/>
                  <a:cs typeface="Helvetica Light"/>
                  <a:sym typeface="Helvetica Light"/>
                </a:defRPr>
              </a:pPr>
              <a:r>
                <a:t>Open Science, </a:t>
              </a:r>
              <a:br/>
              <a:r>
                <a:t>Data and Commons</a:t>
              </a:r>
            </a:p>
          </p:txBody>
        </p:sp>
      </p:gr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6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16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4" nodeType="clickEffect">
                                  <p:stCondLst>
                                    <p:cond delay="0"/>
                                  </p:stCondLst>
                                  <p:iterate>
                                    <p:tmAbs val="0"/>
                                  </p:iterate>
                                  <p:childTnLst>
                                    <p:set>
                                      <p:cBhvr>
                                        <p:cTn id="17" fill="hold"/>
                                        <p:tgtEl>
                                          <p:spTgt spid="163"/>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5" nodeType="afterEffect">
                                  <p:stCondLst>
                                    <p:cond delay="0"/>
                                  </p:stCondLst>
                                  <p:iterate>
                                    <p:tmAbs val="0"/>
                                  </p:iterate>
                                  <p:childTnLst>
                                    <p:set>
                                      <p:cBhvr>
                                        <p:cTn id="20" fill="hold"/>
                                        <p:tgtEl>
                                          <p:spTgt spid="16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6" nodeType="clickEffect">
                                  <p:stCondLst>
                                    <p:cond delay="0"/>
                                  </p:stCondLst>
                                  <p:iterate>
                                    <p:tmAbs val="0"/>
                                  </p:iterate>
                                  <p:childTnLst>
                                    <p:set>
                                      <p:cBhvr>
                                        <p:cTn id="24" fill="hold"/>
                                        <p:tgtEl>
                                          <p:spTgt spid="169"/>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7" nodeType="afterEffect">
                                  <p:stCondLst>
                                    <p:cond delay="0"/>
                                  </p:stCondLst>
                                  <p:iterate>
                                    <p:tmAbs val="0"/>
                                  </p:iterate>
                                  <p:childTnLst>
                                    <p:set>
                                      <p:cBhvr>
                                        <p:cTn id="27" fill="hold"/>
                                        <p:tgtEl>
                                          <p:spTgt spid="16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8" nodeType="clickEffect">
                                  <p:stCondLst>
                                    <p:cond delay="0"/>
                                  </p:stCondLst>
                                  <p:iterate>
                                    <p:tmAbs val="0"/>
                                  </p:iterate>
                                  <p:childTnLst>
                                    <p:set>
                                      <p:cBhvr>
                                        <p:cTn id="31" fill="hold"/>
                                        <p:tgtEl>
                                          <p:spTgt spid="16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9" nodeType="clickEffect">
                                  <p:stCondLst>
                                    <p:cond delay="0"/>
                                  </p:stCondLst>
                                  <p:iterate>
                                    <p:tmAbs val="0"/>
                                  </p:iterate>
                                  <p:childTnLst>
                                    <p:set>
                                      <p:cBhvr>
                                        <p:cTn id="35" fill="hold"/>
                                        <p:tgtEl>
                                          <p:spTgt spid="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2" animBg="1" advAuto="0"/>
      <p:bldP spid="163" grpId="4" animBg="1" advAuto="0"/>
      <p:bldP spid="164" grpId="1" animBg="1" advAuto="0"/>
      <p:bldP spid="165" grpId="3" animBg="1" advAuto="0"/>
      <p:bldP spid="166" grpId="5" animBg="1" advAuto="0"/>
      <p:bldP spid="167" grpId="8" animBg="1" advAuto="0"/>
      <p:bldP spid="168" grpId="7" animBg="1" advAuto="0"/>
      <p:bldP spid="169" grpId="6" animBg="1" advAuto="0"/>
      <p:bldP spid="173" grpId="9"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E-Mail: Leonhard.Dobusch@uibk.ac.at…"/>
          <p:cNvSpPr txBox="1"/>
          <p:nvPr/>
        </p:nvSpPr>
        <p:spPr>
          <a:xfrm>
            <a:off x="1028465" y="2871143"/>
            <a:ext cx="16586201" cy="97282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spcBef>
                <a:spcPts val="1100"/>
              </a:spcBef>
              <a:buClr>
                <a:srgbClr val="D81E00"/>
              </a:buClr>
              <a:buFont typeface="Wingdings"/>
            </a:pPr>
            <a:endParaRPr/>
          </a:p>
          <a:p>
            <a:pPr>
              <a:spcBef>
                <a:spcPts val="1100"/>
              </a:spcBef>
              <a:buClr>
                <a:srgbClr val="D81E00"/>
              </a:buClr>
              <a:buFont typeface="Wingdings"/>
            </a:pPr>
            <a:endParaRPr/>
          </a:p>
          <a:p>
            <a:pPr>
              <a:spcBef>
                <a:spcPts val="1100"/>
              </a:spcBef>
              <a:buClr>
                <a:srgbClr val="D81E00"/>
              </a:buClr>
              <a:buFont typeface="Wingdings"/>
            </a:pPr>
            <a:r>
              <a:rPr sz="4800"/>
              <a:t>E-Mail: </a:t>
            </a:r>
            <a:r>
              <a:rPr sz="4800" u="sng">
                <a:hlinkClick r:id="rId3"/>
              </a:rPr>
              <a:t>Leonhard.Dobusch@uibk.ac.at</a:t>
            </a:r>
            <a:r>
              <a:rPr sz="4800"/>
              <a:t> </a:t>
            </a:r>
          </a:p>
          <a:p>
            <a:pPr>
              <a:spcBef>
                <a:spcPts val="1100"/>
              </a:spcBef>
              <a:buClr>
                <a:srgbClr val="D81E00"/>
              </a:buClr>
              <a:buFont typeface="Wingdings"/>
              <a:defRPr sz="4800"/>
            </a:pPr>
            <a:r>
              <a:t>Twitter: </a:t>
            </a:r>
            <a:r>
              <a:rPr u="sng">
                <a:hlinkClick r:id="rId4"/>
              </a:rPr>
              <a:t>@leonidobusch</a:t>
            </a:r>
          </a:p>
          <a:p>
            <a:pPr>
              <a:spcBef>
                <a:spcPts val="1100"/>
              </a:spcBef>
              <a:buClr>
                <a:srgbClr val="D81E00"/>
              </a:buClr>
              <a:buFont typeface="Wingdings"/>
            </a:pPr>
            <a:r>
              <a:rPr sz="4800"/>
              <a:t>Web:</a:t>
            </a:r>
            <a:r>
              <a:rPr sz="4800" b="1"/>
              <a:t> </a:t>
            </a:r>
            <a:r>
              <a:rPr sz="4800" u="sng">
                <a:hlinkClick r:id="rId5"/>
              </a:rPr>
              <a:t>bit.ly/LD-UIBK</a:t>
            </a:r>
            <a:r>
              <a:rPr sz="4800"/>
              <a:t> // </a:t>
            </a:r>
            <a:r>
              <a:rPr sz="4800" u="sng">
                <a:hlinkClick r:id="rId6"/>
              </a:rPr>
              <a:t>dobusch.net</a:t>
            </a:r>
            <a:r>
              <a:rPr sz="4800"/>
              <a:t> </a:t>
            </a:r>
          </a:p>
          <a:p>
            <a:pPr>
              <a:spcBef>
                <a:spcPts val="1100"/>
              </a:spcBef>
              <a:buClr>
                <a:srgbClr val="D81E00"/>
              </a:buClr>
              <a:buFont typeface="Wingdings"/>
              <a:defRPr sz="4800"/>
            </a:pPr>
            <a:endParaRPr sz="4800"/>
          </a:p>
          <a:p>
            <a:pPr>
              <a:spcBef>
                <a:spcPts val="1100"/>
              </a:spcBef>
              <a:buClr>
                <a:srgbClr val="D81E00"/>
              </a:buClr>
              <a:buFont typeface="Wingdings"/>
            </a:pPr>
            <a:r>
              <a:rPr sz="4800"/>
              <a:t>Research blogs:</a:t>
            </a:r>
            <a:br>
              <a:rPr sz="4800"/>
            </a:br>
            <a:r>
              <a:rPr sz="4800" u="sng">
                <a:hlinkClick r:id="rId7"/>
              </a:rPr>
              <a:t>osconjunction.net</a:t>
            </a:r>
            <a:br>
              <a:rPr sz="4800"/>
            </a:br>
            <a:r>
              <a:rPr sz="4800" u="sng">
                <a:hlinkClick r:id="rId8"/>
              </a:rPr>
              <a:t>governancexborders.com</a:t>
            </a:r>
            <a:r>
              <a:rPr sz="4800"/>
              <a:t> </a:t>
            </a:r>
          </a:p>
        </p:txBody>
      </p:sp>
      <p:sp>
        <p:nvSpPr>
          <p:cNvPr id="182" name="Contact"/>
          <p:cNvSpPr txBox="1"/>
          <p:nvPr/>
        </p:nvSpPr>
        <p:spPr>
          <a:xfrm>
            <a:off x="1048409" y="1063346"/>
            <a:ext cx="17364028"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Contact</a:t>
            </a:r>
          </a:p>
        </p:txBody>
      </p:sp>
      <p:sp>
        <p:nvSpPr>
          <p:cNvPr id="183" name="Linie"/>
          <p:cNvSpPr/>
          <p:nvPr/>
        </p:nvSpPr>
        <p:spPr>
          <a:xfrm>
            <a:off x="1186107" y="2526045"/>
            <a:ext cx="7879010" cy="1"/>
          </a:xfrm>
          <a:prstGeom prst="line">
            <a:avLst/>
          </a:prstGeom>
          <a:ln w="254000">
            <a:solidFill>
              <a:srgbClr val="002F64"/>
            </a:solidFill>
          </a:ln>
        </p:spPr>
        <p:txBody>
          <a:bodyPr lIns="0" tIns="0" rIns="0" bIns="0"/>
          <a:lstStyle/>
          <a:p>
            <a:endParaRPr/>
          </a:p>
        </p:txBody>
      </p:sp>
      <p:pic>
        <p:nvPicPr>
          <p:cNvPr id="184" name="universitaet-innsbruck-logo-rgb-farbe.png" descr="universitaet-innsbruck-logo-rgb-farbe.png"/>
          <p:cNvPicPr>
            <a:picLocks noChangeAspect="1"/>
          </p:cNvPicPr>
          <p:nvPr/>
        </p:nvPicPr>
        <p:blipFill>
          <a:blip r:embed="rId9">
            <a:extLst/>
          </a:blip>
          <a:stretch>
            <a:fillRect/>
          </a:stretch>
        </p:blipFill>
        <p:spPr>
          <a:xfrm>
            <a:off x="15744865" y="163619"/>
            <a:ext cx="8210184" cy="3240314"/>
          </a:xfrm>
          <a:prstGeom prst="rect">
            <a:avLst/>
          </a:prstGeom>
          <a:ln w="12700"/>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References"/>
          <p:cNvSpPr txBox="1"/>
          <p:nvPr/>
        </p:nvSpPr>
        <p:spPr>
          <a:xfrm>
            <a:off x="603694" y="578202"/>
            <a:ext cx="17364028"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References</a:t>
            </a:r>
          </a:p>
        </p:txBody>
      </p:sp>
      <p:sp>
        <p:nvSpPr>
          <p:cNvPr id="187" name="Linie"/>
          <p:cNvSpPr/>
          <p:nvPr/>
        </p:nvSpPr>
        <p:spPr>
          <a:xfrm>
            <a:off x="741392" y="2040901"/>
            <a:ext cx="7879010" cy="1"/>
          </a:xfrm>
          <a:prstGeom prst="line">
            <a:avLst/>
          </a:prstGeom>
          <a:ln w="254000">
            <a:solidFill>
              <a:srgbClr val="004B8A"/>
            </a:solidFill>
          </a:ln>
        </p:spPr>
        <p:txBody>
          <a:bodyPr lIns="0" tIns="0" rIns="0" bIns="0"/>
          <a:lstStyle/>
          <a:p>
            <a:endParaRPr/>
          </a:p>
        </p:txBody>
      </p:sp>
      <p:sp>
        <p:nvSpPr>
          <p:cNvPr id="188" name="Baumann, Z. (1989). Modernity after the Holocaust. Cambridge: Polity Press.…"/>
          <p:cNvSpPr txBox="1"/>
          <p:nvPr/>
        </p:nvSpPr>
        <p:spPr>
          <a:xfrm>
            <a:off x="735937" y="2385999"/>
            <a:ext cx="21979880" cy="594409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p>
            <a:pPr marL="457199" marR="0" indent="-457199" defTabSz="914400">
              <a:buClr>
                <a:srgbClr val="004B8A"/>
              </a:buClr>
              <a:buSzPct val="100000"/>
              <a:buChar char="‣"/>
              <a:defRPr sz="4000"/>
            </a:pPr>
            <a:r>
              <a:t>Baumann, Z. (1989). Modernity after the Holocaust. Cambridge: Polity Press.</a:t>
            </a:r>
          </a:p>
          <a:p>
            <a:pPr marL="457199" marR="0" indent="-457199" defTabSz="914400">
              <a:buClr>
                <a:srgbClr val="004B8A"/>
              </a:buClr>
              <a:buSzPct val="100000"/>
              <a:buChar char="‣"/>
              <a:defRPr sz="4000"/>
            </a:pPr>
            <a:r>
              <a:t>Du Gay, P. (1994). Making up managers: bureaucracy, enterprise and the liberal art of separation. British journal of Sociology, 655-674.</a:t>
            </a:r>
          </a:p>
          <a:p>
            <a:pPr marL="457199" marR="0" indent="-457199" defTabSz="914400">
              <a:buClr>
                <a:srgbClr val="004B8A"/>
              </a:buClr>
              <a:buSzPct val="100000"/>
              <a:buChar char="‣"/>
              <a:defRPr sz="4000"/>
            </a:pPr>
            <a:r>
              <a:t>Kornberger, M., Meyer, R. E., Brandtner, C., &amp; Höllerer, M. A. (2017). When bureaucracy meets the crowd: Studying “open government” in the Vienna City Administration. Organization Studies, 38(2), 179-200.</a:t>
            </a:r>
          </a:p>
          <a:p>
            <a:pPr marL="457199" marR="0" indent="-457199" defTabSz="914400">
              <a:buClr>
                <a:srgbClr val="004B8A"/>
              </a:buClr>
              <a:buSzPct val="100000"/>
              <a:buChar char="‣"/>
              <a:defRPr sz="4000"/>
            </a:pPr>
            <a:r>
              <a:t>Vogel, R. (2012). Framing and counter‐framing new public management: The case of Germany. Public Administration, 90(2), 370-392.</a:t>
            </a:r>
          </a:p>
          <a:p>
            <a:pPr marL="457199" marR="0" indent="-457199" defTabSz="914400">
              <a:buClr>
                <a:srgbClr val="004B8A"/>
              </a:buClr>
              <a:buSzPct val="100000"/>
              <a:buChar char="‣"/>
              <a:defRPr sz="4000"/>
            </a:pPr>
            <a:r>
              <a:t>Weber, M. (1978). Economy and society: An outline of interpretive sociology (Vol. 1). Univ of California Press.</a:t>
            </a:r>
          </a:p>
        </p:txBody>
      </p:sp>
      <p:sp>
        <p:nvSpPr>
          <p:cNvPr id="189" name="Foliennummer"/>
          <p:cNvSpPr txBox="1">
            <a:spLocks noGrp="1"/>
          </p:cNvSpPr>
          <p:nvPr>
            <p:ph type="sldNum" sz="quarter" idx="2"/>
          </p:nvPr>
        </p:nvSpPr>
        <p:spPr>
          <a:xfrm>
            <a:off x="20904200" y="13049250"/>
            <a:ext cx="624136" cy="6096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l" defTabSz="914400">
              <a:defRPr sz="2400">
                <a:uFillTx/>
                <a:latin typeface="Helvetica"/>
                <a:ea typeface="Helvetica"/>
                <a:cs typeface="Helvetica"/>
                <a:sym typeface="Helvetica"/>
              </a:defRPr>
            </a:lvl1pPr>
          </a:lstStyle>
          <a:p>
            <a:fld id="{86CB4B4D-7CA3-9044-876B-883B54F8677D}" type="slidenum">
              <a:t>15</a:t>
            </a:fld>
            <a:endParaRP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rotWithShape="0">
              <a:srgbClr val="000000">
                <a:alpha val="50000"/>
              </a:srgbClr>
            </a:outerShdw>
          </a:effectLst>
        </a:effectStyle>
        <a:effectStyle>
          <a:effectLst>
            <a:outerShdw blurRad="76200" dist="508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12700" cap="flat">
          <a:solidFill>
            <a:srgbClr val="000000"/>
          </a:solidFill>
          <a:prstDash val="solid"/>
          <a:round/>
        </a:ln>
        <a:effectLst/>
        <a:sp3d/>
      </a:spPr>
      <a:bodyPr rot="0" spcFirstLastPara="1" vertOverflow="overflow" horzOverflow="overflow" vert="horz" wrap="square" lIns="101600" tIns="101600" rIns="101600" bIns="101600" numCol="1" spcCol="38100" rtlCol="0" anchor="ctr">
        <a:spAutoFit/>
      </a:bodyPr>
      <a:lstStyle>
        <a:def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101600" tIns="101600" rIns="101600" bIns="101600" numCol="1" spcCol="38100" rtlCol="0" anchor="ctr">
        <a:spAutoFit/>
      </a:bodyPr>
      <a:lstStyle>
        <a:def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rotWithShape="0">
              <a:srgbClr val="000000">
                <a:alpha val="50000"/>
              </a:srgbClr>
            </a:outerShdw>
          </a:effectLst>
        </a:effectStyle>
        <a:effectStyle>
          <a:effectLst>
            <a:outerShdw blurRad="76200" dist="508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12700" cap="flat">
          <a:solidFill>
            <a:srgbClr val="000000"/>
          </a:solidFill>
          <a:prstDash val="solid"/>
          <a:round/>
        </a:ln>
        <a:effectLst/>
        <a:sp3d/>
      </a:spPr>
      <a:bodyPr rot="0" spcFirstLastPara="1" vertOverflow="overflow" horzOverflow="overflow" vert="horz" wrap="square" lIns="101600" tIns="101600" rIns="101600" bIns="101600" numCol="1" spcCol="38100" rtlCol="0" anchor="ctr">
        <a:spAutoFit/>
      </a:bodyPr>
      <a:lstStyle>
        <a:def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101600" tIns="101600" rIns="101600" bIns="101600" numCol="1" spcCol="38100" rtlCol="0" anchor="ctr">
        <a:spAutoFit/>
      </a:bodyPr>
      <a:lstStyle>
        <a:def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929</Words>
  <Application>Microsoft Macintosh PowerPoint</Application>
  <PresentationFormat>Benutzerdefiniert</PresentationFormat>
  <Paragraphs>98</Paragraphs>
  <Slides>15</Slides>
  <Notes>15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vt:i4>
      </vt:variant>
    </vt:vector>
  </HeadingPairs>
  <TitlesOfParts>
    <vt:vector size="22" baseType="lpstr">
      <vt:lpstr>Arial</vt:lpstr>
      <vt:lpstr>Helvetica</vt:lpstr>
      <vt:lpstr>Helvetica Light</vt:lpstr>
      <vt:lpstr>Lucida Grande</vt:lpstr>
      <vt:lpstr>Times New Roman</vt:lpstr>
      <vt:lpstr>Wingdings</vt:lpstr>
      <vt:lpstr>White</vt:lpstr>
      <vt:lpstr>Organizing in Times of Crisis: The Case of Covid-19</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Organizing in Times of Crisis: The Case of Covid-19</dc:title>
  <cp:lastModifiedBy>Leonhard Dobusch</cp:lastModifiedBy>
  <cp:revision>1</cp:revision>
  <dcterms:modified xsi:type="dcterms:W3CDTF">2020-04-16T07:54:26Z</dcterms:modified>
</cp:coreProperties>
</file>