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heme/theme2.xml" ContentType="application/vnd.openxmlformats-officedocument.theme+xml"/>
  <Override PartName="/ppt/theme/theme3.xml" ContentType="application/vnd.openxmlformats-officedocument.theme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notesSlides/notesSlide1.xml" ContentType="application/vnd.openxmlformats-officedocument.presentationml.notesSlide+xml"/>
  <Override PartName="/ppt/tags/tag9.xml" ContentType="application/vnd.openxmlformats-officedocument.presentationml.tags+xml"/>
  <Override PartName="/ppt/notesSlides/notesSlide2.xml" ContentType="application/vnd.openxmlformats-officedocument.presentationml.notesSlide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notesSlides/notesSlide3.xml" ContentType="application/vnd.openxmlformats-officedocument.presentationml.notesSlide+xml"/>
  <Override PartName="/ppt/tags/tag12.xml" ContentType="application/vnd.openxmlformats-officedocument.presentationml.tags+xml"/>
  <Override PartName="/ppt/notesSlides/notesSlide4.xml" ContentType="application/vnd.openxmlformats-officedocument.presentationml.notesSlide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notesSlides/notesSlide5.xml" ContentType="application/vnd.openxmlformats-officedocument.presentationml.notesSlide+xml"/>
  <Override PartName="/ppt/tags/tag15.xml" ContentType="application/vnd.openxmlformats-officedocument.presentationml.tags+xml"/>
  <Override PartName="/ppt/notesSlides/notesSlide6.xml" ContentType="application/vnd.openxmlformats-officedocument.presentationml.notesSlide+xml"/>
  <Override PartName="/ppt/tags/tag16.xml" ContentType="application/vnd.openxmlformats-officedocument.presentationml.tags+xml"/>
  <Override PartName="/ppt/notesSlides/notesSlide7.xml" ContentType="application/vnd.openxmlformats-officedocument.presentationml.notesSlide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notesSlides/notesSlide8.xml" ContentType="application/vnd.openxmlformats-officedocument.presentationml.notesSlide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notesSlides/notesSlide9.xml" ContentType="application/vnd.openxmlformats-officedocument.presentationml.notesSlide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notesSlides/notesSlide10.xml" ContentType="application/vnd.openxmlformats-officedocument.presentationml.notesSlide+xml"/>
  <Override PartName="/ppt/tags/tag23.xml" ContentType="application/vnd.openxmlformats-officedocument.presentationml.tags+xml"/>
  <Override PartName="/ppt/notesSlides/notesSlide11.xml" ContentType="application/vnd.openxmlformats-officedocument.presentationml.notesSlide+xml"/>
  <Override PartName="/ppt/tags/tag24.xml" ContentType="application/vnd.openxmlformats-officedocument.presentationml.tags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8" r:id="rId1"/>
  </p:sldMasterIdLst>
  <p:notesMasterIdLst>
    <p:notesMasterId r:id="rId14"/>
  </p:notesMasterIdLst>
  <p:handoutMasterIdLst>
    <p:handoutMasterId r:id="rId15"/>
  </p:handoutMasterIdLst>
  <p:sldIdLst>
    <p:sldId id="507" r:id="rId2"/>
    <p:sldId id="551" r:id="rId3"/>
    <p:sldId id="542" r:id="rId4"/>
    <p:sldId id="515" r:id="rId5"/>
    <p:sldId id="543" r:id="rId6"/>
    <p:sldId id="546" r:id="rId7"/>
    <p:sldId id="549" r:id="rId8"/>
    <p:sldId id="545" r:id="rId9"/>
    <p:sldId id="547" r:id="rId10"/>
    <p:sldId id="550" r:id="rId11"/>
    <p:sldId id="531" r:id="rId12"/>
    <p:sldId id="530" r:id="rId13"/>
  </p:sldIdLst>
  <p:sldSz cx="9144000" cy="6858000" type="screen4x3"/>
  <p:notesSz cx="6669088" cy="9928225"/>
  <p:custDataLst>
    <p:tags r:id="rId16"/>
  </p:custDataLst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1400" kern="1200">
        <a:solidFill>
          <a:schemeClr val="tx1"/>
        </a:solidFill>
        <a:latin typeface="Verdana" panose="020B0604030504040204" pitchFamily="34" charset="0"/>
        <a:ea typeface="MS PGothic" panose="020B0600070205080204" pitchFamily="34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1400" kern="1200">
        <a:solidFill>
          <a:schemeClr val="tx1"/>
        </a:solidFill>
        <a:latin typeface="Verdana" panose="020B0604030504040204" pitchFamily="34" charset="0"/>
        <a:ea typeface="MS PGothic" panose="020B0600070205080204" pitchFamily="34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1400" kern="1200">
        <a:solidFill>
          <a:schemeClr val="tx1"/>
        </a:solidFill>
        <a:latin typeface="Verdana" panose="020B0604030504040204" pitchFamily="34" charset="0"/>
        <a:ea typeface="MS PGothic" panose="020B0600070205080204" pitchFamily="34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1400" kern="1200">
        <a:solidFill>
          <a:schemeClr val="tx1"/>
        </a:solidFill>
        <a:latin typeface="Verdana" panose="020B0604030504040204" pitchFamily="34" charset="0"/>
        <a:ea typeface="MS PGothic" panose="020B0600070205080204" pitchFamily="34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1400" kern="1200">
        <a:solidFill>
          <a:schemeClr val="tx1"/>
        </a:solidFill>
        <a:latin typeface="Verdana" panose="020B0604030504040204" pitchFamily="34" charset="0"/>
        <a:ea typeface="MS PGothic" panose="020B0600070205080204" pitchFamily="34" charset="-128"/>
        <a:cs typeface="+mn-cs"/>
      </a:defRPr>
    </a:lvl5pPr>
    <a:lvl6pPr marL="2286000" algn="l" defTabSz="914400" rtl="0" eaLnBrk="1" latinLnBrk="0" hangingPunct="1">
      <a:defRPr sz="1400" kern="1200">
        <a:solidFill>
          <a:schemeClr val="tx1"/>
        </a:solidFill>
        <a:latin typeface="Verdana" panose="020B0604030504040204" pitchFamily="34" charset="0"/>
        <a:ea typeface="MS PGothic" panose="020B0600070205080204" pitchFamily="34" charset="-128"/>
        <a:cs typeface="+mn-cs"/>
      </a:defRPr>
    </a:lvl6pPr>
    <a:lvl7pPr marL="2743200" algn="l" defTabSz="914400" rtl="0" eaLnBrk="1" latinLnBrk="0" hangingPunct="1">
      <a:defRPr sz="1400" kern="1200">
        <a:solidFill>
          <a:schemeClr val="tx1"/>
        </a:solidFill>
        <a:latin typeface="Verdana" panose="020B0604030504040204" pitchFamily="34" charset="0"/>
        <a:ea typeface="MS PGothic" panose="020B0600070205080204" pitchFamily="34" charset="-128"/>
        <a:cs typeface="+mn-cs"/>
      </a:defRPr>
    </a:lvl7pPr>
    <a:lvl8pPr marL="3200400" algn="l" defTabSz="914400" rtl="0" eaLnBrk="1" latinLnBrk="0" hangingPunct="1">
      <a:defRPr sz="1400" kern="1200">
        <a:solidFill>
          <a:schemeClr val="tx1"/>
        </a:solidFill>
        <a:latin typeface="Verdana" panose="020B0604030504040204" pitchFamily="34" charset="0"/>
        <a:ea typeface="MS PGothic" panose="020B0600070205080204" pitchFamily="34" charset="-128"/>
        <a:cs typeface="+mn-cs"/>
      </a:defRPr>
    </a:lvl8pPr>
    <a:lvl9pPr marL="3657600" algn="l" defTabSz="914400" rtl="0" eaLnBrk="1" latinLnBrk="0" hangingPunct="1">
      <a:defRPr sz="1400" kern="1200">
        <a:solidFill>
          <a:schemeClr val="tx1"/>
        </a:solidFill>
        <a:latin typeface="Verdana" panose="020B0604030504040204" pitchFamily="34" charset="0"/>
        <a:ea typeface="MS PGothic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FFCC00"/>
    <a:srgbClr val="8C0000"/>
    <a:srgbClr val="626000"/>
    <a:srgbClr val="FF9933"/>
    <a:srgbClr val="669900"/>
    <a:srgbClr val="FF9900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43" autoAdjust="0"/>
    <p:restoredTop sz="91623" autoAdjust="0"/>
  </p:normalViewPr>
  <p:slideViewPr>
    <p:cSldViewPr>
      <p:cViewPr varScale="1">
        <p:scale>
          <a:sx n="63" d="100"/>
          <a:sy n="63" d="100"/>
        </p:scale>
        <p:origin x="1404" y="5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  <p:sld r:id="rId2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48" d="100"/>
          <a:sy n="48" d="100"/>
        </p:scale>
        <p:origin x="2784" y="44"/>
      </p:cViewPr>
      <p:guideLst/>
    </p:cSldViewPr>
  </p:notesViewPr>
  <p:gridSpacing cx="36004" cy="36004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tags" Target="tags/tag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_rels/viewProps.xml.rels><?xml version="1.0" encoding="UTF-8" standalone="yes"?>
<Relationships xmlns="http://schemas.openxmlformats.org/package/2006/relationships"><Relationship Id="rId2" Type="http://schemas.openxmlformats.org/officeDocument/2006/relationships/slide" Target="slides/slide11.xml"/><Relationship Id="rId1" Type="http://schemas.openxmlformats.org/officeDocument/2006/relationships/slide" Target="slides/slide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>
            <a:extLst>
              <a:ext uri="{FF2B5EF4-FFF2-40B4-BE49-F238E27FC236}">
                <a16:creationId xmlns:a16="http://schemas.microsoft.com/office/drawing/2014/main" id="{60FB12E1-0EF8-4D2C-ABD8-C32B299B29A2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890838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0517" tIns="45258" rIns="90517" bIns="45258" numCol="1" anchor="t" anchorCtr="0" compatLnSpc="1">
            <a:prstTxWarp prst="textNoShape">
              <a:avLst/>
            </a:prstTxWarp>
          </a:bodyPr>
          <a:lstStyle>
            <a:lvl1pPr algn="l" defTabSz="905029" eaLnBrk="1" hangingPunct="1">
              <a:defRPr sz="1200" u="none">
                <a:solidFill>
                  <a:srgbClr val="00245B"/>
                </a:solidFill>
                <a:latin typeface="Verdana" pitchFamily="34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0179" name="Rectangle 3">
            <a:extLst>
              <a:ext uri="{FF2B5EF4-FFF2-40B4-BE49-F238E27FC236}">
                <a16:creationId xmlns:a16="http://schemas.microsoft.com/office/drawing/2014/main" id="{2FE06086-C639-4BDB-9403-82EA09847A8F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778250" y="0"/>
            <a:ext cx="2890838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0517" tIns="45258" rIns="90517" bIns="45258" numCol="1" anchor="t" anchorCtr="0" compatLnSpc="1">
            <a:prstTxWarp prst="textNoShape">
              <a:avLst/>
            </a:prstTxWarp>
          </a:bodyPr>
          <a:lstStyle>
            <a:lvl1pPr algn="r" defTabSz="905029" eaLnBrk="1" hangingPunct="1">
              <a:defRPr sz="1200" u="none">
                <a:solidFill>
                  <a:srgbClr val="00245B"/>
                </a:solidFill>
                <a:latin typeface="Verdana" pitchFamily="34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0180" name="Rectangle 4">
            <a:extLst>
              <a:ext uri="{FF2B5EF4-FFF2-40B4-BE49-F238E27FC236}">
                <a16:creationId xmlns:a16="http://schemas.microsoft.com/office/drawing/2014/main" id="{537802FC-1EA4-47D7-9D32-E7AEBAF36631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31338"/>
            <a:ext cx="2890838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0517" tIns="45258" rIns="90517" bIns="45258" numCol="1" anchor="b" anchorCtr="0" compatLnSpc="1">
            <a:prstTxWarp prst="textNoShape">
              <a:avLst/>
            </a:prstTxWarp>
          </a:bodyPr>
          <a:lstStyle>
            <a:lvl1pPr algn="l" defTabSz="905029" eaLnBrk="1" hangingPunct="1">
              <a:defRPr sz="1200" u="none">
                <a:solidFill>
                  <a:srgbClr val="00245B"/>
                </a:solidFill>
                <a:latin typeface="Verdana" pitchFamily="34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0181" name="Rectangle 5">
            <a:extLst>
              <a:ext uri="{FF2B5EF4-FFF2-40B4-BE49-F238E27FC236}">
                <a16:creationId xmlns:a16="http://schemas.microsoft.com/office/drawing/2014/main" id="{52218898-6561-4194-9612-FDB3D114343D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778250" y="9431338"/>
            <a:ext cx="2890838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0517" tIns="45258" rIns="90517" bIns="45258" numCol="1" anchor="b" anchorCtr="0" compatLnSpc="1">
            <a:prstTxWarp prst="textNoShape">
              <a:avLst/>
            </a:prstTxWarp>
          </a:bodyPr>
          <a:lstStyle>
            <a:lvl1pPr algn="r" defTabSz="904875" eaLnBrk="1" hangingPunct="1">
              <a:defRPr sz="1200">
                <a:solidFill>
                  <a:srgbClr val="00245B"/>
                </a:solidFill>
              </a:defRPr>
            </a:lvl1pPr>
          </a:lstStyle>
          <a:p>
            <a:pPr>
              <a:defRPr/>
            </a:pPr>
            <a:fld id="{A4949FC8-6182-40C4-BBB0-37313A492BD9}" type="slidenum">
              <a:rPr lang="de-DE" altLang="de-DE"/>
              <a:pPr>
                <a:defRPr/>
              </a:pPr>
              <a:t>‹Nr.›</a:t>
            </a:fld>
            <a:endParaRPr lang="de-DE" alt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>
            <a:extLst>
              <a:ext uri="{FF2B5EF4-FFF2-40B4-BE49-F238E27FC236}">
                <a16:creationId xmlns:a16="http://schemas.microsoft.com/office/drawing/2014/main" id="{4D5B40AB-AFD0-498B-88A1-B0F6BC51F4FB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890838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517" tIns="45258" rIns="90517" bIns="45258" numCol="1" anchor="t" anchorCtr="0" compatLnSpc="1">
            <a:prstTxWarp prst="textNoShape">
              <a:avLst/>
            </a:prstTxWarp>
          </a:bodyPr>
          <a:lstStyle>
            <a:lvl1pPr algn="l" defTabSz="905029" eaLnBrk="1" hangingPunct="1">
              <a:defRPr sz="1200" u="none">
                <a:latin typeface="Verdana" pitchFamily="34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34819" name="Rectangle 3">
            <a:extLst>
              <a:ext uri="{FF2B5EF4-FFF2-40B4-BE49-F238E27FC236}">
                <a16:creationId xmlns:a16="http://schemas.microsoft.com/office/drawing/2014/main" id="{57AF153D-D102-4BFC-B73D-15CD3B77FE35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778250" y="0"/>
            <a:ext cx="2890838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517" tIns="45258" rIns="90517" bIns="45258" numCol="1" anchor="t" anchorCtr="0" compatLnSpc="1">
            <a:prstTxWarp prst="textNoShape">
              <a:avLst/>
            </a:prstTxWarp>
          </a:bodyPr>
          <a:lstStyle>
            <a:lvl1pPr algn="r" defTabSz="905029" eaLnBrk="1" hangingPunct="1">
              <a:defRPr sz="1200" u="none">
                <a:latin typeface="Verdana" pitchFamily="34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3076" name="Rectangle 4">
            <a:extLst>
              <a:ext uri="{FF2B5EF4-FFF2-40B4-BE49-F238E27FC236}">
                <a16:creationId xmlns:a16="http://schemas.microsoft.com/office/drawing/2014/main" id="{BC52226D-B8A3-4089-8D10-3E237BD6F459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855663" y="746125"/>
            <a:ext cx="4959350" cy="37211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4821" name="Rectangle 5">
            <a:extLst>
              <a:ext uri="{FF2B5EF4-FFF2-40B4-BE49-F238E27FC236}">
                <a16:creationId xmlns:a16="http://schemas.microsoft.com/office/drawing/2014/main" id="{66EEC648-36C4-4614-B6C2-4A7DF27DBE0A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889000" y="4714875"/>
            <a:ext cx="4891088" cy="4467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517" tIns="45258" rIns="90517" bIns="4525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noProof="0"/>
              <a:t>Klicken Sie, um die Formate des Vorlagentextes zu bearbeiten</a:t>
            </a:r>
          </a:p>
          <a:p>
            <a:pPr lvl="1"/>
            <a:r>
              <a:rPr lang="de-DE" noProof="0"/>
              <a:t>Zweite Ebene</a:t>
            </a:r>
          </a:p>
          <a:p>
            <a:pPr lvl="2"/>
            <a:r>
              <a:rPr lang="de-DE" noProof="0"/>
              <a:t>Dritte Ebene</a:t>
            </a:r>
          </a:p>
          <a:p>
            <a:pPr lvl="3"/>
            <a:r>
              <a:rPr lang="de-DE" noProof="0"/>
              <a:t>Vierte Ebene</a:t>
            </a:r>
          </a:p>
          <a:p>
            <a:pPr lvl="4"/>
            <a:r>
              <a:rPr lang="de-DE" noProof="0"/>
              <a:t>Fünfte Ebene</a:t>
            </a:r>
          </a:p>
        </p:txBody>
      </p:sp>
      <p:sp>
        <p:nvSpPr>
          <p:cNvPr id="34822" name="Rectangle 6">
            <a:extLst>
              <a:ext uri="{FF2B5EF4-FFF2-40B4-BE49-F238E27FC236}">
                <a16:creationId xmlns:a16="http://schemas.microsoft.com/office/drawing/2014/main" id="{B6CC508E-B46A-4869-824C-6C45259FA7E0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31338"/>
            <a:ext cx="2890838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517" tIns="45258" rIns="90517" bIns="45258" numCol="1" anchor="b" anchorCtr="0" compatLnSpc="1">
            <a:prstTxWarp prst="textNoShape">
              <a:avLst/>
            </a:prstTxWarp>
          </a:bodyPr>
          <a:lstStyle>
            <a:lvl1pPr algn="l" defTabSz="905029" eaLnBrk="1" hangingPunct="1">
              <a:defRPr sz="1200" u="none">
                <a:latin typeface="Times New Roman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34823" name="Rectangle 7">
            <a:extLst>
              <a:ext uri="{FF2B5EF4-FFF2-40B4-BE49-F238E27FC236}">
                <a16:creationId xmlns:a16="http://schemas.microsoft.com/office/drawing/2014/main" id="{B6A53F6F-A2A2-4134-AF23-342B70F7236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778250" y="9431338"/>
            <a:ext cx="2890838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517" tIns="45258" rIns="90517" bIns="45258" numCol="1" anchor="b" anchorCtr="0" compatLnSpc="1">
            <a:prstTxWarp prst="textNoShape">
              <a:avLst/>
            </a:prstTxWarp>
          </a:bodyPr>
          <a:lstStyle>
            <a:lvl1pPr algn="r" defTabSz="904875" eaLnBrk="1" hangingPunct="1">
              <a:defRPr sz="1200"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fld id="{6A79F17B-BE1A-4F7A-929A-7E9E2B5B3503}" type="slidenum">
              <a:rPr lang="de-DE" altLang="de-DE"/>
              <a:pPr>
                <a:defRPr/>
              </a:pPr>
              <a:t>‹Nr.›</a:t>
            </a:fld>
            <a:endParaRPr lang="de-DE" alt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Verdana" pitchFamily="34" charset="0"/>
        <a:ea typeface="MS PGothic" pitchFamily="34" charset="-128"/>
        <a:cs typeface="MS PGothic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Verdana" pitchFamily="34" charset="0"/>
        <a:ea typeface="MS PGothic" pitchFamily="34" charset="-128"/>
        <a:cs typeface="MS PGothic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Verdana" pitchFamily="34" charset="0"/>
        <a:ea typeface="MS PGothic" pitchFamily="34" charset="-128"/>
        <a:cs typeface="MS PGothic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Verdana" pitchFamily="34" charset="0"/>
        <a:ea typeface="MS PGothic" pitchFamily="34" charset="-128"/>
        <a:cs typeface="MS PGothic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Verdana" pitchFamily="34" charset="0"/>
        <a:ea typeface="MS PGothic" pitchFamily="34" charset="-128"/>
        <a:cs typeface="MS PGothic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>
            <a:extLst>
              <a:ext uri="{FF2B5EF4-FFF2-40B4-BE49-F238E27FC236}">
                <a16:creationId xmlns:a16="http://schemas.microsoft.com/office/drawing/2014/main" id="{0C5B87E2-ED0E-4FCC-AA5E-9587DDFB8FC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7" name="Rectangle 3">
            <a:extLst>
              <a:ext uri="{FF2B5EF4-FFF2-40B4-BE49-F238E27FC236}">
                <a16:creationId xmlns:a16="http://schemas.microsoft.com/office/drawing/2014/main" id="{07B8D627-6AAC-4C0D-B447-2A042AD0D4A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de-DE" altLang="de-DE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>
            <a:extLst>
              <a:ext uri="{FF2B5EF4-FFF2-40B4-BE49-F238E27FC236}">
                <a16:creationId xmlns:a16="http://schemas.microsoft.com/office/drawing/2014/main" id="{8047D366-39A8-4269-AC41-B4709AEDE33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5" name="Rectangle 3">
            <a:extLst>
              <a:ext uri="{FF2B5EF4-FFF2-40B4-BE49-F238E27FC236}">
                <a16:creationId xmlns:a16="http://schemas.microsoft.com/office/drawing/2014/main" id="{017B03AF-D338-4775-92A9-D9AB705E982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de-DE" altLang="de-DE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Folienbildplatzhalter 1">
            <a:extLst>
              <a:ext uri="{FF2B5EF4-FFF2-40B4-BE49-F238E27FC236}">
                <a16:creationId xmlns:a16="http://schemas.microsoft.com/office/drawing/2014/main" id="{A77B5527-AA03-45FD-A81B-7B09C01E316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4355E107-8D2E-493F-9519-F61759B092C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endParaRPr lang="de-DE" dirty="0"/>
          </a:p>
        </p:txBody>
      </p:sp>
      <p:sp>
        <p:nvSpPr>
          <p:cNvPr id="10244" name="Foliennummernplatzhalter 3">
            <a:extLst>
              <a:ext uri="{FF2B5EF4-FFF2-40B4-BE49-F238E27FC236}">
                <a16:creationId xmlns:a16="http://schemas.microsoft.com/office/drawing/2014/main" id="{C334E59F-81BE-4617-877E-9FE18E9E4FB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04875">
              <a:defRPr sz="14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 defTabSz="904875">
              <a:defRPr sz="14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 defTabSz="904875">
              <a:defRPr sz="14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 defTabSz="904875">
              <a:defRPr sz="14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 defTabSz="904875">
              <a:defRPr sz="14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defTabSz="904875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defTabSz="904875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defTabSz="904875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defTabSz="904875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fld id="{36404200-4C86-435B-AE09-98988A83777F}" type="slidenum">
              <a:rPr lang="de-DE" altLang="de-DE" sz="1200" smtClean="0">
                <a:latin typeface="Times New Roman" panose="02020603050405020304" pitchFamily="18" charset="0"/>
              </a:rPr>
              <a:pPr/>
              <a:t>3</a:t>
            </a:fld>
            <a:endParaRPr lang="de-DE" altLang="de-DE" sz="120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Folienbildplatzhalter 1">
            <a:extLst>
              <a:ext uri="{FF2B5EF4-FFF2-40B4-BE49-F238E27FC236}">
                <a16:creationId xmlns:a16="http://schemas.microsoft.com/office/drawing/2014/main" id="{3E4E3E5F-C50F-424E-81D8-E9386BEE8DF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291" name="Notizenplatzhalter 2">
            <a:extLst>
              <a:ext uri="{FF2B5EF4-FFF2-40B4-BE49-F238E27FC236}">
                <a16:creationId xmlns:a16="http://schemas.microsoft.com/office/drawing/2014/main" id="{0AEFC584-0D7E-4A60-B842-460EFBE99C7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de-DE" altLang="de-DE" dirty="0"/>
          </a:p>
        </p:txBody>
      </p:sp>
      <p:sp>
        <p:nvSpPr>
          <p:cNvPr id="12292" name="Foliennummernplatzhalter 3">
            <a:extLst>
              <a:ext uri="{FF2B5EF4-FFF2-40B4-BE49-F238E27FC236}">
                <a16:creationId xmlns:a16="http://schemas.microsoft.com/office/drawing/2014/main" id="{82F3D502-C419-4850-9071-36A64F89254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04875">
              <a:defRPr sz="14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 defTabSz="904875">
              <a:defRPr sz="14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 defTabSz="904875">
              <a:defRPr sz="14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 defTabSz="904875">
              <a:defRPr sz="14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 defTabSz="904875">
              <a:defRPr sz="14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defTabSz="904875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defTabSz="904875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defTabSz="904875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defTabSz="904875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fld id="{E7E95D60-2E6B-4E1B-A2C6-ED7457314137}" type="slidenum">
              <a:rPr lang="de-DE" altLang="de-DE" sz="1200" smtClean="0">
                <a:latin typeface="Times New Roman" panose="02020603050405020304" pitchFamily="18" charset="0"/>
              </a:rPr>
              <a:pPr/>
              <a:t>4</a:t>
            </a:fld>
            <a:endParaRPr lang="de-DE" altLang="de-DE" sz="120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Folienbildplatzhalter 1">
            <a:extLst>
              <a:ext uri="{FF2B5EF4-FFF2-40B4-BE49-F238E27FC236}">
                <a16:creationId xmlns:a16="http://schemas.microsoft.com/office/drawing/2014/main" id="{AD23C99E-BA3D-4EBB-B7AB-013C487CA3B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339" name="Notizenplatzhalter 2">
            <a:extLst>
              <a:ext uri="{FF2B5EF4-FFF2-40B4-BE49-F238E27FC236}">
                <a16:creationId xmlns:a16="http://schemas.microsoft.com/office/drawing/2014/main" id="{8A6D8504-65B8-4B1C-B976-0C7B2B2F8F1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de-DE" altLang="de-DE" dirty="0"/>
          </a:p>
        </p:txBody>
      </p:sp>
      <p:sp>
        <p:nvSpPr>
          <p:cNvPr id="14340" name="Foliennummernplatzhalter 3">
            <a:extLst>
              <a:ext uri="{FF2B5EF4-FFF2-40B4-BE49-F238E27FC236}">
                <a16:creationId xmlns:a16="http://schemas.microsoft.com/office/drawing/2014/main" id="{155D6087-EB8F-4FA8-B83F-2BAD865E574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04875">
              <a:defRPr sz="14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 defTabSz="904875">
              <a:defRPr sz="14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 defTabSz="904875">
              <a:defRPr sz="14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 defTabSz="904875">
              <a:defRPr sz="14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 defTabSz="904875">
              <a:defRPr sz="14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defTabSz="904875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defTabSz="904875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defTabSz="904875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defTabSz="904875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fld id="{74DEDBEF-3780-498F-9288-8EB57A20A754}" type="slidenum">
              <a:rPr lang="de-DE" altLang="de-DE" sz="1200" smtClean="0">
                <a:latin typeface="Times New Roman" panose="02020603050405020304" pitchFamily="18" charset="0"/>
              </a:rPr>
              <a:pPr/>
              <a:t>5</a:t>
            </a:fld>
            <a:endParaRPr lang="de-DE" altLang="de-DE" sz="120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Folienbildplatzhalter 1">
            <a:extLst>
              <a:ext uri="{FF2B5EF4-FFF2-40B4-BE49-F238E27FC236}">
                <a16:creationId xmlns:a16="http://schemas.microsoft.com/office/drawing/2014/main" id="{B0777A12-5E6A-4DD4-91A0-1CC3EA0F7F0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7" name="Notizenplatzhalter 2">
            <a:extLst>
              <a:ext uri="{FF2B5EF4-FFF2-40B4-BE49-F238E27FC236}">
                <a16:creationId xmlns:a16="http://schemas.microsoft.com/office/drawing/2014/main" id="{69BE482C-1F2E-45A2-A94E-B8B5D7E5EA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de-DE" altLang="de-DE" dirty="0"/>
          </a:p>
        </p:txBody>
      </p:sp>
      <p:sp>
        <p:nvSpPr>
          <p:cNvPr id="16388" name="Foliennummernplatzhalter 3">
            <a:extLst>
              <a:ext uri="{FF2B5EF4-FFF2-40B4-BE49-F238E27FC236}">
                <a16:creationId xmlns:a16="http://schemas.microsoft.com/office/drawing/2014/main" id="{DC966AF4-A472-466D-A892-72F714F9119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04875">
              <a:defRPr sz="14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 defTabSz="904875">
              <a:defRPr sz="14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 defTabSz="904875">
              <a:defRPr sz="14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 defTabSz="904875">
              <a:defRPr sz="14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 defTabSz="904875">
              <a:defRPr sz="14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defTabSz="904875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defTabSz="904875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defTabSz="904875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defTabSz="904875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fld id="{771A02A2-67EB-45B5-B6F0-BBBAB34EA22F}" type="slidenum">
              <a:rPr lang="de-DE" altLang="de-DE" sz="1200" smtClean="0">
                <a:latin typeface="Times New Roman" panose="02020603050405020304" pitchFamily="18" charset="0"/>
              </a:rPr>
              <a:pPr/>
              <a:t>6</a:t>
            </a:fld>
            <a:endParaRPr lang="de-DE" altLang="de-DE" sz="120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Folienbildplatzhalter 1">
            <a:extLst>
              <a:ext uri="{FF2B5EF4-FFF2-40B4-BE49-F238E27FC236}">
                <a16:creationId xmlns:a16="http://schemas.microsoft.com/office/drawing/2014/main" id="{F6275838-A7D3-4316-9BA9-36816C55F65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29ECA23A-E9D5-40E4-A48A-0EEF22BE234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endParaRPr lang="de-DE" dirty="0"/>
          </a:p>
        </p:txBody>
      </p:sp>
      <p:sp>
        <p:nvSpPr>
          <p:cNvPr id="18436" name="Foliennummernplatzhalter 3">
            <a:extLst>
              <a:ext uri="{FF2B5EF4-FFF2-40B4-BE49-F238E27FC236}">
                <a16:creationId xmlns:a16="http://schemas.microsoft.com/office/drawing/2014/main" id="{6BD1988F-75A2-45B0-A188-7C3580A4C1F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04875">
              <a:defRPr sz="14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 defTabSz="904875">
              <a:defRPr sz="14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 defTabSz="904875">
              <a:defRPr sz="14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 defTabSz="904875">
              <a:defRPr sz="14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 defTabSz="904875">
              <a:defRPr sz="14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defTabSz="904875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defTabSz="904875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defTabSz="904875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defTabSz="904875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fld id="{58DF6BD9-2F17-4846-8E84-203B2E68766C}" type="slidenum">
              <a:rPr lang="de-DE" altLang="de-DE" sz="1200" smtClean="0">
                <a:latin typeface="Times New Roman" panose="02020603050405020304" pitchFamily="18" charset="0"/>
              </a:rPr>
              <a:pPr/>
              <a:t>7</a:t>
            </a:fld>
            <a:endParaRPr lang="de-DE" altLang="de-DE" sz="120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Folienbildplatzhalter 1">
            <a:extLst>
              <a:ext uri="{FF2B5EF4-FFF2-40B4-BE49-F238E27FC236}">
                <a16:creationId xmlns:a16="http://schemas.microsoft.com/office/drawing/2014/main" id="{1584160D-79AE-4AE2-BAED-74AE1EC5699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3" name="Notizenplatzhalter 2">
            <a:extLst>
              <a:ext uri="{FF2B5EF4-FFF2-40B4-BE49-F238E27FC236}">
                <a16:creationId xmlns:a16="http://schemas.microsoft.com/office/drawing/2014/main" id="{9E4EE890-B657-4226-B645-91DF60643F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de-DE" altLang="de-DE" dirty="0"/>
          </a:p>
        </p:txBody>
      </p:sp>
      <p:sp>
        <p:nvSpPr>
          <p:cNvPr id="20484" name="Foliennummernplatzhalter 3">
            <a:extLst>
              <a:ext uri="{FF2B5EF4-FFF2-40B4-BE49-F238E27FC236}">
                <a16:creationId xmlns:a16="http://schemas.microsoft.com/office/drawing/2014/main" id="{32980986-E604-4A97-A23A-4BAE727BCB2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04875">
              <a:defRPr sz="14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 defTabSz="904875">
              <a:defRPr sz="14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 defTabSz="904875">
              <a:defRPr sz="14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 defTabSz="904875">
              <a:defRPr sz="14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 defTabSz="904875">
              <a:defRPr sz="14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defTabSz="904875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defTabSz="904875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defTabSz="904875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defTabSz="904875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fld id="{C13F9796-5728-44C2-8A54-5EA0197B71CB}" type="slidenum">
              <a:rPr lang="de-DE" altLang="de-DE" sz="1200" smtClean="0">
                <a:latin typeface="Times New Roman" panose="02020603050405020304" pitchFamily="18" charset="0"/>
              </a:rPr>
              <a:pPr/>
              <a:t>8</a:t>
            </a:fld>
            <a:endParaRPr lang="de-DE" altLang="de-DE" sz="120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Folienbildplatzhalter 1">
            <a:extLst>
              <a:ext uri="{FF2B5EF4-FFF2-40B4-BE49-F238E27FC236}">
                <a16:creationId xmlns:a16="http://schemas.microsoft.com/office/drawing/2014/main" id="{B0D12D10-CEE1-462A-92D0-7D64A4DBB67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78384B90-EB9D-4B81-9B26-CDE61E14065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endParaRPr lang="de-DE" dirty="0"/>
          </a:p>
        </p:txBody>
      </p:sp>
      <p:sp>
        <p:nvSpPr>
          <p:cNvPr id="22532" name="Foliennummernplatzhalter 3">
            <a:extLst>
              <a:ext uri="{FF2B5EF4-FFF2-40B4-BE49-F238E27FC236}">
                <a16:creationId xmlns:a16="http://schemas.microsoft.com/office/drawing/2014/main" id="{1159675D-C7E1-4570-832A-6D5F780848B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04875">
              <a:defRPr sz="14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 defTabSz="904875">
              <a:defRPr sz="14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 defTabSz="904875">
              <a:defRPr sz="14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 defTabSz="904875">
              <a:defRPr sz="14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 defTabSz="904875">
              <a:defRPr sz="14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defTabSz="904875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defTabSz="904875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defTabSz="904875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defTabSz="904875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fld id="{3CFAD438-B8C0-4DBF-B938-3F2956140E99}" type="slidenum">
              <a:rPr lang="de-DE" altLang="de-DE" sz="1200" smtClean="0">
                <a:latin typeface="Times New Roman" panose="02020603050405020304" pitchFamily="18" charset="0"/>
              </a:rPr>
              <a:pPr/>
              <a:t>9</a:t>
            </a:fld>
            <a:endParaRPr lang="de-DE" altLang="de-DE" sz="120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Folienbildplatzhalter 1">
            <a:extLst>
              <a:ext uri="{FF2B5EF4-FFF2-40B4-BE49-F238E27FC236}">
                <a16:creationId xmlns:a16="http://schemas.microsoft.com/office/drawing/2014/main" id="{778EF3DE-D1A1-489B-888C-84DC169F54C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B6E69E73-ACBF-4CDB-ABD9-EFB7417B970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endParaRPr lang="de-DE" dirty="0"/>
          </a:p>
        </p:txBody>
      </p:sp>
      <p:sp>
        <p:nvSpPr>
          <p:cNvPr id="24580" name="Foliennummernplatzhalter 3">
            <a:extLst>
              <a:ext uri="{FF2B5EF4-FFF2-40B4-BE49-F238E27FC236}">
                <a16:creationId xmlns:a16="http://schemas.microsoft.com/office/drawing/2014/main" id="{4D46CB86-6A00-44DA-845D-1D118B9185F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04875">
              <a:defRPr sz="14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 defTabSz="904875">
              <a:defRPr sz="14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 defTabSz="904875">
              <a:defRPr sz="14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 defTabSz="904875">
              <a:defRPr sz="14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 defTabSz="904875">
              <a:defRPr sz="14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defTabSz="904875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defTabSz="904875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defTabSz="904875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defTabSz="904875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fld id="{EECA3EE8-C44F-4FE2-83D8-4A491EC2203E}" type="slidenum">
              <a:rPr lang="de-DE" altLang="de-DE" sz="1200" smtClean="0">
                <a:latin typeface="Times New Roman" panose="02020603050405020304" pitchFamily="18" charset="0"/>
              </a:rPr>
              <a:pPr/>
              <a:t>10</a:t>
            </a:fld>
            <a:endParaRPr lang="de-DE" altLang="de-DE" sz="120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>
            <a:extLst>
              <a:ext uri="{FF2B5EF4-FFF2-40B4-BE49-F238E27FC236}">
                <a16:creationId xmlns:a16="http://schemas.microsoft.com/office/drawing/2014/main" id="{9091C4AD-3FD3-474D-9163-FB19E6A5559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5" name="Rectangle 3">
            <a:extLst>
              <a:ext uri="{FF2B5EF4-FFF2-40B4-BE49-F238E27FC236}">
                <a16:creationId xmlns:a16="http://schemas.microsoft.com/office/drawing/2014/main" id="{FF7208D3-782C-415A-845D-763EB5E95BB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defRPr/>
            </a:pPr>
            <a:endParaRPr lang="de-DE" altLang="de-DE" dirty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>
            <a:extLst>
              <a:ext uri="{FF2B5EF4-FFF2-40B4-BE49-F238E27FC236}">
                <a16:creationId xmlns:a16="http://schemas.microsoft.com/office/drawing/2014/main" id="{745CE748-C704-4A31-9281-45D4D1F98BA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675" name="Rectangle 3">
            <a:extLst>
              <a:ext uri="{FF2B5EF4-FFF2-40B4-BE49-F238E27FC236}">
                <a16:creationId xmlns:a16="http://schemas.microsoft.com/office/drawing/2014/main" id="{AA2D6024-1DCA-4B27-A055-87E227D6F27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de-DE" altLang="de-DE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.bin"/><Relationship Id="rId3" Type="http://schemas.openxmlformats.org/officeDocument/2006/relationships/tags" Target="../tags/tag3.xml"/><Relationship Id="rId7" Type="http://schemas.openxmlformats.org/officeDocument/2006/relationships/slideMaster" Target="../slideMasters/slideMaster1.xml"/><Relationship Id="rId2" Type="http://schemas.openxmlformats.org/officeDocument/2006/relationships/tags" Target="../tags/tag2.xml"/><Relationship Id="rId1" Type="http://schemas.openxmlformats.org/officeDocument/2006/relationships/vmlDrawing" Target="../drawings/vmlDrawing1.vml"/><Relationship Id="rId6" Type="http://schemas.openxmlformats.org/officeDocument/2006/relationships/tags" Target="../tags/tag6.xml"/><Relationship Id="rId5" Type="http://schemas.openxmlformats.org/officeDocument/2006/relationships/tags" Target="../tags/tag5.xml"/><Relationship Id="rId10" Type="http://schemas.openxmlformats.org/officeDocument/2006/relationships/image" Target="../media/image2.jpeg"/><Relationship Id="rId4" Type="http://schemas.openxmlformats.org/officeDocument/2006/relationships/tags" Target="../tags/tag4.xml"/><Relationship Id="rId9" Type="http://schemas.openxmlformats.org/officeDocument/2006/relationships/image" Target="../media/image1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Rectangle 11" hidden="1">
            <a:extLst>
              <a:ext uri="{FF2B5EF4-FFF2-40B4-BE49-F238E27FC236}">
                <a16:creationId xmlns:a16="http://schemas.microsoft.com/office/drawing/2014/main" id="{54832ADD-C3B8-406F-8BE7-6513E17BA9BD}"/>
              </a:ext>
            </a:extLst>
          </p:cNvPr>
          <p:cNvGraphicFramePr>
            <a:graphicFrameLocks/>
          </p:cNvGraphicFramePr>
          <p:nvPr userDrawn="1">
            <p:custDataLst>
              <p:tags r:id="rId2"/>
            </p:custDataLst>
          </p:nvPr>
        </p:nvGraphicFramePr>
        <p:xfrm>
          <a:off x="0" y="0"/>
          <a:ext cx="158750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62" r:id="rId8" imgW="0" imgH="0" progId="TCLayout.ActiveDocument.1">
                  <p:embed/>
                </p:oleObj>
              </mc:Choice>
              <mc:Fallback>
                <p:oleObj r:id="rId8" imgW="0" imgH="0" progId="TCLayout.ActiveDocument.1">
                  <p:embed/>
                  <p:pic>
                    <p:nvPicPr>
                      <p:cNvPr id="2050" name="Rectangle 11" hidden="1">
                        <a:extLst>
                          <a:ext uri="{FF2B5EF4-FFF2-40B4-BE49-F238E27FC236}">
                            <a16:creationId xmlns:a16="http://schemas.microsoft.com/office/drawing/2014/main" id="{BEABDA23-49D1-4401-BCF3-D8BDCF57F494}"/>
                          </a:ext>
                        </a:extLst>
                      </p:cNvPr>
                      <p:cNvPicPr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158750" cy="158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Rectangle 6">
            <a:extLst>
              <a:ext uri="{FF2B5EF4-FFF2-40B4-BE49-F238E27FC236}">
                <a16:creationId xmlns:a16="http://schemas.microsoft.com/office/drawing/2014/main" id="{F6EF4831-0726-456F-81CF-E7295A1C396E}"/>
              </a:ext>
            </a:extLst>
          </p:cNvPr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4464050" y="2636838"/>
            <a:ext cx="6445250" cy="86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 sz="14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9pPr>
          </a:lstStyle>
          <a:p>
            <a:pPr eaLnBrk="1" hangingPunct="1">
              <a:defRPr/>
            </a:pPr>
            <a:endParaRPr lang="de-DE" altLang="de-DE" sz="2400"/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CCFDC1B7-E765-4833-B1E0-CFB437FC22D0}"/>
              </a:ext>
            </a:extLst>
          </p:cNvPr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4429125" y="5715000"/>
            <a:ext cx="6445250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 sz="14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9pPr>
          </a:lstStyle>
          <a:p>
            <a:pPr eaLnBrk="1" hangingPunct="1">
              <a:defRPr/>
            </a:pPr>
            <a:endParaRPr lang="de-DE" altLang="de-DE" sz="2400"/>
          </a:p>
        </p:txBody>
      </p:sp>
      <p:sp>
        <p:nvSpPr>
          <p:cNvPr id="5" name="Rectangle 9">
            <a:extLst>
              <a:ext uri="{FF2B5EF4-FFF2-40B4-BE49-F238E27FC236}">
                <a16:creationId xmlns:a16="http://schemas.microsoft.com/office/drawing/2014/main" id="{4C7058C2-382E-468F-9BEE-958A02CB1AFE}"/>
              </a:ext>
            </a:extLst>
          </p:cNvPr>
          <p:cNvSpPr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4464050" y="2636838"/>
            <a:ext cx="6445250" cy="86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 sz="14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9pPr>
          </a:lstStyle>
          <a:p>
            <a:pPr eaLnBrk="1" hangingPunct="1">
              <a:defRPr/>
            </a:pPr>
            <a:endParaRPr lang="de-DE" altLang="de-DE" sz="2400"/>
          </a:p>
        </p:txBody>
      </p:sp>
      <p:pic>
        <p:nvPicPr>
          <p:cNvPr id="6" name="Picture 24" descr="Logo_RGB_300dpi">
            <a:extLst>
              <a:ext uri="{FF2B5EF4-FFF2-40B4-BE49-F238E27FC236}">
                <a16:creationId xmlns:a16="http://schemas.microsoft.com/office/drawing/2014/main" id="{8BE9DF62-D01F-4184-8904-7217C6BC58A6}"/>
              </a:ext>
            </a:extLst>
          </p:cNvPr>
          <p:cNvPicPr>
            <a:picLocks noChangeAspect="1" noChangeArrowheads="1"/>
          </p:cNvPicPr>
          <p:nvPr>
            <p:custDataLst>
              <p:tags r:id="rId6"/>
            </p:custDataLst>
          </p:nvPr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6550" y="203200"/>
            <a:ext cx="2946400" cy="779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15" descr="HFB-aussen_RG_1b">
            <a:extLst>
              <a:ext uri="{FF2B5EF4-FFF2-40B4-BE49-F238E27FC236}">
                <a16:creationId xmlns:a16="http://schemas.microsoft.com/office/drawing/2014/main" id="{D049999B-79BD-4467-B4DD-ED097AF574A9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579688"/>
            <a:ext cx="2425700" cy="1616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ctangle 5">
            <a:extLst>
              <a:ext uri="{FF2B5EF4-FFF2-40B4-BE49-F238E27FC236}">
                <a16:creationId xmlns:a16="http://schemas.microsoft.com/office/drawing/2014/main" id="{3B3CF317-5B06-4549-9AD4-75E94DA26CEB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2409825" y="2579688"/>
            <a:ext cx="6477000" cy="1616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360000" tIns="0" rIns="0" bIns="0"/>
          <a:lstStyle>
            <a:lvl1pPr algn="l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defRPr sz="2000" smtClean="0">
                <a:solidFill>
                  <a:schemeClr val="tx2"/>
                </a:solidFill>
                <a:latin typeface="+mj-lt"/>
                <a:ea typeface="MS PGothic" pitchFamily="34" charset="-128"/>
                <a:cs typeface="MS PGothic" charset="0"/>
              </a:defRPr>
            </a:lvl1pPr>
            <a:lvl2pPr algn="l" rtl="0" eaLnBrk="0" fontAlgn="base" hangingPunct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defRPr sz="2000">
                <a:solidFill>
                  <a:schemeClr val="tx2"/>
                </a:solidFill>
                <a:latin typeface="Verdana" pitchFamily="34" charset="0"/>
                <a:ea typeface="MS PGothic" pitchFamily="34" charset="-128"/>
                <a:cs typeface="MS PGothic" charset="0"/>
              </a:defRPr>
            </a:lvl2pPr>
            <a:lvl3pPr algn="l" rtl="0" eaLnBrk="0" fontAlgn="base" hangingPunct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defRPr sz="2000">
                <a:solidFill>
                  <a:schemeClr val="tx2"/>
                </a:solidFill>
                <a:latin typeface="Verdana" pitchFamily="34" charset="0"/>
                <a:ea typeface="MS PGothic" pitchFamily="34" charset="-128"/>
                <a:cs typeface="MS PGothic" charset="0"/>
              </a:defRPr>
            </a:lvl3pPr>
            <a:lvl4pPr algn="l" rtl="0" eaLnBrk="0" fontAlgn="base" hangingPunct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defRPr sz="2000">
                <a:solidFill>
                  <a:schemeClr val="tx2"/>
                </a:solidFill>
                <a:latin typeface="Verdana" pitchFamily="34" charset="0"/>
                <a:ea typeface="MS PGothic" pitchFamily="34" charset="-128"/>
                <a:cs typeface="MS PGothic" charset="0"/>
              </a:defRPr>
            </a:lvl4pPr>
            <a:lvl5pPr algn="l" rtl="0" eaLnBrk="0" fontAlgn="base" hangingPunct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defRPr sz="2000">
                <a:solidFill>
                  <a:schemeClr val="tx2"/>
                </a:solidFill>
                <a:latin typeface="Verdana" pitchFamily="34" charset="0"/>
                <a:ea typeface="MS PGothic" pitchFamily="34" charset="-128"/>
                <a:cs typeface="MS PGothic" charset="0"/>
              </a:defRPr>
            </a:lvl5pPr>
            <a:lvl6pPr marL="457200" algn="l" rtl="0" fontAlgn="base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defRPr sz="2000">
                <a:solidFill>
                  <a:schemeClr val="tx2"/>
                </a:solidFill>
                <a:latin typeface="Verdana" pitchFamily="34" charset="0"/>
              </a:defRPr>
            </a:lvl6pPr>
            <a:lvl7pPr marL="914400" algn="l" rtl="0" fontAlgn="base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defRPr sz="2000">
                <a:solidFill>
                  <a:schemeClr val="tx2"/>
                </a:solidFill>
                <a:latin typeface="Verdana" pitchFamily="34" charset="0"/>
              </a:defRPr>
            </a:lvl7pPr>
            <a:lvl8pPr marL="1371600" algn="l" rtl="0" fontAlgn="base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defRPr sz="2000">
                <a:solidFill>
                  <a:schemeClr val="tx2"/>
                </a:solidFill>
                <a:latin typeface="Verdana" pitchFamily="34" charset="0"/>
              </a:defRPr>
            </a:lvl8pPr>
            <a:lvl9pPr marL="1828800" algn="l" rtl="0" fontAlgn="base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defRPr sz="2000">
                <a:solidFill>
                  <a:schemeClr val="tx2"/>
                </a:solidFill>
                <a:latin typeface="Verdana" pitchFamily="34" charset="0"/>
              </a:defRPr>
            </a:lvl9pPr>
          </a:lstStyle>
          <a:p>
            <a:pPr>
              <a:spcBef>
                <a:spcPct val="50000"/>
              </a:spcBef>
              <a:defRPr/>
            </a:pPr>
            <a:r>
              <a:rPr lang="de-DE" altLang="de-DE" sz="2800" dirty="0"/>
              <a:t>Dynamics of Network </a:t>
            </a:r>
            <a:r>
              <a:rPr lang="de-DE" altLang="de-DE" sz="2800" dirty="0" err="1"/>
              <a:t>Governance</a:t>
            </a:r>
            <a:r>
              <a:rPr lang="de-DE" altLang="de-DE" sz="2800" dirty="0"/>
              <a:t> in Times of </a:t>
            </a:r>
            <a:r>
              <a:rPr lang="de-DE" altLang="de-DE" sz="2800" dirty="0" err="1"/>
              <a:t>Crisis</a:t>
            </a:r>
            <a:endParaRPr lang="de-DE" altLang="de-DE" sz="2800" dirty="0"/>
          </a:p>
          <a:p>
            <a:pPr>
              <a:spcBef>
                <a:spcPct val="50000"/>
              </a:spcBef>
              <a:defRPr/>
            </a:pPr>
            <a:r>
              <a:rPr lang="de-DE" sz="1800" dirty="0"/>
              <a:t>Jörg Sydow</a:t>
            </a:r>
            <a:br>
              <a:rPr lang="de-DE" sz="1800" dirty="0"/>
            </a:br>
            <a:r>
              <a:rPr lang="de-DE" sz="1800" dirty="0"/>
              <a:t>Department of Management, Freie Universität Berlin</a:t>
            </a:r>
            <a:endParaRPr lang="de-DE" altLang="de-DE" sz="1800" dirty="0"/>
          </a:p>
        </p:txBody>
      </p:sp>
    </p:spTree>
    <p:extLst>
      <p:ext uri="{BB962C8B-B14F-4D97-AF65-F5344CB8AC3E}">
        <p14:creationId xmlns:p14="http://schemas.microsoft.com/office/powerpoint/2010/main" val="963035532"/>
      </p:ext>
    </p:extLst>
  </p:cSld>
  <p:clrMapOvr>
    <a:masterClrMapping/>
  </p:clrMapOvr>
  <p:transition spd="slow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2772867700"/>
      </p:ext>
    </p:extLst>
  </p:cSld>
  <p:clrMapOvr>
    <a:masterClrMapping/>
  </p:clrMapOvr>
  <p:transition spd="slow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/>
              <a:t>Textmasterformate durch Klicken bearbeiten</a:t>
            </a:r>
          </a:p>
        </p:txBody>
      </p:sp>
    </p:spTree>
    <p:extLst>
      <p:ext uri="{BB962C8B-B14F-4D97-AF65-F5344CB8AC3E}">
        <p14:creationId xmlns:p14="http://schemas.microsoft.com/office/powerpoint/2010/main" val="1984882297"/>
      </p:ext>
    </p:extLst>
  </p:cSld>
  <p:clrMapOvr>
    <a:masterClrMapping/>
  </p:clrMapOvr>
  <p:transition spd="slow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539750" y="1150938"/>
            <a:ext cx="4100513" cy="5165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792663" y="1150938"/>
            <a:ext cx="4100512" cy="5165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362595635"/>
      </p:ext>
    </p:extLst>
  </p:cSld>
  <p:clrMapOvr>
    <a:masterClrMapping/>
  </p:clrMapOvr>
  <p:transition spd="slow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Textmasterformate durch Klicken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Textmasterformate durch Klicken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9519977"/>
      </p:ext>
    </p:extLst>
  </p:cSld>
  <p:clrMapOvr>
    <a:masterClrMapping/>
  </p:clrMapOvr>
  <p:transition spd="slow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</p:spTree>
    <p:extLst>
      <p:ext uri="{BB962C8B-B14F-4D97-AF65-F5344CB8AC3E}">
        <p14:creationId xmlns:p14="http://schemas.microsoft.com/office/powerpoint/2010/main" val="2209792485"/>
      </p:ext>
    </p:extLst>
  </p:cSld>
  <p:clrMapOvr>
    <a:masterClrMapping/>
  </p:clrMapOvr>
  <p:transition spd="slow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59226642"/>
      </p:ext>
    </p:extLst>
  </p:cSld>
  <p:clrMapOvr>
    <a:masterClrMapping/>
  </p:clrMapOvr>
  <p:transition spd="slow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Textmasterformate durch Klicken bearbeiten</a:t>
            </a:r>
          </a:p>
        </p:txBody>
      </p:sp>
    </p:spTree>
    <p:extLst>
      <p:ext uri="{BB962C8B-B14F-4D97-AF65-F5344CB8AC3E}">
        <p14:creationId xmlns:p14="http://schemas.microsoft.com/office/powerpoint/2010/main" val="1372253221"/>
      </p:ext>
    </p:extLst>
  </p:cSld>
  <p:clrMapOvr>
    <a:masterClrMapping/>
  </p:clrMapOvr>
  <p:transition spd="slow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Textmasterformate durch Klicken bearbeiten</a:t>
            </a:r>
          </a:p>
        </p:txBody>
      </p:sp>
    </p:spTree>
    <p:extLst>
      <p:ext uri="{BB962C8B-B14F-4D97-AF65-F5344CB8AC3E}">
        <p14:creationId xmlns:p14="http://schemas.microsoft.com/office/powerpoint/2010/main" val="3648413996"/>
      </p:ext>
    </p:extLst>
  </p:cSld>
  <p:clrMapOvr>
    <a:masterClrMapping/>
  </p:clrMapOvr>
  <p:transition spd="slow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1712359381"/>
      </p:ext>
    </p:extLst>
  </p:cSld>
  <p:clrMapOvr>
    <a:masterClrMapping/>
  </p:clrMapOvr>
  <p:transition spd="slow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742113" y="0"/>
            <a:ext cx="2151062" cy="6316663"/>
          </a:xfrm>
        </p:spPr>
        <p:txBody>
          <a:bodyPr vert="eaVert"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287338" y="0"/>
            <a:ext cx="6302375" cy="6316663"/>
          </a:xfrm>
        </p:spPr>
        <p:txBody>
          <a:bodyPr vert="eaVert"/>
          <a:lstStyle/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1797530357"/>
      </p:ext>
    </p:extLst>
  </p:cSld>
  <p:clrMapOvr>
    <a:masterClrMapping/>
  </p:clrMapOvr>
  <p:transition spd="slow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66588387"/>
      </p:ext>
    </p:extLst>
  </p:cSld>
  <p:clrMapOvr>
    <a:masterClrMapping/>
  </p:clrMapOvr>
  <p:transition spd="slow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CBFFCC6D-ADDC-40AA-8D02-E9BAB863E4A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539750" y="1150938"/>
            <a:ext cx="8353425" cy="5165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/>
              <a:t>Mastertextformat bearbeiten</a:t>
            </a:r>
          </a:p>
          <a:p>
            <a:pPr lvl="1"/>
            <a:r>
              <a:rPr lang="de-DE" altLang="de-DE"/>
              <a:t>Zweite Ebene</a:t>
            </a:r>
          </a:p>
          <a:p>
            <a:pPr lvl="2"/>
            <a:r>
              <a:rPr lang="de-DE" altLang="de-DE"/>
              <a:t>Dritte Ebene</a:t>
            </a:r>
          </a:p>
          <a:p>
            <a:pPr lvl="3"/>
            <a:r>
              <a:rPr lang="de-DE" altLang="de-DE"/>
              <a:t>Vierte Ebene</a:t>
            </a:r>
          </a:p>
          <a:p>
            <a:pPr lvl="4"/>
            <a:r>
              <a:rPr lang="de-DE" altLang="de-DE"/>
              <a:t>Fünfte Ebene</a:t>
            </a:r>
          </a:p>
        </p:txBody>
      </p:sp>
      <p:sp>
        <p:nvSpPr>
          <p:cNvPr id="1027" name="Rectangle 5">
            <a:extLst>
              <a:ext uri="{FF2B5EF4-FFF2-40B4-BE49-F238E27FC236}">
                <a16:creationId xmlns:a16="http://schemas.microsoft.com/office/drawing/2014/main" id="{134A61A8-8803-41B8-8417-CCD4883605C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287338" y="0"/>
            <a:ext cx="7485062" cy="866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/>
              <a:t>Mastertitelformat bearbeiten</a:t>
            </a:r>
          </a:p>
        </p:txBody>
      </p:sp>
      <p:sp>
        <p:nvSpPr>
          <p:cNvPr id="1028" name="Rectangle 6">
            <a:extLst>
              <a:ext uri="{FF2B5EF4-FFF2-40B4-BE49-F238E27FC236}">
                <a16:creationId xmlns:a16="http://schemas.microsoft.com/office/drawing/2014/main" id="{C334C5FE-0E5E-4DE1-8B27-5547C23DEE8D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24750" y="6551613"/>
            <a:ext cx="1227138" cy="239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4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pPr algn="r" eaLnBrk="1" hangingPunct="1">
              <a:defRPr/>
            </a:pPr>
            <a:fld id="{9E2D1FCE-DB9B-4738-BC6F-81A236330972}" type="slidenum">
              <a:rPr lang="de-DE" altLang="de-DE" sz="800" smtClean="0">
                <a:solidFill>
                  <a:srgbClr val="00245B"/>
                </a:solidFill>
              </a:rPr>
              <a:pPr algn="r" eaLnBrk="1" hangingPunct="1">
                <a:defRPr/>
              </a:pPr>
              <a:t>‹Nr.›</a:t>
            </a:fld>
            <a:endParaRPr lang="de-DE" altLang="de-DE" sz="800">
              <a:solidFill>
                <a:srgbClr val="00245B"/>
              </a:solidFill>
            </a:endParaRPr>
          </a:p>
        </p:txBody>
      </p:sp>
      <p:sp>
        <p:nvSpPr>
          <p:cNvPr id="1029" name="Line 17">
            <a:extLst>
              <a:ext uri="{FF2B5EF4-FFF2-40B4-BE49-F238E27FC236}">
                <a16:creationId xmlns:a16="http://schemas.microsoft.com/office/drawing/2014/main" id="{6BA9B78F-954D-4AE4-B6F8-7AF8C6CC3F50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906463"/>
            <a:ext cx="9144000" cy="0"/>
          </a:xfrm>
          <a:prstGeom prst="line">
            <a:avLst/>
          </a:prstGeom>
          <a:noFill/>
          <a:ln w="9525">
            <a:solidFill>
              <a:schemeClr val="hlink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de-DE"/>
          </a:p>
        </p:txBody>
      </p:sp>
      <p:sp>
        <p:nvSpPr>
          <p:cNvPr id="1030" name="Line 18">
            <a:extLst>
              <a:ext uri="{FF2B5EF4-FFF2-40B4-BE49-F238E27FC236}">
                <a16:creationId xmlns:a16="http://schemas.microsoft.com/office/drawing/2014/main" id="{18A0A8FD-D79D-49CF-9F13-BD4B81E37EA8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6477000"/>
            <a:ext cx="9144000" cy="0"/>
          </a:xfrm>
          <a:prstGeom prst="line">
            <a:avLst/>
          </a:prstGeom>
          <a:noFill/>
          <a:ln w="9525">
            <a:solidFill>
              <a:schemeClr val="hlink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de-DE"/>
          </a:p>
        </p:txBody>
      </p:sp>
      <p:sp>
        <p:nvSpPr>
          <p:cNvPr id="8" name="Fußzeilenplatzhalter 3">
            <a:extLst>
              <a:ext uri="{FF2B5EF4-FFF2-40B4-BE49-F238E27FC236}">
                <a16:creationId xmlns:a16="http://schemas.microsoft.com/office/drawing/2014/main" id="{71F9158A-09E3-4975-B66C-595BDA3A6193}"/>
              </a:ext>
            </a:extLst>
          </p:cNvPr>
          <p:cNvSpPr txBox="1">
            <a:spLocks noGrp="1"/>
          </p:cNvSpPr>
          <p:nvPr userDrawn="1"/>
        </p:nvSpPr>
        <p:spPr bwMode="auto">
          <a:xfrm>
            <a:off x="71438" y="6543675"/>
            <a:ext cx="7345362" cy="314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rIns="0"/>
          <a:lstStyle>
            <a:lvl1pPr>
              <a:defRPr sz="14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9pPr>
          </a:lstStyle>
          <a:p>
            <a:pPr eaLnBrk="1" hangingPunct="1">
              <a:defRPr/>
            </a:pPr>
            <a:r>
              <a:rPr lang="en-US" sz="800" dirty="0">
                <a:solidFill>
                  <a:srgbClr val="00245B"/>
                </a:solidFill>
              </a:rPr>
              <a:t>Jörg Sydow - Dynamics of Network Governance in Times of Crisis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086" r:id="rId1"/>
    <p:sldLayoutId id="2147485075" r:id="rId2"/>
    <p:sldLayoutId id="2147485076" r:id="rId3"/>
    <p:sldLayoutId id="2147485077" r:id="rId4"/>
    <p:sldLayoutId id="2147485078" r:id="rId5"/>
    <p:sldLayoutId id="2147485079" r:id="rId6"/>
    <p:sldLayoutId id="2147485080" r:id="rId7"/>
    <p:sldLayoutId id="2147485081" r:id="rId8"/>
    <p:sldLayoutId id="2147485082" r:id="rId9"/>
    <p:sldLayoutId id="2147485083" r:id="rId10"/>
    <p:sldLayoutId id="2147485084" r:id="rId11"/>
    <p:sldLayoutId id="2147485085" r:id="rId12"/>
  </p:sldLayoutIdLst>
  <p:transition spd="slow"/>
  <p:hf sldNum="0" hdr="0" dt="0"/>
  <p:txStyles>
    <p:titleStyle>
      <a:lvl1pPr algn="l" rtl="0" eaLnBrk="0" fontAlgn="base" hangingPunct="0">
        <a:lnSpc>
          <a:spcPct val="115000"/>
        </a:lnSpc>
        <a:spcBef>
          <a:spcPct val="0"/>
        </a:spcBef>
        <a:spcAft>
          <a:spcPct val="0"/>
        </a:spcAft>
        <a:defRPr sz="2000">
          <a:solidFill>
            <a:schemeClr val="tx2"/>
          </a:solidFill>
          <a:latin typeface="+mj-lt"/>
          <a:ea typeface="MS PGothic" pitchFamily="34" charset="-128"/>
          <a:cs typeface="MS PGothic" charset="0"/>
        </a:defRPr>
      </a:lvl1pPr>
      <a:lvl2pPr algn="l" rtl="0" eaLnBrk="0" fontAlgn="base" hangingPunct="0">
        <a:lnSpc>
          <a:spcPct val="115000"/>
        </a:lnSpc>
        <a:spcBef>
          <a:spcPct val="0"/>
        </a:spcBef>
        <a:spcAft>
          <a:spcPct val="0"/>
        </a:spcAft>
        <a:defRPr sz="2000">
          <a:solidFill>
            <a:schemeClr val="tx2"/>
          </a:solidFill>
          <a:latin typeface="Verdana" pitchFamily="34" charset="0"/>
          <a:ea typeface="MS PGothic" pitchFamily="34" charset="-128"/>
          <a:cs typeface="MS PGothic" charset="0"/>
        </a:defRPr>
      </a:lvl2pPr>
      <a:lvl3pPr algn="l" rtl="0" eaLnBrk="0" fontAlgn="base" hangingPunct="0">
        <a:lnSpc>
          <a:spcPct val="115000"/>
        </a:lnSpc>
        <a:spcBef>
          <a:spcPct val="0"/>
        </a:spcBef>
        <a:spcAft>
          <a:spcPct val="0"/>
        </a:spcAft>
        <a:defRPr sz="2000">
          <a:solidFill>
            <a:schemeClr val="tx2"/>
          </a:solidFill>
          <a:latin typeface="Verdana" pitchFamily="34" charset="0"/>
          <a:ea typeface="MS PGothic" pitchFamily="34" charset="-128"/>
          <a:cs typeface="MS PGothic" charset="0"/>
        </a:defRPr>
      </a:lvl3pPr>
      <a:lvl4pPr algn="l" rtl="0" eaLnBrk="0" fontAlgn="base" hangingPunct="0">
        <a:lnSpc>
          <a:spcPct val="115000"/>
        </a:lnSpc>
        <a:spcBef>
          <a:spcPct val="0"/>
        </a:spcBef>
        <a:spcAft>
          <a:spcPct val="0"/>
        </a:spcAft>
        <a:defRPr sz="2000">
          <a:solidFill>
            <a:schemeClr val="tx2"/>
          </a:solidFill>
          <a:latin typeface="Verdana" pitchFamily="34" charset="0"/>
          <a:ea typeface="MS PGothic" pitchFamily="34" charset="-128"/>
          <a:cs typeface="MS PGothic" charset="0"/>
        </a:defRPr>
      </a:lvl4pPr>
      <a:lvl5pPr algn="l" rtl="0" eaLnBrk="0" fontAlgn="base" hangingPunct="0">
        <a:lnSpc>
          <a:spcPct val="115000"/>
        </a:lnSpc>
        <a:spcBef>
          <a:spcPct val="0"/>
        </a:spcBef>
        <a:spcAft>
          <a:spcPct val="0"/>
        </a:spcAft>
        <a:defRPr sz="2000">
          <a:solidFill>
            <a:schemeClr val="tx2"/>
          </a:solidFill>
          <a:latin typeface="Verdana" pitchFamily="34" charset="0"/>
          <a:ea typeface="MS PGothic" pitchFamily="34" charset="-128"/>
          <a:cs typeface="MS PGothic" charset="0"/>
        </a:defRPr>
      </a:lvl5pPr>
      <a:lvl6pPr marL="457200" algn="l" rtl="0" fontAlgn="base">
        <a:lnSpc>
          <a:spcPct val="115000"/>
        </a:lnSpc>
        <a:spcBef>
          <a:spcPct val="0"/>
        </a:spcBef>
        <a:spcAft>
          <a:spcPct val="0"/>
        </a:spcAft>
        <a:defRPr sz="2000">
          <a:solidFill>
            <a:schemeClr val="tx2"/>
          </a:solidFill>
          <a:latin typeface="Verdana" pitchFamily="34" charset="0"/>
        </a:defRPr>
      </a:lvl6pPr>
      <a:lvl7pPr marL="914400" algn="l" rtl="0" fontAlgn="base">
        <a:lnSpc>
          <a:spcPct val="115000"/>
        </a:lnSpc>
        <a:spcBef>
          <a:spcPct val="0"/>
        </a:spcBef>
        <a:spcAft>
          <a:spcPct val="0"/>
        </a:spcAft>
        <a:defRPr sz="2000">
          <a:solidFill>
            <a:schemeClr val="tx2"/>
          </a:solidFill>
          <a:latin typeface="Verdana" pitchFamily="34" charset="0"/>
        </a:defRPr>
      </a:lvl7pPr>
      <a:lvl8pPr marL="1371600" algn="l" rtl="0" fontAlgn="base">
        <a:lnSpc>
          <a:spcPct val="115000"/>
        </a:lnSpc>
        <a:spcBef>
          <a:spcPct val="0"/>
        </a:spcBef>
        <a:spcAft>
          <a:spcPct val="0"/>
        </a:spcAft>
        <a:defRPr sz="2000">
          <a:solidFill>
            <a:schemeClr val="tx2"/>
          </a:solidFill>
          <a:latin typeface="Verdana" pitchFamily="34" charset="0"/>
        </a:defRPr>
      </a:lvl8pPr>
      <a:lvl9pPr marL="1828800" algn="l" rtl="0" fontAlgn="base">
        <a:lnSpc>
          <a:spcPct val="115000"/>
        </a:lnSpc>
        <a:spcBef>
          <a:spcPct val="0"/>
        </a:spcBef>
        <a:spcAft>
          <a:spcPct val="0"/>
        </a:spcAft>
        <a:defRPr sz="2000">
          <a:solidFill>
            <a:schemeClr val="tx2"/>
          </a:solidFill>
          <a:latin typeface="Verdana" pitchFamily="34" charset="0"/>
        </a:defRPr>
      </a:lvl9pPr>
    </p:titleStyle>
    <p:bodyStyle>
      <a:lvl1pPr marL="342900" indent="-342900" algn="l" rtl="0" eaLnBrk="0" fontAlgn="base" hangingPunct="0">
        <a:lnSpc>
          <a:spcPct val="102000"/>
        </a:lnSpc>
        <a:spcBef>
          <a:spcPts val="500"/>
        </a:spcBef>
        <a:spcAft>
          <a:spcPct val="0"/>
        </a:spcAft>
        <a:buClr>
          <a:srgbClr val="4D4D4D"/>
        </a:buClr>
        <a:defRPr>
          <a:solidFill>
            <a:schemeClr val="tx1"/>
          </a:solidFill>
          <a:latin typeface="+mn-lt"/>
          <a:ea typeface="MS PGothic" pitchFamily="34" charset="-128"/>
          <a:cs typeface="MS PGothic" charset="0"/>
        </a:defRPr>
      </a:lvl1pPr>
      <a:lvl2pPr marL="355600" indent="-176213" algn="l" rtl="0" eaLnBrk="0" fontAlgn="base" hangingPunct="0">
        <a:lnSpc>
          <a:spcPct val="102000"/>
        </a:lnSpc>
        <a:spcBef>
          <a:spcPts val="500"/>
        </a:spcBef>
        <a:spcAft>
          <a:spcPct val="0"/>
        </a:spcAft>
        <a:buClr>
          <a:srgbClr val="4D4D4D"/>
        </a:buClr>
        <a:buSzPct val="90000"/>
        <a:buChar char="-"/>
        <a:defRPr sz="1600">
          <a:solidFill>
            <a:schemeClr val="tx1"/>
          </a:solidFill>
          <a:latin typeface="+mn-lt"/>
          <a:ea typeface="MS PGothic" pitchFamily="34" charset="-128"/>
          <a:cs typeface="MS PGothic" charset="0"/>
        </a:defRPr>
      </a:lvl2pPr>
      <a:lvl3pPr marL="723900" indent="-188913" algn="l" rtl="0" eaLnBrk="0" fontAlgn="base" hangingPunct="0">
        <a:lnSpc>
          <a:spcPct val="102000"/>
        </a:lnSpc>
        <a:spcBef>
          <a:spcPts val="500"/>
        </a:spcBef>
        <a:spcAft>
          <a:spcPct val="0"/>
        </a:spcAft>
        <a:buClr>
          <a:srgbClr val="4D4D4D"/>
        </a:buClr>
        <a:buSzPct val="90000"/>
        <a:buChar char="-"/>
        <a:defRPr sz="1400">
          <a:solidFill>
            <a:schemeClr val="tx1"/>
          </a:solidFill>
          <a:latin typeface="+mn-lt"/>
          <a:ea typeface="MS PGothic" pitchFamily="34" charset="-128"/>
          <a:cs typeface="MS PGothic" charset="0"/>
        </a:defRPr>
      </a:lvl3pPr>
      <a:lvl4pPr marL="1079500" indent="-176213" algn="l" rtl="0" eaLnBrk="0" fontAlgn="base" hangingPunct="0">
        <a:lnSpc>
          <a:spcPct val="102000"/>
        </a:lnSpc>
        <a:spcBef>
          <a:spcPts val="500"/>
        </a:spcBef>
        <a:spcAft>
          <a:spcPct val="0"/>
        </a:spcAft>
        <a:buClr>
          <a:srgbClr val="4D4D4D"/>
        </a:buClr>
        <a:buSzPct val="90000"/>
        <a:buChar char="-"/>
        <a:defRPr sz="1400">
          <a:solidFill>
            <a:schemeClr val="tx1"/>
          </a:solidFill>
          <a:latin typeface="+mn-lt"/>
          <a:ea typeface="MS PGothic" pitchFamily="34" charset="-128"/>
          <a:cs typeface="MS PGothic" charset="0"/>
        </a:defRPr>
      </a:lvl4pPr>
      <a:lvl5pPr marL="1435100" indent="-176213" algn="l" rtl="0" eaLnBrk="0" fontAlgn="base" hangingPunct="0">
        <a:lnSpc>
          <a:spcPct val="102000"/>
        </a:lnSpc>
        <a:spcBef>
          <a:spcPts val="500"/>
        </a:spcBef>
        <a:spcAft>
          <a:spcPct val="0"/>
        </a:spcAft>
        <a:buClr>
          <a:schemeClr val="tx1"/>
        </a:buClr>
        <a:buSzPct val="90000"/>
        <a:buChar char="-"/>
        <a:defRPr sz="1400">
          <a:solidFill>
            <a:schemeClr val="tx1"/>
          </a:solidFill>
          <a:latin typeface="+mn-lt"/>
          <a:ea typeface="MS PGothic" pitchFamily="34" charset="-128"/>
          <a:cs typeface="MS PGothic" charset="0"/>
        </a:defRPr>
      </a:lvl5pPr>
      <a:lvl6pPr marL="1892300" indent="-176213" algn="l" rtl="0" fontAlgn="base">
        <a:lnSpc>
          <a:spcPct val="102000"/>
        </a:lnSpc>
        <a:spcBef>
          <a:spcPts val="500"/>
        </a:spcBef>
        <a:spcAft>
          <a:spcPct val="0"/>
        </a:spcAft>
        <a:buClr>
          <a:schemeClr val="tx1"/>
        </a:buClr>
        <a:buSzPct val="90000"/>
        <a:buChar char="-"/>
        <a:defRPr sz="1400">
          <a:solidFill>
            <a:schemeClr val="tx1"/>
          </a:solidFill>
          <a:latin typeface="+mn-lt"/>
        </a:defRPr>
      </a:lvl6pPr>
      <a:lvl7pPr marL="2349500" indent="-176213" algn="l" rtl="0" fontAlgn="base">
        <a:lnSpc>
          <a:spcPct val="102000"/>
        </a:lnSpc>
        <a:spcBef>
          <a:spcPts val="500"/>
        </a:spcBef>
        <a:spcAft>
          <a:spcPct val="0"/>
        </a:spcAft>
        <a:buClr>
          <a:schemeClr val="tx1"/>
        </a:buClr>
        <a:buSzPct val="90000"/>
        <a:buChar char="-"/>
        <a:defRPr sz="1400">
          <a:solidFill>
            <a:schemeClr val="tx1"/>
          </a:solidFill>
          <a:latin typeface="+mn-lt"/>
        </a:defRPr>
      </a:lvl7pPr>
      <a:lvl8pPr marL="2806700" indent="-176213" algn="l" rtl="0" fontAlgn="base">
        <a:lnSpc>
          <a:spcPct val="102000"/>
        </a:lnSpc>
        <a:spcBef>
          <a:spcPts val="500"/>
        </a:spcBef>
        <a:spcAft>
          <a:spcPct val="0"/>
        </a:spcAft>
        <a:buClr>
          <a:schemeClr val="tx1"/>
        </a:buClr>
        <a:buSzPct val="90000"/>
        <a:buChar char="-"/>
        <a:defRPr sz="1400">
          <a:solidFill>
            <a:schemeClr val="tx1"/>
          </a:solidFill>
          <a:latin typeface="+mn-lt"/>
        </a:defRPr>
      </a:lvl8pPr>
      <a:lvl9pPr marL="3263900" indent="-176213" algn="l" rtl="0" fontAlgn="base">
        <a:lnSpc>
          <a:spcPct val="102000"/>
        </a:lnSpc>
        <a:spcBef>
          <a:spcPts val="500"/>
        </a:spcBef>
        <a:spcAft>
          <a:spcPct val="0"/>
        </a:spcAft>
        <a:buClr>
          <a:schemeClr val="tx1"/>
        </a:buClr>
        <a:buSzPct val="90000"/>
        <a:buChar char="-"/>
        <a:defRPr sz="1400">
          <a:solidFill>
            <a:schemeClr val="tx1"/>
          </a:solidFill>
          <a:latin typeface="+mn-lt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tags" Target="../tags/tag8.xml"/><Relationship Id="rId7" Type="http://schemas.openxmlformats.org/officeDocument/2006/relationships/oleObject" Target="../embeddings/oleObject2.bin"/><Relationship Id="rId2" Type="http://schemas.openxmlformats.org/officeDocument/2006/relationships/tags" Target="../tags/tag7.xml"/><Relationship Id="rId1" Type="http://schemas.openxmlformats.org/officeDocument/2006/relationships/vmlDrawing" Target="../drawings/vmlDrawing2.vml"/><Relationship Id="rId6" Type="http://schemas.openxmlformats.org/officeDocument/2006/relationships/hyperlink" Target="https://timesofcrisis.org/" TargetMode="External"/><Relationship Id="rId5" Type="http://schemas.openxmlformats.org/officeDocument/2006/relationships/notesSlide" Target="../notesSlides/notesSlide1.xml"/><Relationship Id="rId4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9.xml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tags" Target="../tags/tag11.xml"/><Relationship Id="rId1" Type="http://schemas.openxmlformats.org/officeDocument/2006/relationships/tags" Target="../tags/tag10.xml"/><Relationship Id="rId6" Type="http://schemas.openxmlformats.org/officeDocument/2006/relationships/image" Target="../media/image1.png"/><Relationship Id="rId5" Type="http://schemas.openxmlformats.org/officeDocument/2006/relationships/image" Target="../media/image3.jpeg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12.xml"/><Relationship Id="rId5" Type="http://schemas.openxmlformats.org/officeDocument/2006/relationships/image" Target="../media/image1.png"/><Relationship Id="rId4" Type="http://schemas.openxmlformats.org/officeDocument/2006/relationships/image" Target="../media/image3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4.xml"/><Relationship Id="rId1" Type="http://schemas.openxmlformats.org/officeDocument/2006/relationships/tags" Target="../tags/tag13.xml"/><Relationship Id="rId6" Type="http://schemas.openxmlformats.org/officeDocument/2006/relationships/image" Target="../media/image1.png"/><Relationship Id="rId5" Type="http://schemas.openxmlformats.org/officeDocument/2006/relationships/image" Target="../media/image4.png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5.xml"/><Relationship Id="rId4" Type="http://schemas.openxmlformats.org/officeDocument/2006/relationships/image" Target="../media/image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6.xml"/><Relationship Id="rId5" Type="http://schemas.openxmlformats.org/officeDocument/2006/relationships/image" Target="../media/image1.png"/><Relationship Id="rId4" Type="http://schemas.openxmlformats.org/officeDocument/2006/relationships/image" Target="../media/image3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8.xml"/><Relationship Id="rId1" Type="http://schemas.openxmlformats.org/officeDocument/2006/relationships/tags" Target="../tags/tag17.xml"/><Relationship Id="rId6" Type="http://schemas.openxmlformats.org/officeDocument/2006/relationships/image" Target="../media/image1.png"/><Relationship Id="rId5" Type="http://schemas.openxmlformats.org/officeDocument/2006/relationships/image" Target="../media/image5.emf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tags" Target="../tags/tag20.xml"/><Relationship Id="rId1" Type="http://schemas.openxmlformats.org/officeDocument/2006/relationships/tags" Target="../tags/tag19.xml"/><Relationship Id="rId5" Type="http://schemas.openxmlformats.org/officeDocument/2006/relationships/image" Target="../media/image1.png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22.xml"/><Relationship Id="rId1" Type="http://schemas.openxmlformats.org/officeDocument/2006/relationships/tags" Target="../tags/tag21.xml"/><Relationship Id="rId5" Type="http://schemas.openxmlformats.org/officeDocument/2006/relationships/image" Target="../media/image1.png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23.xml"/><Relationship Id="rId4" Type="http://schemas.openxmlformats.org/officeDocument/2006/relationships/image" Target="../media/image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4.xml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3">
            <a:extLst>
              <a:ext uri="{FF2B5EF4-FFF2-40B4-BE49-F238E27FC236}">
                <a16:creationId xmlns:a16="http://schemas.microsoft.com/office/drawing/2014/main" id="{DFD650D5-DE51-4DD1-874A-9751AD02F8BB}"/>
              </a:ext>
            </a:extLst>
          </p:cNvPr>
          <p:cNvSpPr>
            <a:spLocks noGrp="1" noChangeArrowheads="1"/>
          </p:cNvSpPr>
          <p:nvPr>
            <p:ph type="subTitle" idx="4294967295"/>
            <p:custDataLst>
              <p:tags r:id="rId2"/>
            </p:custDataLst>
          </p:nvPr>
        </p:nvSpPr>
        <p:spPr>
          <a:xfrm>
            <a:off x="358775" y="5732463"/>
            <a:ext cx="8462963" cy="757237"/>
          </a:xfrm>
        </p:spPr>
        <p:txBody>
          <a:bodyPr/>
          <a:lstStyle/>
          <a:p>
            <a:pPr marL="0" indent="0" eaLnBrk="1" hangingPunct="1"/>
            <a:r>
              <a:rPr lang="de-DE" altLang="de-DE" dirty="0"/>
              <a:t>This </a:t>
            </a:r>
            <a:r>
              <a:rPr lang="de-DE" altLang="de-DE" dirty="0" err="1"/>
              <a:t>class</a:t>
            </a:r>
            <a:r>
              <a:rPr lang="de-DE" altLang="de-DE" dirty="0"/>
              <a:t> </a:t>
            </a:r>
            <a:r>
              <a:rPr lang="de-DE" altLang="de-DE" dirty="0" err="1"/>
              <a:t>is</a:t>
            </a:r>
            <a:r>
              <a:rPr lang="de-DE" altLang="de-DE" dirty="0"/>
              <a:t> </a:t>
            </a:r>
            <a:r>
              <a:rPr lang="de-DE" altLang="de-DE" dirty="0" err="1"/>
              <a:t>part</a:t>
            </a:r>
            <a:r>
              <a:rPr lang="de-DE" altLang="de-DE" dirty="0"/>
              <a:t> of </a:t>
            </a:r>
            <a:r>
              <a:rPr lang="de-DE" altLang="de-DE" dirty="0" err="1"/>
              <a:t>the</a:t>
            </a:r>
            <a:r>
              <a:rPr lang="de-DE" altLang="de-DE" dirty="0"/>
              <a:t> online </a:t>
            </a:r>
            <a:r>
              <a:rPr lang="de-DE" altLang="de-DE" dirty="0" err="1"/>
              <a:t>course</a:t>
            </a:r>
            <a:r>
              <a:rPr lang="de-DE" altLang="de-DE" dirty="0"/>
              <a:t> „</a:t>
            </a:r>
            <a:r>
              <a:rPr lang="de-DE" altLang="de-DE" dirty="0" err="1"/>
              <a:t>Organizing</a:t>
            </a:r>
            <a:r>
              <a:rPr lang="de-DE" altLang="de-DE" dirty="0"/>
              <a:t> </a:t>
            </a:r>
            <a:br>
              <a:rPr lang="de-DE" altLang="de-DE" dirty="0"/>
            </a:br>
            <a:r>
              <a:rPr lang="de-DE" altLang="de-DE" dirty="0"/>
              <a:t>in Times of Crisis“</a:t>
            </a:r>
            <a:r>
              <a:rPr lang="en-US" altLang="de-DE" dirty="0"/>
              <a:t> (</a:t>
            </a:r>
            <a:r>
              <a:rPr lang="en-US" altLang="de-DE" u="sng" dirty="0">
                <a:hlinkClick r:id="rId6"/>
              </a:rPr>
              <a:t>https://timesofcrisis.org/</a:t>
            </a:r>
            <a:r>
              <a:rPr lang="en-US" altLang="de-DE" dirty="0"/>
              <a:t>)</a:t>
            </a:r>
            <a:endParaRPr lang="de-DE" altLang="de-DE" sz="1400" dirty="0"/>
          </a:p>
        </p:txBody>
      </p:sp>
      <p:graphicFrame>
        <p:nvGraphicFramePr>
          <p:cNvPr id="5123" name="Rectangle 5" hidden="1">
            <a:extLst>
              <a:ext uri="{FF2B5EF4-FFF2-40B4-BE49-F238E27FC236}">
                <a16:creationId xmlns:a16="http://schemas.microsoft.com/office/drawing/2014/main" id="{5C326CB1-4A32-4B81-8335-ED6C538E67BE}"/>
              </a:ext>
            </a:extLst>
          </p:cNvPr>
          <p:cNvGraphicFramePr>
            <a:graphicFrameLocks/>
          </p:cNvGraphicFramePr>
          <p:nvPr>
            <p:custDataLst>
              <p:tags r:id="rId3"/>
            </p:custDataLst>
          </p:nvPr>
        </p:nvGraphicFramePr>
        <p:xfrm>
          <a:off x="0" y="0"/>
          <a:ext cx="158750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64" r:id="rId7" imgW="0" imgH="0" progId="TCLayout.ActiveDocument.1">
                  <p:embed/>
                </p:oleObj>
              </mc:Choice>
              <mc:Fallback>
                <p:oleObj r:id="rId7" imgW="0" imgH="0" progId="TCLayout.ActiveDocument.1">
                  <p:embed/>
                  <p:pic>
                    <p:nvPicPr>
                      <p:cNvPr id="0" name="Rectangle 5" hidden="1"/>
                      <p:cNvPicPr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158750" cy="158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 spd="slow" advTm="131214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>
            <a:extLst>
              <a:ext uri="{FF2B5EF4-FFF2-40B4-BE49-F238E27FC236}">
                <a16:creationId xmlns:a16="http://schemas.microsoft.com/office/drawing/2014/main" id="{D7DC3F82-2CC4-401E-985F-926F11D1491F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142875" y="0"/>
            <a:ext cx="8461375" cy="866775"/>
          </a:xfrm>
        </p:spPr>
        <p:txBody>
          <a:bodyPr/>
          <a:lstStyle/>
          <a:p>
            <a:pPr eaLnBrk="1" hangingPunct="1"/>
            <a:r>
              <a:rPr lang="en-US" altLang="de-DE"/>
              <a:t>Overview</a:t>
            </a:r>
            <a:r>
              <a:rPr lang="en-US" altLang="de-DE" sz="1900"/>
              <a:t> – Learning Aims</a:t>
            </a:r>
          </a:p>
        </p:txBody>
      </p:sp>
      <p:sp>
        <p:nvSpPr>
          <p:cNvPr id="7171" name="Rechteck 10">
            <a:extLst>
              <a:ext uri="{FF2B5EF4-FFF2-40B4-BE49-F238E27FC236}">
                <a16:creationId xmlns:a16="http://schemas.microsoft.com/office/drawing/2014/main" id="{B4577243-81CD-4ABF-8492-976807339FC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6263" y="1195388"/>
            <a:ext cx="8101012" cy="3786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31800" indent="-431800">
              <a:defRPr sz="14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pPr>
              <a:lnSpc>
                <a:spcPct val="150000"/>
              </a:lnSpc>
              <a:spcAft>
                <a:spcPts val="1200"/>
              </a:spcAft>
              <a:buFontTx/>
              <a:buAutoNum type="arabicParenBoth"/>
              <a:defRPr/>
            </a:pPr>
            <a:r>
              <a:rPr lang="de-DE" altLang="de-DE" sz="2000" dirty="0">
                <a:solidFill>
                  <a:schemeClr val="accent4"/>
                </a:solidFill>
              </a:rPr>
              <a:t>Networks </a:t>
            </a:r>
            <a:r>
              <a:rPr lang="de-DE" altLang="de-DE" sz="2000" dirty="0" err="1">
                <a:solidFill>
                  <a:schemeClr val="accent4"/>
                </a:solidFill>
              </a:rPr>
              <a:t>as</a:t>
            </a:r>
            <a:r>
              <a:rPr lang="de-DE" altLang="de-DE" sz="2000" dirty="0">
                <a:solidFill>
                  <a:schemeClr val="accent4"/>
                </a:solidFill>
              </a:rPr>
              <a:t> an Alternative </a:t>
            </a:r>
            <a:r>
              <a:rPr lang="de-DE" altLang="de-DE" sz="2000" dirty="0" err="1">
                <a:solidFill>
                  <a:schemeClr val="accent4"/>
                </a:solidFill>
              </a:rPr>
              <a:t>to</a:t>
            </a:r>
            <a:r>
              <a:rPr lang="de-DE" altLang="de-DE" sz="2000" dirty="0">
                <a:solidFill>
                  <a:schemeClr val="accent4"/>
                </a:solidFill>
              </a:rPr>
              <a:t> </a:t>
            </a:r>
            <a:r>
              <a:rPr lang="de-DE" altLang="de-DE" sz="2000" dirty="0" err="1">
                <a:solidFill>
                  <a:schemeClr val="accent4"/>
                </a:solidFill>
              </a:rPr>
              <a:t>Bureaucratic</a:t>
            </a:r>
            <a:r>
              <a:rPr lang="de-DE" altLang="de-DE" sz="2000" dirty="0">
                <a:solidFill>
                  <a:schemeClr val="accent4"/>
                </a:solidFill>
              </a:rPr>
              <a:t> </a:t>
            </a:r>
            <a:r>
              <a:rPr lang="de-DE" altLang="de-DE" sz="2000" dirty="0" err="1">
                <a:solidFill>
                  <a:schemeClr val="accent4"/>
                </a:solidFill>
              </a:rPr>
              <a:t>Organizations</a:t>
            </a:r>
            <a:r>
              <a:rPr lang="de-DE" altLang="de-DE" sz="2000" dirty="0">
                <a:solidFill>
                  <a:schemeClr val="accent4"/>
                </a:solidFill>
              </a:rPr>
              <a:t> in Times of </a:t>
            </a:r>
            <a:r>
              <a:rPr lang="de-DE" altLang="de-DE" sz="2000" dirty="0" err="1">
                <a:solidFill>
                  <a:schemeClr val="accent4"/>
                </a:solidFill>
              </a:rPr>
              <a:t>Crisis</a:t>
            </a:r>
            <a:endParaRPr lang="de-DE" altLang="de-DE" sz="2000" dirty="0">
              <a:solidFill>
                <a:schemeClr val="accent4"/>
              </a:solidFill>
            </a:endParaRPr>
          </a:p>
          <a:p>
            <a:pPr>
              <a:lnSpc>
                <a:spcPct val="150000"/>
              </a:lnSpc>
              <a:spcAft>
                <a:spcPts val="1200"/>
              </a:spcAft>
              <a:buFontTx/>
              <a:buAutoNum type="arabicParenBoth"/>
              <a:defRPr/>
            </a:pPr>
            <a:r>
              <a:rPr lang="de-DE" altLang="de-DE" sz="2000" dirty="0" err="1">
                <a:solidFill>
                  <a:schemeClr val="accent4"/>
                </a:solidFill>
              </a:rPr>
              <a:t>Interorganizational</a:t>
            </a:r>
            <a:r>
              <a:rPr lang="de-DE" altLang="de-DE" sz="2000" dirty="0">
                <a:solidFill>
                  <a:schemeClr val="accent4"/>
                </a:solidFill>
              </a:rPr>
              <a:t> Networks </a:t>
            </a:r>
            <a:r>
              <a:rPr lang="de-DE" altLang="de-DE" sz="2000" dirty="0" err="1">
                <a:solidFill>
                  <a:schemeClr val="accent4"/>
                </a:solidFill>
              </a:rPr>
              <a:t>as</a:t>
            </a:r>
            <a:r>
              <a:rPr lang="de-DE" altLang="de-DE" sz="2000" dirty="0">
                <a:solidFill>
                  <a:schemeClr val="accent4"/>
                </a:solidFill>
              </a:rPr>
              <a:t> a Form of </a:t>
            </a:r>
            <a:r>
              <a:rPr lang="de-DE" altLang="de-DE" sz="2000" dirty="0" err="1">
                <a:solidFill>
                  <a:schemeClr val="accent4"/>
                </a:solidFill>
              </a:rPr>
              <a:t>Governance</a:t>
            </a:r>
            <a:r>
              <a:rPr lang="de-DE" altLang="de-DE" sz="2000" dirty="0">
                <a:solidFill>
                  <a:schemeClr val="accent4"/>
                </a:solidFill>
              </a:rPr>
              <a:t> </a:t>
            </a:r>
          </a:p>
          <a:p>
            <a:pPr>
              <a:lnSpc>
                <a:spcPct val="150000"/>
              </a:lnSpc>
              <a:spcAft>
                <a:spcPts val="1200"/>
              </a:spcAft>
              <a:buFontTx/>
              <a:buAutoNum type="arabicParenBoth"/>
              <a:defRPr/>
            </a:pPr>
            <a:r>
              <a:rPr lang="en-US" altLang="de-DE" sz="2000" dirty="0">
                <a:solidFill>
                  <a:schemeClr val="accent4"/>
                </a:solidFill>
              </a:rPr>
              <a:t>How are Inter-organizational Networks Managed? – </a:t>
            </a:r>
            <a:br>
              <a:rPr lang="en-US" altLang="de-DE" sz="2000" dirty="0">
                <a:solidFill>
                  <a:schemeClr val="accent4"/>
                </a:solidFill>
              </a:rPr>
            </a:br>
            <a:r>
              <a:rPr lang="en-US" altLang="de-DE" sz="2000" dirty="0">
                <a:solidFill>
                  <a:schemeClr val="accent4"/>
                </a:solidFill>
              </a:rPr>
              <a:t>Functions, Practices, Institutions</a:t>
            </a:r>
            <a:endParaRPr lang="de-DE" altLang="de-DE" sz="2000" dirty="0">
              <a:solidFill>
                <a:schemeClr val="accent4"/>
              </a:solidFill>
            </a:endParaRPr>
          </a:p>
          <a:p>
            <a:pPr>
              <a:lnSpc>
                <a:spcPct val="150000"/>
              </a:lnSpc>
              <a:spcAft>
                <a:spcPts val="1200"/>
              </a:spcAft>
              <a:buFontTx/>
              <a:buAutoNum type="arabicParenBoth"/>
              <a:defRPr/>
            </a:pPr>
            <a:r>
              <a:rPr lang="de-DE" altLang="de-DE" sz="2000" dirty="0">
                <a:solidFill>
                  <a:schemeClr val="accent4"/>
                </a:solidFill>
              </a:rPr>
              <a:t>Understanding Network Dynamics: A </a:t>
            </a:r>
            <a:r>
              <a:rPr lang="de-DE" altLang="de-DE" sz="2000" dirty="0" err="1">
                <a:solidFill>
                  <a:schemeClr val="accent4"/>
                </a:solidFill>
              </a:rPr>
              <a:t>Governance</a:t>
            </a:r>
            <a:r>
              <a:rPr lang="de-DE" altLang="de-DE" sz="2000" dirty="0">
                <a:solidFill>
                  <a:schemeClr val="accent4"/>
                </a:solidFill>
              </a:rPr>
              <a:t> View on</a:t>
            </a:r>
            <a:br>
              <a:rPr lang="de-DE" altLang="de-DE" sz="2000" dirty="0">
                <a:solidFill>
                  <a:schemeClr val="accent4"/>
                </a:solidFill>
              </a:rPr>
            </a:br>
            <a:r>
              <a:rPr lang="de-DE" altLang="de-DE" sz="2000" dirty="0" err="1">
                <a:solidFill>
                  <a:schemeClr val="accent4"/>
                </a:solidFill>
              </a:rPr>
              <a:t>the</a:t>
            </a:r>
            <a:r>
              <a:rPr lang="de-DE" altLang="de-DE" sz="2000" dirty="0">
                <a:solidFill>
                  <a:schemeClr val="accent4"/>
                </a:solidFill>
              </a:rPr>
              <a:t> FED in Düsseldorf </a:t>
            </a:r>
            <a:r>
              <a:rPr lang="de-DE" altLang="de-DE" dirty="0">
                <a:solidFill>
                  <a:schemeClr val="accent4"/>
                </a:solidFill>
              </a:rPr>
              <a:t>(</a:t>
            </a:r>
            <a:r>
              <a:rPr lang="de-DE" altLang="de-DE" dirty="0" err="1">
                <a:solidFill>
                  <a:schemeClr val="accent4"/>
                </a:solidFill>
              </a:rPr>
              <a:t>by</a:t>
            </a:r>
            <a:r>
              <a:rPr lang="de-DE" altLang="de-DE" dirty="0">
                <a:solidFill>
                  <a:schemeClr val="accent4"/>
                </a:solidFill>
              </a:rPr>
              <a:t> </a:t>
            </a:r>
            <a:r>
              <a:rPr lang="de-DE" altLang="de-DE" dirty="0" err="1">
                <a:solidFill>
                  <a:schemeClr val="accent4"/>
                </a:solidFill>
              </a:rPr>
              <a:t>reading</a:t>
            </a:r>
            <a:r>
              <a:rPr lang="de-DE" altLang="de-DE" dirty="0">
                <a:solidFill>
                  <a:schemeClr val="accent4"/>
                </a:solidFill>
              </a:rPr>
              <a:t> and </a:t>
            </a:r>
            <a:r>
              <a:rPr lang="de-DE" altLang="de-DE" dirty="0" err="1">
                <a:solidFill>
                  <a:schemeClr val="accent4"/>
                </a:solidFill>
              </a:rPr>
              <a:t>reflecting</a:t>
            </a:r>
            <a:r>
              <a:rPr lang="de-DE" altLang="de-DE" dirty="0">
                <a:solidFill>
                  <a:schemeClr val="accent4"/>
                </a:solidFill>
              </a:rPr>
              <a:t> on </a:t>
            </a:r>
            <a:r>
              <a:rPr lang="de-DE" altLang="de-DE" dirty="0" err="1">
                <a:solidFill>
                  <a:schemeClr val="accent4"/>
                </a:solidFill>
              </a:rPr>
              <a:t>the</a:t>
            </a:r>
            <a:r>
              <a:rPr lang="de-DE" altLang="de-DE" dirty="0">
                <a:solidFill>
                  <a:schemeClr val="accent4"/>
                </a:solidFill>
              </a:rPr>
              <a:t> FED </a:t>
            </a:r>
            <a:r>
              <a:rPr lang="de-DE" altLang="de-DE" dirty="0" err="1">
                <a:solidFill>
                  <a:schemeClr val="accent4"/>
                </a:solidFill>
              </a:rPr>
              <a:t>case</a:t>
            </a:r>
            <a:r>
              <a:rPr lang="de-DE" altLang="de-DE" dirty="0">
                <a:solidFill>
                  <a:schemeClr val="accent4"/>
                </a:solidFill>
              </a:rPr>
              <a:t>)</a:t>
            </a:r>
          </a:p>
        </p:txBody>
      </p:sp>
      <p:pic>
        <p:nvPicPr>
          <p:cNvPr id="7172" name="Picture 24" descr="Logo_RGB_300dpi">
            <a:extLst>
              <a:ext uri="{FF2B5EF4-FFF2-40B4-BE49-F238E27FC236}">
                <a16:creationId xmlns:a16="http://schemas.microsoft.com/office/drawing/2014/main" id="{38BB9C9E-5372-464C-9D2F-0FB5CE88CDDF}"/>
              </a:ext>
            </a:extLst>
          </p:cNvPr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9813" y="88900"/>
            <a:ext cx="2946400" cy="779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 advTm="107978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el 1">
            <a:extLst>
              <a:ext uri="{FF2B5EF4-FFF2-40B4-BE49-F238E27FC236}">
                <a16:creationId xmlns:a16="http://schemas.microsoft.com/office/drawing/2014/main" id="{C3E2155B-DB93-46D1-A8B1-18200BD7AB9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87338" y="0"/>
            <a:ext cx="8601075" cy="866775"/>
          </a:xfrm>
        </p:spPr>
        <p:txBody>
          <a:bodyPr/>
          <a:lstStyle/>
          <a:p>
            <a:r>
              <a:rPr lang="de-DE" altLang="de-DE"/>
              <a:t>Networks as an Alternative to </a:t>
            </a:r>
            <a:br>
              <a:rPr lang="de-DE" altLang="de-DE"/>
            </a:br>
            <a:r>
              <a:rPr lang="de-DE" altLang="de-DE"/>
              <a:t>Bureaucracies in Times of Crisis? </a:t>
            </a:r>
          </a:p>
        </p:txBody>
      </p:sp>
      <p:sp>
        <p:nvSpPr>
          <p:cNvPr id="3" name="Rechteck 2">
            <a:extLst>
              <a:ext uri="{FF2B5EF4-FFF2-40B4-BE49-F238E27FC236}">
                <a16:creationId xmlns:a16="http://schemas.microsoft.com/office/drawing/2014/main" id="{12EE90D8-5B37-4BA0-856C-1935E839A65D}"/>
              </a:ext>
            </a:extLst>
          </p:cNvPr>
          <p:cNvSpPr/>
          <p:nvPr/>
        </p:nvSpPr>
        <p:spPr>
          <a:xfrm>
            <a:off x="215900" y="1268413"/>
            <a:ext cx="8856663" cy="4170362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spcAft>
                <a:spcPts val="1800"/>
              </a:spcAft>
              <a:defRPr/>
            </a:pPr>
            <a:r>
              <a:rPr lang="de-DE" sz="2000" b="1" dirty="0" err="1"/>
              <a:t>What</a:t>
            </a:r>
            <a:r>
              <a:rPr lang="de-DE" sz="2000" b="1" dirty="0"/>
              <a:t> </a:t>
            </a:r>
            <a:r>
              <a:rPr lang="de-DE" sz="2000" b="1" dirty="0" err="1"/>
              <a:t>kind</a:t>
            </a:r>
            <a:r>
              <a:rPr lang="de-DE" sz="2000" b="1" dirty="0"/>
              <a:t> of </a:t>
            </a:r>
            <a:r>
              <a:rPr lang="de-DE" sz="2000" b="1" dirty="0" err="1"/>
              <a:t>networks</a:t>
            </a:r>
            <a:r>
              <a:rPr lang="de-DE" sz="2000" b="1" dirty="0"/>
              <a:t> </a:t>
            </a:r>
            <a:r>
              <a:rPr lang="de-DE" sz="2000" b="1" dirty="0" err="1"/>
              <a:t>are</a:t>
            </a:r>
            <a:r>
              <a:rPr lang="de-DE" sz="2000" b="1" dirty="0"/>
              <a:t> </a:t>
            </a:r>
            <a:r>
              <a:rPr lang="de-DE" sz="2000" b="1" dirty="0" err="1"/>
              <a:t>particulary</a:t>
            </a:r>
            <a:r>
              <a:rPr lang="de-DE" sz="2000" b="1" dirty="0"/>
              <a:t> relevant?</a:t>
            </a:r>
            <a:endParaRPr lang="de-DE" sz="2000" dirty="0"/>
          </a:p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r>
              <a:rPr lang="de-DE" sz="2000" b="1" dirty="0" err="1"/>
              <a:t>Healthcare</a:t>
            </a:r>
            <a:r>
              <a:rPr lang="de-DE" sz="2000" b="1" dirty="0"/>
              <a:t> </a:t>
            </a:r>
            <a:r>
              <a:rPr lang="de-DE" sz="2000" b="1" dirty="0" err="1"/>
              <a:t>networks</a:t>
            </a:r>
            <a:r>
              <a:rPr lang="de-DE" sz="2000" dirty="0"/>
              <a:t>: In- and </a:t>
            </a:r>
            <a:r>
              <a:rPr lang="de-DE" sz="2000" dirty="0" err="1"/>
              <a:t>outpatient</a:t>
            </a:r>
            <a:r>
              <a:rPr lang="de-DE" sz="2000" dirty="0"/>
              <a:t> care, </a:t>
            </a:r>
            <a:br>
              <a:rPr lang="de-DE" sz="2000" dirty="0"/>
            </a:br>
            <a:r>
              <a:rPr lang="de-DE" sz="2000" dirty="0" err="1"/>
              <a:t>rehabilitation</a:t>
            </a:r>
            <a:r>
              <a:rPr lang="de-DE" sz="2000" dirty="0"/>
              <a:t>, </a:t>
            </a:r>
            <a:r>
              <a:rPr lang="de-DE" sz="2000" dirty="0" err="1"/>
              <a:t>home</a:t>
            </a:r>
            <a:r>
              <a:rPr lang="de-DE" sz="2000" dirty="0"/>
              <a:t> </a:t>
            </a:r>
            <a:r>
              <a:rPr lang="de-DE" sz="2000" dirty="0" err="1"/>
              <a:t>for</a:t>
            </a:r>
            <a:r>
              <a:rPr lang="de-DE" sz="2000" dirty="0"/>
              <a:t> </a:t>
            </a:r>
            <a:r>
              <a:rPr lang="de-DE" sz="2000" dirty="0" err="1"/>
              <a:t>the</a:t>
            </a:r>
            <a:r>
              <a:rPr lang="de-DE" sz="2000" dirty="0"/>
              <a:t> </a:t>
            </a:r>
            <a:r>
              <a:rPr lang="de-DE" sz="2000" dirty="0" err="1"/>
              <a:t>elderly</a:t>
            </a:r>
            <a:r>
              <a:rPr lang="de-DE" sz="2000" dirty="0"/>
              <a:t>, … „</a:t>
            </a:r>
            <a:r>
              <a:rPr lang="de-DE" sz="2000" dirty="0" err="1"/>
              <a:t>integrated</a:t>
            </a:r>
            <a:r>
              <a:rPr lang="de-DE" sz="2000" dirty="0"/>
              <a:t> care“ …</a:t>
            </a:r>
          </a:p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r>
              <a:rPr lang="de-DE" sz="2000" b="1" dirty="0"/>
              <a:t>Global </a:t>
            </a:r>
            <a:r>
              <a:rPr lang="de-DE" sz="2000" b="1" dirty="0" err="1"/>
              <a:t>supply</a:t>
            </a:r>
            <a:r>
              <a:rPr lang="de-DE" sz="2000" b="1" dirty="0"/>
              <a:t> </a:t>
            </a:r>
            <a:r>
              <a:rPr lang="de-DE" sz="2000" b="1" dirty="0" err="1"/>
              <a:t>chains</a:t>
            </a:r>
            <a:r>
              <a:rPr lang="de-DE" sz="2000" b="1" dirty="0"/>
              <a:t>/</a:t>
            </a:r>
            <a:r>
              <a:rPr lang="de-DE" sz="2000" b="1" dirty="0" err="1"/>
              <a:t>networks</a:t>
            </a:r>
            <a:r>
              <a:rPr lang="de-DE" sz="2000" dirty="0"/>
              <a:t>: Food, </a:t>
            </a:r>
            <a:r>
              <a:rPr lang="de-DE" sz="2000" dirty="0" err="1"/>
              <a:t>pharma</a:t>
            </a:r>
            <a:r>
              <a:rPr lang="de-DE" sz="2000" dirty="0"/>
              <a:t>, PPE, </a:t>
            </a:r>
            <a:r>
              <a:rPr lang="de-DE" sz="2000" dirty="0" err="1"/>
              <a:t>medical</a:t>
            </a:r>
            <a:r>
              <a:rPr lang="de-DE" sz="2000" dirty="0"/>
              <a:t> </a:t>
            </a:r>
            <a:r>
              <a:rPr lang="de-DE" sz="2000" dirty="0" err="1"/>
              <a:t>instruments</a:t>
            </a:r>
            <a:r>
              <a:rPr lang="de-DE" sz="2000" dirty="0"/>
              <a:t>, …</a:t>
            </a:r>
          </a:p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r>
              <a:rPr lang="de-DE" sz="2000" b="1" dirty="0"/>
              <a:t>R&amp;D </a:t>
            </a:r>
            <a:r>
              <a:rPr lang="de-DE" sz="2000" b="1" dirty="0" err="1"/>
              <a:t>consortia</a:t>
            </a:r>
            <a:r>
              <a:rPr lang="de-DE" sz="2000" dirty="0"/>
              <a:t> </a:t>
            </a:r>
            <a:r>
              <a:rPr lang="de-DE" sz="2000" dirty="0" err="1"/>
              <a:t>for</a:t>
            </a:r>
            <a:r>
              <a:rPr lang="de-DE" sz="2000" dirty="0"/>
              <a:t> </a:t>
            </a:r>
            <a:r>
              <a:rPr lang="de-DE" sz="2000" dirty="0" err="1"/>
              <a:t>testing</a:t>
            </a:r>
            <a:r>
              <a:rPr lang="de-DE" sz="2000" dirty="0"/>
              <a:t>, </a:t>
            </a:r>
            <a:r>
              <a:rPr lang="de-DE" sz="2000" dirty="0" err="1"/>
              <a:t>tracking</a:t>
            </a:r>
            <a:r>
              <a:rPr lang="de-DE" sz="2000" dirty="0"/>
              <a:t>, </a:t>
            </a:r>
            <a:r>
              <a:rPr lang="de-DE" sz="2000" dirty="0" err="1"/>
              <a:t>treatment</a:t>
            </a:r>
            <a:r>
              <a:rPr lang="de-DE" sz="2000" dirty="0"/>
              <a:t> and </a:t>
            </a:r>
            <a:r>
              <a:rPr lang="de-DE" sz="2000" dirty="0" err="1"/>
              <a:t>vaccination</a:t>
            </a:r>
            <a:endParaRPr lang="de-DE" sz="2000" dirty="0"/>
          </a:p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r>
              <a:rPr lang="de-DE" sz="2000" b="1" dirty="0" err="1"/>
              <a:t>Organizing</a:t>
            </a:r>
            <a:r>
              <a:rPr lang="de-DE" sz="2000" b="1" dirty="0"/>
              <a:t> </a:t>
            </a:r>
            <a:r>
              <a:rPr lang="de-DE" sz="2000" b="1" dirty="0" err="1"/>
              <a:t>for</a:t>
            </a:r>
            <a:r>
              <a:rPr lang="de-DE" sz="2000" b="1" dirty="0"/>
              <a:t> </a:t>
            </a:r>
            <a:r>
              <a:rPr lang="de-DE" sz="2000" b="1" dirty="0" err="1"/>
              <a:t>interest</a:t>
            </a:r>
            <a:r>
              <a:rPr lang="de-DE" sz="2000" b="1" dirty="0"/>
              <a:t> </a:t>
            </a:r>
            <a:r>
              <a:rPr lang="de-DE" sz="2000" b="1" dirty="0" err="1"/>
              <a:t>representation</a:t>
            </a:r>
            <a:r>
              <a:rPr lang="de-DE" sz="2000" dirty="0"/>
              <a:t>: formal </a:t>
            </a:r>
            <a:r>
              <a:rPr lang="de-DE" sz="2000" dirty="0" err="1"/>
              <a:t>associations</a:t>
            </a:r>
            <a:r>
              <a:rPr lang="de-DE" sz="2000" dirty="0"/>
              <a:t> vs. ad-hoc </a:t>
            </a:r>
            <a:r>
              <a:rPr lang="de-DE" sz="2000" dirty="0" err="1"/>
              <a:t>networks</a:t>
            </a:r>
            <a:r>
              <a:rPr lang="de-DE" sz="2000" dirty="0"/>
              <a:t> (incl. </a:t>
            </a:r>
            <a:r>
              <a:rPr lang="de-DE" sz="2000" dirty="0" err="1"/>
              <a:t>for</a:t>
            </a:r>
            <a:r>
              <a:rPr lang="de-DE" sz="2000" dirty="0"/>
              <a:t> </a:t>
            </a:r>
            <a:r>
              <a:rPr lang="de-DE" sz="2000" dirty="0" err="1"/>
              <a:t>organizing</a:t>
            </a:r>
            <a:r>
              <a:rPr lang="de-DE" sz="2000" dirty="0"/>
              <a:t> </a:t>
            </a:r>
            <a:r>
              <a:rPr lang="de-DE" sz="2000" dirty="0" err="1"/>
              <a:t>for</a:t>
            </a:r>
            <a:r>
              <a:rPr lang="de-DE" sz="2000" dirty="0"/>
              <a:t> </a:t>
            </a:r>
            <a:r>
              <a:rPr lang="de-DE" sz="2000" dirty="0" err="1"/>
              <a:t>conversion</a:t>
            </a:r>
            <a:r>
              <a:rPr lang="de-DE" sz="2000" dirty="0"/>
              <a:t>)</a:t>
            </a:r>
          </a:p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r>
              <a:rPr lang="de-DE" sz="2000" b="1" dirty="0"/>
              <a:t>Policy </a:t>
            </a:r>
            <a:r>
              <a:rPr lang="de-DE" sz="2000" b="1" dirty="0" err="1"/>
              <a:t>networks</a:t>
            </a:r>
            <a:r>
              <a:rPr lang="de-DE" sz="2000" dirty="0"/>
              <a:t> </a:t>
            </a:r>
          </a:p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r>
              <a:rPr lang="de-DE" sz="2000" dirty="0"/>
              <a:t>…</a:t>
            </a:r>
          </a:p>
        </p:txBody>
      </p:sp>
      <p:pic>
        <p:nvPicPr>
          <p:cNvPr id="9220" name="Grafik 1">
            <a:extLst>
              <a:ext uri="{FF2B5EF4-FFF2-40B4-BE49-F238E27FC236}">
                <a16:creationId xmlns:a16="http://schemas.microsoft.com/office/drawing/2014/main" id="{03DB33AA-300A-4D9D-99AD-03082A59775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86625" y="5121275"/>
            <a:ext cx="1616075" cy="1125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1" name="Picture 24" descr="Logo_RGB_300dpi">
            <a:extLst>
              <a:ext uri="{FF2B5EF4-FFF2-40B4-BE49-F238E27FC236}">
                <a16:creationId xmlns:a16="http://schemas.microsoft.com/office/drawing/2014/main" id="{73820397-B4C7-4B51-9251-34ACF8B2BA48}"/>
              </a:ext>
            </a:extLst>
          </p:cNvPr>
          <p:cNvPicPr>
            <a:picLocks noChangeAspect="1" noChangeArrowheads="1"/>
          </p:cNvPicPr>
          <p:nvPr>
            <p:custDataLst>
              <p:tags r:id="rId2"/>
            </p:custDataLst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9813" y="88900"/>
            <a:ext cx="2946400" cy="779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</p:cSld>
  <p:clrMapOvr>
    <a:masterClrMapping/>
  </p:clrMapOvr>
  <p:transition spd="slow" advTm="11202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>
            <a:extLst>
              <a:ext uri="{FF2B5EF4-FFF2-40B4-BE49-F238E27FC236}">
                <a16:creationId xmlns:a16="http://schemas.microsoft.com/office/drawing/2014/main" id="{0C2ED841-AC4F-4A63-8FCC-58FEDB2605C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7338" y="0"/>
            <a:ext cx="8532812" cy="866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b"/>
          <a:lstStyle>
            <a:lvl1pPr>
              <a:defRPr sz="14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pPr>
              <a:lnSpc>
                <a:spcPct val="115000"/>
              </a:lnSpc>
            </a:pPr>
            <a:r>
              <a:rPr lang="de-DE" altLang="de-DE" sz="2000">
                <a:solidFill>
                  <a:schemeClr val="tx2"/>
                </a:solidFill>
              </a:rPr>
              <a:t>Interorganizational Networks as a </a:t>
            </a:r>
          </a:p>
          <a:p>
            <a:pPr>
              <a:lnSpc>
                <a:spcPct val="115000"/>
              </a:lnSpc>
            </a:pPr>
            <a:r>
              <a:rPr lang="de-DE" altLang="de-DE" sz="2000">
                <a:solidFill>
                  <a:schemeClr val="tx2"/>
                </a:solidFill>
              </a:rPr>
              <a:t>Form of Governance – Overview</a:t>
            </a:r>
            <a:endParaRPr lang="en-US" altLang="de-DE" sz="2000">
              <a:solidFill>
                <a:schemeClr val="tx2"/>
              </a:solidFill>
            </a:endParaRPr>
          </a:p>
        </p:txBody>
      </p:sp>
      <p:sp>
        <p:nvSpPr>
          <p:cNvPr id="10243" name="Rechteck 10">
            <a:extLst>
              <a:ext uri="{FF2B5EF4-FFF2-40B4-BE49-F238E27FC236}">
                <a16:creationId xmlns:a16="http://schemas.microsoft.com/office/drawing/2014/main" id="{58C17975-0806-4EE7-A108-BF6F4FCDE51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4463" y="1341438"/>
            <a:ext cx="8820150" cy="3694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defRPr sz="14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800100" indent="-342900">
              <a:defRPr sz="14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pPr>
              <a:buFontTx/>
              <a:buChar char="•"/>
              <a:defRPr/>
            </a:pPr>
            <a:r>
              <a:rPr lang="de-DE" sz="2000" b="1" dirty="0"/>
              <a:t>Networks </a:t>
            </a:r>
            <a:r>
              <a:rPr lang="de-DE" sz="2000" b="1" dirty="0" err="1"/>
              <a:t>as</a:t>
            </a:r>
            <a:r>
              <a:rPr lang="de-DE" sz="2000" b="1" dirty="0"/>
              <a:t> a form of </a:t>
            </a:r>
            <a:r>
              <a:rPr lang="de-DE" sz="2000" b="1" dirty="0" err="1"/>
              <a:t>governance</a:t>
            </a:r>
            <a:r>
              <a:rPr lang="de-DE" sz="2000" b="1" dirty="0"/>
              <a:t> 	  </a:t>
            </a:r>
            <a:r>
              <a:rPr lang="de-DE" sz="2000" b="1" dirty="0" err="1"/>
              <a:t>network</a:t>
            </a:r>
            <a:r>
              <a:rPr lang="de-DE" sz="2000" b="1" dirty="0"/>
              <a:t> </a:t>
            </a:r>
            <a:r>
              <a:rPr lang="de-DE" sz="2000" b="1" dirty="0" err="1"/>
              <a:t>perspective</a:t>
            </a:r>
            <a:endParaRPr lang="de-DE" sz="2000" b="1" dirty="0"/>
          </a:p>
          <a:p>
            <a:pPr>
              <a:buFontTx/>
              <a:buChar char="•"/>
              <a:defRPr/>
            </a:pPr>
            <a:endParaRPr lang="de-DE" altLang="de-DE" sz="2000" b="1" dirty="0"/>
          </a:p>
          <a:p>
            <a:pPr>
              <a:buFontTx/>
              <a:buChar char="•"/>
              <a:defRPr/>
            </a:pPr>
            <a:r>
              <a:rPr lang="de-DE" altLang="de-DE" sz="2000" b="1" dirty="0"/>
              <a:t>Inter- and intraorganizational </a:t>
            </a:r>
            <a:r>
              <a:rPr lang="de-DE" altLang="de-DE" sz="2000" b="1" dirty="0" err="1"/>
              <a:t>networks</a:t>
            </a:r>
            <a:endParaRPr lang="de-DE" altLang="de-DE" sz="2000" b="1" dirty="0"/>
          </a:p>
          <a:p>
            <a:pPr>
              <a:buFontTx/>
              <a:buChar char="•"/>
              <a:defRPr/>
            </a:pPr>
            <a:endParaRPr lang="de-DE" altLang="de-DE" sz="2000" dirty="0"/>
          </a:p>
          <a:p>
            <a:pPr>
              <a:buFontTx/>
              <a:buChar char="•"/>
              <a:defRPr/>
            </a:pPr>
            <a:r>
              <a:rPr lang="de-DE" altLang="de-DE" sz="2000" dirty="0"/>
              <a:t>Networks </a:t>
            </a:r>
            <a:r>
              <a:rPr lang="de-DE" altLang="de-DE" sz="2000" b="1" dirty="0" err="1"/>
              <a:t>between</a:t>
            </a:r>
            <a:r>
              <a:rPr lang="de-DE" altLang="de-DE" sz="2000" dirty="0"/>
              <a:t> </a:t>
            </a:r>
            <a:r>
              <a:rPr lang="de-DE" altLang="de-DE" sz="2000" dirty="0" err="1"/>
              <a:t>or</a:t>
            </a:r>
            <a:r>
              <a:rPr lang="de-DE" altLang="de-DE" sz="2000" dirty="0"/>
              <a:t> </a:t>
            </a:r>
            <a:r>
              <a:rPr lang="de-DE" altLang="de-DE" sz="2000" b="1" dirty="0" err="1"/>
              <a:t>beyond</a:t>
            </a:r>
            <a:r>
              <a:rPr lang="de-DE" altLang="de-DE" sz="2000" dirty="0"/>
              <a:t> </a:t>
            </a:r>
            <a:r>
              <a:rPr lang="de-DE" altLang="de-DE" sz="2000" dirty="0" err="1"/>
              <a:t>market</a:t>
            </a:r>
            <a:r>
              <a:rPr lang="de-DE" altLang="de-DE" sz="2000" dirty="0"/>
              <a:t> and </a:t>
            </a:r>
            <a:r>
              <a:rPr lang="de-DE" altLang="de-DE" sz="2000" dirty="0" err="1"/>
              <a:t>hierarchy</a:t>
            </a:r>
            <a:r>
              <a:rPr lang="de-DE" altLang="de-DE" sz="2000" dirty="0"/>
              <a:t> </a:t>
            </a:r>
            <a:br>
              <a:rPr lang="de-DE" altLang="de-DE" sz="2000" dirty="0"/>
            </a:br>
            <a:r>
              <a:rPr lang="de-DE" altLang="de-DE" dirty="0"/>
              <a:t>(Williamson 1991; Powell 1990)</a:t>
            </a:r>
          </a:p>
          <a:p>
            <a:pPr>
              <a:buFontTx/>
              <a:buChar char="•"/>
              <a:defRPr/>
            </a:pPr>
            <a:endParaRPr lang="de-DE" altLang="de-DE" sz="2000" dirty="0"/>
          </a:p>
          <a:p>
            <a:pPr>
              <a:buFontTx/>
              <a:buChar char="•"/>
              <a:defRPr/>
            </a:pPr>
            <a:r>
              <a:rPr lang="de-DE" altLang="de-DE" sz="2000" b="1" dirty="0"/>
              <a:t>Modes of </a:t>
            </a:r>
            <a:r>
              <a:rPr lang="de-DE" altLang="de-DE" sz="2000" b="1" dirty="0" err="1"/>
              <a:t>network</a:t>
            </a:r>
            <a:r>
              <a:rPr lang="de-DE" altLang="de-DE" sz="2000" b="1" dirty="0"/>
              <a:t> </a:t>
            </a:r>
            <a:r>
              <a:rPr lang="de-DE" altLang="de-DE" sz="2000" b="1" dirty="0" err="1"/>
              <a:t>governance</a:t>
            </a:r>
            <a:r>
              <a:rPr lang="de-DE" altLang="de-DE" sz="2000" dirty="0"/>
              <a:t> </a:t>
            </a:r>
            <a:r>
              <a:rPr lang="de-DE" altLang="de-DE" dirty="0"/>
              <a:t>(Provan &amp; Kenis 2008; Kenis et al. 2019)</a:t>
            </a:r>
          </a:p>
          <a:p>
            <a:pPr marL="0" indent="0">
              <a:defRPr/>
            </a:pPr>
            <a:endParaRPr lang="de-DE" altLang="de-DE" sz="2000" i="1" dirty="0"/>
          </a:p>
          <a:p>
            <a:pPr>
              <a:buFontTx/>
              <a:buChar char="•"/>
              <a:defRPr/>
            </a:pPr>
            <a:r>
              <a:rPr lang="de-DE" altLang="de-DE" sz="2000" dirty="0" err="1"/>
              <a:t>Governance</a:t>
            </a:r>
            <a:r>
              <a:rPr lang="de-DE" altLang="de-DE" sz="2000" dirty="0"/>
              <a:t> </a:t>
            </a:r>
            <a:r>
              <a:rPr lang="de-DE" altLang="de-DE" sz="2000" dirty="0" err="1"/>
              <a:t>modes</a:t>
            </a:r>
            <a:r>
              <a:rPr lang="de-DE" altLang="de-DE" sz="2000" dirty="0"/>
              <a:t> </a:t>
            </a:r>
            <a:r>
              <a:rPr lang="de-DE" altLang="de-DE" sz="2000" b="1" dirty="0"/>
              <a:t>and </a:t>
            </a:r>
            <a:r>
              <a:rPr lang="de-DE" altLang="de-DE" sz="2000" b="1" dirty="0" err="1"/>
              <a:t>network</a:t>
            </a:r>
            <a:r>
              <a:rPr lang="de-DE" altLang="de-DE" sz="2000" b="1" dirty="0"/>
              <a:t> </a:t>
            </a:r>
            <a:r>
              <a:rPr lang="de-DE" altLang="de-DE" sz="2000" b="1" dirty="0" err="1"/>
              <a:t>management</a:t>
            </a:r>
            <a:r>
              <a:rPr lang="de-DE" altLang="de-DE" sz="2000" b="1" dirty="0"/>
              <a:t> </a:t>
            </a:r>
            <a:r>
              <a:rPr lang="de-DE" altLang="de-DE" dirty="0"/>
              <a:t>(Sydow et al. 2016), </a:t>
            </a:r>
            <a:r>
              <a:rPr lang="de-DE" altLang="de-DE" sz="2000" dirty="0" err="1"/>
              <a:t>filling</a:t>
            </a:r>
            <a:r>
              <a:rPr lang="de-DE" altLang="de-DE" sz="2000" dirty="0"/>
              <a:t> „</a:t>
            </a:r>
            <a:r>
              <a:rPr lang="de-DE" altLang="de-DE" sz="2000" b="1" dirty="0" err="1"/>
              <a:t>governance</a:t>
            </a:r>
            <a:r>
              <a:rPr lang="de-DE" altLang="de-DE" sz="2000" b="1" dirty="0"/>
              <a:t> </a:t>
            </a:r>
            <a:r>
              <a:rPr lang="de-DE" altLang="de-DE" sz="2000" b="1" dirty="0" err="1"/>
              <a:t>voids</a:t>
            </a:r>
            <a:r>
              <a:rPr lang="de-DE" altLang="de-DE" sz="2000" dirty="0"/>
              <a:t>“ </a:t>
            </a:r>
            <a:r>
              <a:rPr lang="de-DE" altLang="de-DE" sz="2000" dirty="0" err="1"/>
              <a:t>through</a:t>
            </a:r>
            <a:r>
              <a:rPr lang="de-DE" altLang="de-DE" sz="2000" dirty="0"/>
              <a:t> „</a:t>
            </a:r>
            <a:r>
              <a:rPr lang="de-DE" altLang="de-DE" sz="2000" dirty="0" err="1"/>
              <a:t>interactive</a:t>
            </a:r>
            <a:r>
              <a:rPr lang="de-DE" altLang="de-DE" sz="2000" dirty="0"/>
              <a:t> </a:t>
            </a:r>
            <a:r>
              <a:rPr lang="de-DE" altLang="de-DE" sz="2000" dirty="0" err="1"/>
              <a:t>governing</a:t>
            </a:r>
            <a:r>
              <a:rPr lang="de-DE" altLang="de-DE" sz="2000" dirty="0"/>
              <a:t> </a:t>
            </a:r>
            <a:r>
              <a:rPr lang="de-DE" altLang="de-DE" sz="2000" dirty="0" err="1"/>
              <a:t>behavior</a:t>
            </a:r>
            <a:r>
              <a:rPr lang="de-DE" altLang="de-DE" sz="2000" dirty="0"/>
              <a:t>“ </a:t>
            </a:r>
            <a:r>
              <a:rPr lang="de-DE" altLang="de-DE" dirty="0"/>
              <a:t>(</a:t>
            </a:r>
            <a:r>
              <a:rPr lang="de-DE" altLang="de-DE" dirty="0" err="1"/>
              <a:t>Jarvenpaa</a:t>
            </a:r>
            <a:r>
              <a:rPr lang="de-DE" altLang="de-DE" dirty="0"/>
              <a:t> &amp; </a:t>
            </a:r>
            <a:r>
              <a:rPr lang="de-DE" altLang="de-DE" dirty="0" err="1"/>
              <a:t>Välinkangas</a:t>
            </a:r>
            <a:r>
              <a:rPr lang="de-DE" altLang="de-DE" dirty="0"/>
              <a:t> 2016)</a:t>
            </a:r>
          </a:p>
        </p:txBody>
      </p:sp>
      <p:pic>
        <p:nvPicPr>
          <p:cNvPr id="11268" name="Grafik 3">
            <a:extLst>
              <a:ext uri="{FF2B5EF4-FFF2-40B4-BE49-F238E27FC236}">
                <a16:creationId xmlns:a16="http://schemas.microsoft.com/office/drawing/2014/main" id="{D17917F9-C765-483A-A163-92206A935A8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24713" y="5157788"/>
            <a:ext cx="1616075" cy="1125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69" name="Picture 24" descr="Logo_RGB_300dpi">
            <a:extLst>
              <a:ext uri="{FF2B5EF4-FFF2-40B4-BE49-F238E27FC236}">
                <a16:creationId xmlns:a16="http://schemas.microsoft.com/office/drawing/2014/main" id="{5D1A3240-2C35-42E1-B9BB-657311D5B17E}"/>
              </a:ext>
            </a:extLst>
          </p:cNvPr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9813" y="88900"/>
            <a:ext cx="2946400" cy="779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Ungleich 1">
            <a:extLst>
              <a:ext uri="{FF2B5EF4-FFF2-40B4-BE49-F238E27FC236}">
                <a16:creationId xmlns:a16="http://schemas.microsoft.com/office/drawing/2014/main" id="{4E2913B2-53F9-48B8-AD1E-B8C6D6C1CE8D}"/>
              </a:ext>
            </a:extLst>
          </p:cNvPr>
          <p:cNvSpPr/>
          <p:nvPr/>
        </p:nvSpPr>
        <p:spPr bwMode="auto">
          <a:xfrm>
            <a:off x="5543550" y="1484313"/>
            <a:ext cx="323850" cy="215900"/>
          </a:xfrm>
          <a:prstGeom prst="mathNotEqual">
            <a:avLst/>
          </a:prstGeom>
          <a:solidFill>
            <a:srgbClr val="FFFFFF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lIns="0" tIns="0" rIns="0" bIns="0" anchor="ctr"/>
          <a:lstStyle/>
          <a:p>
            <a:pPr algn="ctr">
              <a:defRPr/>
            </a:pPr>
            <a:endParaRPr lang="de-DE" sz="1800" u="sng"/>
          </a:p>
        </p:txBody>
      </p:sp>
    </p:spTree>
  </p:cSld>
  <p:clrMapOvr>
    <a:masterClrMapping/>
  </p:clrMapOvr>
  <p:transition spd="slow" advTm="110331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314" name="Group 3">
            <a:extLst>
              <a:ext uri="{FF2B5EF4-FFF2-40B4-BE49-F238E27FC236}">
                <a16:creationId xmlns:a16="http://schemas.microsoft.com/office/drawing/2014/main" id="{49575BE1-2E57-4AD8-B3BE-ABFC87A9BBF1}"/>
              </a:ext>
            </a:extLst>
          </p:cNvPr>
          <p:cNvGrpSpPr>
            <a:grpSpLocks/>
          </p:cNvGrpSpPr>
          <p:nvPr/>
        </p:nvGrpSpPr>
        <p:grpSpPr bwMode="auto">
          <a:xfrm>
            <a:off x="1979613" y="1989138"/>
            <a:ext cx="5616575" cy="874712"/>
            <a:chOff x="476" y="1434"/>
            <a:chExt cx="4808" cy="748"/>
          </a:xfrm>
        </p:grpSpPr>
        <p:sp>
          <p:nvSpPr>
            <p:cNvPr id="13320" name="Rectangle 4">
              <a:extLst>
                <a:ext uri="{FF2B5EF4-FFF2-40B4-BE49-F238E27FC236}">
                  <a16:creationId xmlns:a16="http://schemas.microsoft.com/office/drawing/2014/main" id="{45DE4165-CE7B-4C78-9B37-092BDE3C7A9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6" y="1434"/>
              <a:ext cx="4808" cy="726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1400"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1400"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1400"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1400"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1400"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9pPr>
            </a:lstStyle>
            <a:p>
              <a:pPr algn="ctr"/>
              <a:endParaRPr lang="de-DE" altLang="de-DE"/>
            </a:p>
          </p:txBody>
        </p:sp>
        <p:sp>
          <p:nvSpPr>
            <p:cNvPr id="13321" name="Line 5">
              <a:extLst>
                <a:ext uri="{FF2B5EF4-FFF2-40B4-BE49-F238E27FC236}">
                  <a16:creationId xmlns:a16="http://schemas.microsoft.com/office/drawing/2014/main" id="{FB3B31F5-A412-44A5-82AD-2524FA3F8805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76" y="1434"/>
              <a:ext cx="4808" cy="726"/>
            </a:xfrm>
            <a:prstGeom prst="line">
              <a:avLst/>
            </a:prstGeom>
            <a:noFill/>
            <a:ln w="9525">
              <a:solidFill>
                <a:srgbClr val="333333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13322" name="Text Box 6">
              <a:extLst>
                <a:ext uri="{FF2B5EF4-FFF2-40B4-BE49-F238E27FC236}">
                  <a16:creationId xmlns:a16="http://schemas.microsoft.com/office/drawing/2014/main" id="{B8351FC3-10D3-4E29-ADC9-DD614F845AD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76" y="1477"/>
              <a:ext cx="1415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400"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1400"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1400"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1400"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1400"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9pPr>
            </a:lstStyle>
            <a:p>
              <a:r>
                <a:rPr lang="de-DE" altLang="de-DE" sz="1300"/>
                <a:t>Market coordination</a:t>
              </a:r>
            </a:p>
          </p:txBody>
        </p:sp>
        <p:sp>
          <p:nvSpPr>
            <p:cNvPr id="13323" name="Text Box 7">
              <a:extLst>
                <a:ext uri="{FF2B5EF4-FFF2-40B4-BE49-F238E27FC236}">
                  <a16:creationId xmlns:a16="http://schemas.microsoft.com/office/drawing/2014/main" id="{1BA417E9-7BD9-42A6-ADAA-EDB4A4746E1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424" y="1932"/>
              <a:ext cx="1772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400"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1400"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1400"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1400"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1400"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9pPr>
            </a:lstStyle>
            <a:p>
              <a:r>
                <a:rPr lang="de-DE" altLang="de-DE" sz="1300"/>
                <a:t>Hierarchical coordination </a:t>
              </a:r>
            </a:p>
          </p:txBody>
        </p:sp>
        <p:sp>
          <p:nvSpPr>
            <p:cNvPr id="13324" name="Text Box 8">
              <a:extLst>
                <a:ext uri="{FF2B5EF4-FFF2-40B4-BE49-F238E27FC236}">
                  <a16:creationId xmlns:a16="http://schemas.microsoft.com/office/drawing/2014/main" id="{9C2B7C7E-565F-43E8-8129-249ABDDD3A0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436" y="1688"/>
              <a:ext cx="999" cy="27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400"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1400"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1400"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1400"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1400"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9pPr>
            </a:lstStyle>
            <a:p>
              <a:r>
                <a:rPr lang="de-DE" altLang="de-DE" sz="1500"/>
                <a:t>NETWORK</a:t>
              </a:r>
            </a:p>
          </p:txBody>
        </p:sp>
      </p:grpSp>
      <p:sp>
        <p:nvSpPr>
          <p:cNvPr id="13315" name="Text Box 16">
            <a:extLst>
              <a:ext uri="{FF2B5EF4-FFF2-40B4-BE49-F238E27FC236}">
                <a16:creationId xmlns:a16="http://schemas.microsoft.com/office/drawing/2014/main" id="{CB7EDCFA-E125-4344-AA82-E8586C0282D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3850" y="1628775"/>
            <a:ext cx="882015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4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de-DE" altLang="de-DE" sz="1800"/>
              <a:t>a) Network as a hybrid form of governance </a:t>
            </a:r>
            <a:r>
              <a:rPr lang="de-DE" altLang="de-DE"/>
              <a:t>(Willamson 1991)</a:t>
            </a:r>
          </a:p>
        </p:txBody>
      </p:sp>
      <p:pic>
        <p:nvPicPr>
          <p:cNvPr id="20" name="Grafik 19">
            <a:extLst>
              <a:ext uri="{FF2B5EF4-FFF2-40B4-BE49-F238E27FC236}">
                <a16:creationId xmlns:a16="http://schemas.microsoft.com/office/drawing/2014/main" id="{ECB4AD55-A04D-4F8B-ADE4-9D1E4D8BC6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20875" y="3681413"/>
            <a:ext cx="5675313" cy="2422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" name="Text Box 16">
            <a:extLst>
              <a:ext uri="{FF2B5EF4-FFF2-40B4-BE49-F238E27FC236}">
                <a16:creationId xmlns:a16="http://schemas.microsoft.com/office/drawing/2014/main" id="{B40221DE-F927-4C4B-BA64-FD030203063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3850" y="3251200"/>
            <a:ext cx="8901113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4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de-DE" altLang="de-DE" sz="1800"/>
              <a:t>Network formation between market and hierarchy </a:t>
            </a:r>
            <a:r>
              <a:rPr lang="de-DE" altLang="de-DE"/>
              <a:t>(Sydow et al. 2016: 13)</a:t>
            </a:r>
          </a:p>
        </p:txBody>
      </p:sp>
      <p:sp>
        <p:nvSpPr>
          <p:cNvPr id="13318" name="Rectangle 2">
            <a:extLst>
              <a:ext uri="{FF2B5EF4-FFF2-40B4-BE49-F238E27FC236}">
                <a16:creationId xmlns:a16="http://schemas.microsoft.com/office/drawing/2014/main" id="{00AAB3FC-0C65-4505-81F7-140B962577F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50825" y="115888"/>
            <a:ext cx="8785225" cy="736600"/>
          </a:xfrm>
        </p:spPr>
        <p:txBody>
          <a:bodyPr/>
          <a:lstStyle/>
          <a:p>
            <a:pPr eaLnBrk="1" hangingPunct="1"/>
            <a:r>
              <a:rPr lang="de-DE" altLang="de-DE"/>
              <a:t>Interorganizational Networks as a </a:t>
            </a:r>
            <a:br>
              <a:rPr lang="de-DE" altLang="de-DE"/>
            </a:br>
            <a:r>
              <a:rPr lang="de-DE" altLang="de-DE"/>
              <a:t>Form of Governance – An Intermediary Form?</a:t>
            </a:r>
          </a:p>
        </p:txBody>
      </p:sp>
      <p:pic>
        <p:nvPicPr>
          <p:cNvPr id="13319" name="Picture 24" descr="Logo_RGB_300dpi">
            <a:extLst>
              <a:ext uri="{FF2B5EF4-FFF2-40B4-BE49-F238E27FC236}">
                <a16:creationId xmlns:a16="http://schemas.microsoft.com/office/drawing/2014/main" id="{A4AFE031-3427-4D4C-9FA7-64053D917911}"/>
              </a:ext>
            </a:extLst>
          </p:cNvPr>
          <p:cNvPicPr>
            <a:picLocks noChangeAspect="1" noChangeArrowheads="1"/>
          </p:cNvPicPr>
          <p:nvPr>
            <p:custDataLst>
              <p:tags r:id="rId2"/>
            </p:custDataLst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9813" y="88900"/>
            <a:ext cx="2946400" cy="779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</p:cSld>
  <p:clrMapOvr>
    <a:masterClrMapping/>
  </p:clrMapOvr>
  <p:transition spd="slow" advTm="64542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>
            <a:extLst>
              <a:ext uri="{FF2B5EF4-FFF2-40B4-BE49-F238E27FC236}">
                <a16:creationId xmlns:a16="http://schemas.microsoft.com/office/drawing/2014/main" id="{1D3DF6A2-E8C3-4E6B-8D8E-69723EE1998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50825" y="115888"/>
            <a:ext cx="8785225" cy="736600"/>
          </a:xfrm>
        </p:spPr>
        <p:txBody>
          <a:bodyPr/>
          <a:lstStyle/>
          <a:p>
            <a:pPr eaLnBrk="1" hangingPunct="1"/>
            <a:r>
              <a:rPr lang="de-DE" altLang="de-DE"/>
              <a:t>Interorganizational Networks as a </a:t>
            </a:r>
            <a:br>
              <a:rPr lang="de-DE" altLang="de-DE"/>
            </a:br>
            <a:r>
              <a:rPr lang="de-DE" altLang="de-DE"/>
              <a:t>Form of Governance – An Intermediary Form?</a:t>
            </a:r>
          </a:p>
        </p:txBody>
      </p:sp>
      <p:grpSp>
        <p:nvGrpSpPr>
          <p:cNvPr id="15363" name="Group 3">
            <a:extLst>
              <a:ext uri="{FF2B5EF4-FFF2-40B4-BE49-F238E27FC236}">
                <a16:creationId xmlns:a16="http://schemas.microsoft.com/office/drawing/2014/main" id="{0628AA37-6A2F-484B-9BD4-4571564E0604}"/>
              </a:ext>
            </a:extLst>
          </p:cNvPr>
          <p:cNvGrpSpPr>
            <a:grpSpLocks/>
          </p:cNvGrpSpPr>
          <p:nvPr/>
        </p:nvGrpSpPr>
        <p:grpSpPr bwMode="auto">
          <a:xfrm>
            <a:off x="1979613" y="1989138"/>
            <a:ext cx="5616575" cy="874712"/>
            <a:chOff x="476" y="1434"/>
            <a:chExt cx="4808" cy="748"/>
          </a:xfrm>
        </p:grpSpPr>
        <p:sp>
          <p:nvSpPr>
            <p:cNvPr id="15374" name="Rectangle 4">
              <a:extLst>
                <a:ext uri="{FF2B5EF4-FFF2-40B4-BE49-F238E27FC236}">
                  <a16:creationId xmlns:a16="http://schemas.microsoft.com/office/drawing/2014/main" id="{E90427BD-5C7D-454E-9335-0C5FC0C314E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6" y="1434"/>
              <a:ext cx="4808" cy="726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1400"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1400"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1400"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1400"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1400"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9pPr>
            </a:lstStyle>
            <a:p>
              <a:pPr algn="ctr"/>
              <a:endParaRPr lang="de-DE" altLang="de-DE"/>
            </a:p>
          </p:txBody>
        </p:sp>
        <p:sp>
          <p:nvSpPr>
            <p:cNvPr id="15375" name="Line 5">
              <a:extLst>
                <a:ext uri="{FF2B5EF4-FFF2-40B4-BE49-F238E27FC236}">
                  <a16:creationId xmlns:a16="http://schemas.microsoft.com/office/drawing/2014/main" id="{B97C7CDA-F7A0-4A7D-8D16-D358952158B8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76" y="1434"/>
              <a:ext cx="4808" cy="726"/>
            </a:xfrm>
            <a:prstGeom prst="line">
              <a:avLst/>
            </a:prstGeom>
            <a:noFill/>
            <a:ln w="9525">
              <a:solidFill>
                <a:srgbClr val="333333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15376" name="Text Box 6">
              <a:extLst>
                <a:ext uri="{FF2B5EF4-FFF2-40B4-BE49-F238E27FC236}">
                  <a16:creationId xmlns:a16="http://schemas.microsoft.com/office/drawing/2014/main" id="{2C825575-C9AB-4B41-BC41-0E69FCFFA30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76" y="1477"/>
              <a:ext cx="1415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400"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1400"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1400"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1400"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1400"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9pPr>
            </a:lstStyle>
            <a:p>
              <a:r>
                <a:rPr lang="de-DE" altLang="de-DE" sz="1300"/>
                <a:t>Market coordination</a:t>
              </a:r>
            </a:p>
          </p:txBody>
        </p:sp>
        <p:sp>
          <p:nvSpPr>
            <p:cNvPr id="15377" name="Text Box 7">
              <a:extLst>
                <a:ext uri="{FF2B5EF4-FFF2-40B4-BE49-F238E27FC236}">
                  <a16:creationId xmlns:a16="http://schemas.microsoft.com/office/drawing/2014/main" id="{13E1A4E3-EC8E-4AA7-8AE6-E22E3D39164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424" y="1932"/>
              <a:ext cx="1772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400"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1400"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1400"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1400"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1400"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9pPr>
            </a:lstStyle>
            <a:p>
              <a:r>
                <a:rPr lang="de-DE" altLang="de-DE" sz="1300"/>
                <a:t>Hierarchical coordination </a:t>
              </a:r>
            </a:p>
          </p:txBody>
        </p:sp>
        <p:sp>
          <p:nvSpPr>
            <p:cNvPr id="15378" name="Text Box 8">
              <a:extLst>
                <a:ext uri="{FF2B5EF4-FFF2-40B4-BE49-F238E27FC236}">
                  <a16:creationId xmlns:a16="http://schemas.microsoft.com/office/drawing/2014/main" id="{97EEB304-4854-4FAA-9E66-BD052339F0F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436" y="1688"/>
              <a:ext cx="999" cy="27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400"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1400"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1400"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1400"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1400"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9pPr>
            </a:lstStyle>
            <a:p>
              <a:r>
                <a:rPr lang="de-DE" altLang="de-DE" sz="1500"/>
                <a:t>NETWORK</a:t>
              </a:r>
            </a:p>
          </p:txBody>
        </p:sp>
      </p:grpSp>
      <p:grpSp>
        <p:nvGrpSpPr>
          <p:cNvPr id="15364" name="Group 9">
            <a:extLst>
              <a:ext uri="{FF2B5EF4-FFF2-40B4-BE49-F238E27FC236}">
                <a16:creationId xmlns:a16="http://schemas.microsoft.com/office/drawing/2014/main" id="{1433B268-88A8-4143-97AA-D19EBBAAB98C}"/>
              </a:ext>
            </a:extLst>
          </p:cNvPr>
          <p:cNvGrpSpPr>
            <a:grpSpLocks/>
          </p:cNvGrpSpPr>
          <p:nvPr/>
        </p:nvGrpSpPr>
        <p:grpSpPr bwMode="auto">
          <a:xfrm>
            <a:off x="1547813" y="3714750"/>
            <a:ext cx="6626225" cy="1514475"/>
            <a:chOff x="475" y="2568"/>
            <a:chExt cx="4764" cy="1089"/>
          </a:xfrm>
        </p:grpSpPr>
        <p:sp>
          <p:nvSpPr>
            <p:cNvPr id="15368" name="Rectangle 10">
              <a:extLst>
                <a:ext uri="{FF2B5EF4-FFF2-40B4-BE49-F238E27FC236}">
                  <a16:creationId xmlns:a16="http://schemas.microsoft.com/office/drawing/2014/main" id="{2F70FC89-AF39-4F35-9CEA-7256F0B6332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5" y="3113"/>
              <a:ext cx="1588" cy="544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1400"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1400"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1400"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1400"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1400"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de-DE" altLang="de-DE"/>
            </a:p>
          </p:txBody>
        </p:sp>
        <p:sp>
          <p:nvSpPr>
            <p:cNvPr id="15369" name="Rectangle 11">
              <a:extLst>
                <a:ext uri="{FF2B5EF4-FFF2-40B4-BE49-F238E27FC236}">
                  <a16:creationId xmlns:a16="http://schemas.microsoft.com/office/drawing/2014/main" id="{E291F32A-6E88-4B38-9352-CA4CBD9937F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63" y="2568"/>
              <a:ext cx="1588" cy="544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1400"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1400"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1400"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1400"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1400"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de-DE" altLang="de-DE"/>
            </a:p>
          </p:txBody>
        </p:sp>
        <p:sp>
          <p:nvSpPr>
            <p:cNvPr id="15370" name="Rectangle 12">
              <a:extLst>
                <a:ext uri="{FF2B5EF4-FFF2-40B4-BE49-F238E27FC236}">
                  <a16:creationId xmlns:a16="http://schemas.microsoft.com/office/drawing/2014/main" id="{D9A5A55C-D686-4028-9DAF-9C5D6D5D92D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51" y="3113"/>
              <a:ext cx="1588" cy="544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1400"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1400"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1400"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1400"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1400"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de-DE" altLang="de-DE"/>
            </a:p>
          </p:txBody>
        </p:sp>
        <p:sp>
          <p:nvSpPr>
            <p:cNvPr id="15371" name="Rectangle 13">
              <a:extLst>
                <a:ext uri="{FF2B5EF4-FFF2-40B4-BE49-F238E27FC236}">
                  <a16:creationId xmlns:a16="http://schemas.microsoft.com/office/drawing/2014/main" id="{C7903103-87A8-4E3D-8A16-90A137B6075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6" y="3247"/>
              <a:ext cx="1587" cy="2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1400"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1400"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1400"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1400"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1400"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9pPr>
            </a:lstStyle>
            <a:p>
              <a:pPr algn="ctr"/>
              <a:r>
                <a:rPr lang="de-DE" altLang="de-DE" sz="1300"/>
                <a:t>Market coordination</a:t>
              </a:r>
            </a:p>
          </p:txBody>
        </p:sp>
        <p:sp>
          <p:nvSpPr>
            <p:cNvPr id="15372" name="Rectangle 14">
              <a:extLst>
                <a:ext uri="{FF2B5EF4-FFF2-40B4-BE49-F238E27FC236}">
                  <a16:creationId xmlns:a16="http://schemas.microsoft.com/office/drawing/2014/main" id="{B8E4DAD5-B612-40CD-91FE-6D033E77E17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63" y="2706"/>
              <a:ext cx="1590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1400"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1400"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1400"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1400"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1400"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9pPr>
            </a:lstStyle>
            <a:p>
              <a:pPr algn="ctr"/>
              <a:r>
                <a:rPr lang="de-DE" altLang="de-DE" sz="1500"/>
                <a:t>NETWORK</a:t>
              </a:r>
            </a:p>
          </p:txBody>
        </p:sp>
        <p:sp>
          <p:nvSpPr>
            <p:cNvPr id="15373" name="Rectangle 15">
              <a:extLst>
                <a:ext uri="{FF2B5EF4-FFF2-40B4-BE49-F238E27FC236}">
                  <a16:creationId xmlns:a16="http://schemas.microsoft.com/office/drawing/2014/main" id="{72B251CF-5502-4B20-84F8-01D5204F8E6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51" y="3248"/>
              <a:ext cx="1588" cy="3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1400"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1400"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1400"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1400"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1400"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9pPr>
            </a:lstStyle>
            <a:p>
              <a:r>
                <a:rPr lang="de-DE" altLang="de-DE" sz="1300"/>
                <a:t>Hierarchical coordination</a:t>
              </a:r>
            </a:p>
            <a:p>
              <a:endParaRPr lang="de-DE" altLang="de-DE" sz="1300"/>
            </a:p>
          </p:txBody>
        </p:sp>
      </p:grpSp>
      <p:sp>
        <p:nvSpPr>
          <p:cNvPr id="15365" name="Text Box 16">
            <a:extLst>
              <a:ext uri="{FF2B5EF4-FFF2-40B4-BE49-F238E27FC236}">
                <a16:creationId xmlns:a16="http://schemas.microsoft.com/office/drawing/2014/main" id="{B6317898-7F52-454D-B6A5-0A255627BDB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3850" y="1628775"/>
            <a:ext cx="882015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4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de-DE" altLang="de-DE" sz="1600"/>
              <a:t>a) </a:t>
            </a:r>
            <a:r>
              <a:rPr lang="de-DE" altLang="de-DE" sz="1800"/>
              <a:t>Network as a hybrid form of governance</a:t>
            </a:r>
            <a:r>
              <a:rPr lang="de-DE" altLang="de-DE" sz="1600"/>
              <a:t> </a:t>
            </a:r>
            <a:r>
              <a:rPr lang="de-DE" altLang="de-DE"/>
              <a:t>(Willamson 1991)</a:t>
            </a:r>
          </a:p>
        </p:txBody>
      </p:sp>
      <p:sp>
        <p:nvSpPr>
          <p:cNvPr id="15366" name="Text Box 17">
            <a:extLst>
              <a:ext uri="{FF2B5EF4-FFF2-40B4-BE49-F238E27FC236}">
                <a16:creationId xmlns:a16="http://schemas.microsoft.com/office/drawing/2014/main" id="{6515DF02-D459-4325-BDA1-EF07CCF7F9C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3357563"/>
            <a:ext cx="91440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4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de-DE" altLang="de-DE" sz="1800"/>
              <a:t>b) Network beyond market and hierarchy </a:t>
            </a:r>
            <a:r>
              <a:rPr lang="de-DE" altLang="de-DE"/>
              <a:t>(Powell 1990)</a:t>
            </a:r>
          </a:p>
        </p:txBody>
      </p:sp>
      <p:pic>
        <p:nvPicPr>
          <p:cNvPr id="15367" name="Picture 24" descr="Logo_RGB_300dpi">
            <a:extLst>
              <a:ext uri="{FF2B5EF4-FFF2-40B4-BE49-F238E27FC236}">
                <a16:creationId xmlns:a16="http://schemas.microsoft.com/office/drawing/2014/main" id="{25295162-894E-42CD-99C6-FB1329C0DCA9}"/>
              </a:ext>
            </a:extLst>
          </p:cNvPr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9813" y="88900"/>
            <a:ext cx="2946400" cy="779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 advTm="55733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el 1">
            <a:extLst>
              <a:ext uri="{FF2B5EF4-FFF2-40B4-BE49-F238E27FC236}">
                <a16:creationId xmlns:a16="http://schemas.microsoft.com/office/drawing/2014/main" id="{E24B364A-BB92-4748-965A-F4873B2C93B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e-DE" altLang="de-DE"/>
              <a:t>Forms of Network Governance I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DB7F5F90-8585-4765-826C-BCFFB06C86A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defRPr/>
            </a:pPr>
            <a:r>
              <a:rPr lang="en-US" sz="2000" dirty="0"/>
              <a:t>Following Provan &amp; </a:t>
            </a:r>
            <a:r>
              <a:rPr lang="en-US" sz="2000" dirty="0" err="1"/>
              <a:t>Kenis</a:t>
            </a:r>
            <a:r>
              <a:rPr lang="en-US" sz="2000" dirty="0"/>
              <a:t> (2008):</a:t>
            </a:r>
          </a:p>
          <a:p>
            <a:pPr marL="457200" indent="-45720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Tx/>
              <a:buAutoNum type="arabicPeriod"/>
              <a:defRPr/>
            </a:pPr>
            <a:r>
              <a:rPr lang="en-US" sz="2000" b="1" dirty="0"/>
              <a:t>Shared governance</a:t>
            </a:r>
          </a:p>
          <a:p>
            <a:pPr marL="457200" indent="-45720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Tx/>
              <a:buAutoNum type="arabicPeriod"/>
              <a:defRPr/>
            </a:pPr>
            <a:r>
              <a:rPr lang="en-US" sz="2000" b="1" dirty="0"/>
              <a:t>Lead-organization governance</a:t>
            </a:r>
          </a:p>
          <a:p>
            <a:pPr marL="457200" indent="-45720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Tx/>
              <a:buAutoNum type="arabicPeriod"/>
              <a:defRPr/>
            </a:pPr>
            <a:r>
              <a:rPr lang="en-US" sz="2000" b="1" dirty="0"/>
              <a:t>Network administrative organization (NAO)</a:t>
            </a:r>
            <a:r>
              <a:rPr lang="en-US" sz="2000" dirty="0"/>
              <a:t> </a:t>
            </a:r>
          </a:p>
          <a:p>
            <a:pPr marL="0" indent="0">
              <a:lnSpc>
                <a:spcPct val="100000"/>
              </a:lnSpc>
              <a:spcBef>
                <a:spcPts val="600"/>
              </a:spcBef>
              <a:spcAft>
                <a:spcPts val="1000"/>
              </a:spcAft>
              <a:defRPr/>
            </a:pPr>
            <a:r>
              <a:rPr lang="en-US" sz="2000" dirty="0"/>
              <a:t>Networks give preference to one of these modes, </a:t>
            </a:r>
            <a:r>
              <a:rPr lang="en-US" sz="2000" b="1" dirty="0"/>
              <a:t>depending</a:t>
            </a:r>
            <a:r>
              <a:rPr lang="en-US" sz="2000" dirty="0"/>
              <a:t> on: (1) the level of trust, (2) the number of participants, (3) the extent of goal consensus, and (4) the need for network-level competencies.</a:t>
            </a:r>
          </a:p>
          <a:p>
            <a:pPr marL="0" indent="0">
              <a:lnSpc>
                <a:spcPct val="100000"/>
              </a:lnSpc>
              <a:spcBef>
                <a:spcPts val="600"/>
              </a:spcBef>
              <a:spcAft>
                <a:spcPts val="1000"/>
              </a:spcAft>
              <a:defRPr/>
            </a:pPr>
            <a:r>
              <a:rPr lang="de-DE" sz="2000" dirty="0" err="1"/>
              <a:t>Beyond</a:t>
            </a:r>
            <a:r>
              <a:rPr lang="de-DE" sz="2000" dirty="0"/>
              <a:t> a </a:t>
            </a:r>
            <a:r>
              <a:rPr lang="de-DE" sz="2000" dirty="0" err="1"/>
              <a:t>contingency</a:t>
            </a:r>
            <a:r>
              <a:rPr lang="de-DE" sz="2000" dirty="0"/>
              <a:t> </a:t>
            </a:r>
            <a:r>
              <a:rPr lang="de-DE" sz="2000" dirty="0" err="1"/>
              <a:t>theory</a:t>
            </a:r>
            <a:r>
              <a:rPr lang="de-DE" sz="2000" dirty="0"/>
              <a:t> of </a:t>
            </a:r>
            <a:r>
              <a:rPr lang="de-DE" sz="2000" dirty="0" err="1"/>
              <a:t>network</a:t>
            </a:r>
            <a:r>
              <a:rPr lang="de-DE" sz="2000" dirty="0"/>
              <a:t> </a:t>
            </a:r>
            <a:r>
              <a:rPr lang="de-DE" sz="2000" dirty="0" err="1"/>
              <a:t>governance</a:t>
            </a:r>
            <a:r>
              <a:rPr lang="de-DE" sz="2000" dirty="0"/>
              <a:t>: </a:t>
            </a:r>
            <a:br>
              <a:rPr lang="de-DE" sz="2000" dirty="0"/>
            </a:br>
            <a:r>
              <a:rPr lang="de-DE" sz="2000" b="1" dirty="0" err="1"/>
              <a:t>dynamics</a:t>
            </a:r>
            <a:r>
              <a:rPr lang="de-DE" sz="2000" b="1" dirty="0"/>
              <a:t> and </a:t>
            </a:r>
            <a:r>
              <a:rPr lang="de-DE" sz="2000" b="1" dirty="0" err="1"/>
              <a:t>practices</a:t>
            </a:r>
            <a:r>
              <a:rPr lang="de-DE" sz="2000" b="1" dirty="0"/>
              <a:t> </a:t>
            </a:r>
            <a:r>
              <a:rPr lang="de-DE" sz="1400" dirty="0"/>
              <a:t>(Berthod et al. 2017)</a:t>
            </a:r>
          </a:p>
        </p:txBody>
      </p:sp>
      <p:pic>
        <p:nvPicPr>
          <p:cNvPr id="17412" name="Grafik 4">
            <a:extLst>
              <a:ext uri="{FF2B5EF4-FFF2-40B4-BE49-F238E27FC236}">
                <a16:creationId xmlns:a16="http://schemas.microsoft.com/office/drawing/2014/main" id="{49ADE00E-603E-4A00-9F18-337954667E2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72338" y="981075"/>
            <a:ext cx="1616075" cy="1125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3" name="Picture 24" descr="Logo_RGB_300dpi">
            <a:extLst>
              <a:ext uri="{FF2B5EF4-FFF2-40B4-BE49-F238E27FC236}">
                <a16:creationId xmlns:a16="http://schemas.microsoft.com/office/drawing/2014/main" id="{86BD93C2-356A-47EB-B60B-CCAA64426167}"/>
              </a:ext>
            </a:extLst>
          </p:cNvPr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9813" y="88900"/>
            <a:ext cx="2946400" cy="779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 advTm="92870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el 1">
            <a:extLst>
              <a:ext uri="{FF2B5EF4-FFF2-40B4-BE49-F238E27FC236}">
                <a16:creationId xmlns:a16="http://schemas.microsoft.com/office/drawing/2014/main" id="{83A97290-D198-462F-8FC7-0C2AFA6E063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e-DE" altLang="de-DE"/>
              <a:t>Forms of Network Governance II </a:t>
            </a:r>
          </a:p>
        </p:txBody>
      </p:sp>
      <p:sp>
        <p:nvSpPr>
          <p:cNvPr id="19459" name="Inhaltsplatzhalter 2">
            <a:extLst>
              <a:ext uri="{FF2B5EF4-FFF2-40B4-BE49-F238E27FC236}">
                <a16:creationId xmlns:a16="http://schemas.microsoft.com/office/drawing/2014/main" id="{5262525A-4BCC-4DB9-AF68-46D65E834AD0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539750" y="3284538"/>
            <a:ext cx="8353425" cy="3032125"/>
          </a:xfrm>
        </p:spPr>
        <p:txBody>
          <a:bodyPr/>
          <a:lstStyle/>
          <a:p>
            <a:pPr marL="0" inden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altLang="de-DE" sz="2000" dirty="0"/>
              <a:t>Kenis et al. (2019) adding to </a:t>
            </a:r>
            <a:r>
              <a:rPr lang="en-US" altLang="de-DE" sz="2000" b="1" dirty="0"/>
              <a:t>Provan &amp; Kenis </a:t>
            </a:r>
            <a:r>
              <a:rPr lang="en-US" altLang="de-DE" sz="2000" dirty="0"/>
              <a:t>(2008):</a:t>
            </a:r>
          </a:p>
          <a:p>
            <a:pPr marL="0" inden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altLang="de-DE" sz="2000" b="1" dirty="0"/>
              <a:t>4. Shared governance with NAO</a:t>
            </a:r>
          </a:p>
          <a:p>
            <a:pPr marL="0" inden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altLang="de-DE" sz="2000" b="1" dirty="0"/>
              <a:t>5. Lead-organization governance with NAO</a:t>
            </a:r>
          </a:p>
          <a:p>
            <a:pPr marL="0" indent="0">
              <a:lnSpc>
                <a:spcPct val="100000"/>
              </a:lnSpc>
              <a:spcBef>
                <a:spcPts val="600"/>
              </a:spcBef>
              <a:spcAft>
                <a:spcPts val="1000"/>
              </a:spcAft>
            </a:pPr>
            <a:r>
              <a:rPr lang="en-US" altLang="de-DE" sz="2000" b="1" dirty="0"/>
              <a:t>6. Core-periphery model or: more than one lead organization </a:t>
            </a:r>
            <a:r>
              <a:rPr lang="en-US" altLang="de-DE" sz="1400" dirty="0"/>
              <a:t>(Kenis et al. 2019)</a:t>
            </a:r>
          </a:p>
          <a:p>
            <a:pPr marL="0" indent="0">
              <a:lnSpc>
                <a:spcPct val="100000"/>
              </a:lnSpc>
              <a:spcBef>
                <a:spcPts val="600"/>
              </a:spcBef>
              <a:spcAft>
                <a:spcPts val="1000"/>
              </a:spcAft>
            </a:pPr>
            <a:r>
              <a:rPr lang="de-DE" altLang="de-DE" sz="2000" dirty="0"/>
              <a:t>Organizational network </a:t>
            </a:r>
            <a:r>
              <a:rPr lang="de-DE" altLang="de-DE" sz="2000" dirty="0" err="1"/>
              <a:t>governance</a:t>
            </a:r>
            <a:r>
              <a:rPr lang="de-DE" altLang="de-DE" sz="2000" dirty="0"/>
              <a:t> </a:t>
            </a:r>
            <a:r>
              <a:rPr lang="de-DE" altLang="de-DE" sz="2000" dirty="0" err="1"/>
              <a:t>approach</a:t>
            </a:r>
            <a:r>
              <a:rPr lang="de-DE" altLang="de-DE" sz="2000" dirty="0"/>
              <a:t> </a:t>
            </a:r>
            <a:r>
              <a:rPr lang="de-DE" altLang="de-DE" sz="1400" dirty="0"/>
              <a:t>(Raab et al. 2020)</a:t>
            </a:r>
          </a:p>
        </p:txBody>
      </p:sp>
      <p:pic>
        <p:nvPicPr>
          <p:cNvPr id="19460" name="Grafik 6">
            <a:extLst>
              <a:ext uri="{FF2B5EF4-FFF2-40B4-BE49-F238E27FC236}">
                <a16:creationId xmlns:a16="http://schemas.microsoft.com/office/drawing/2014/main" id="{E8785428-E397-4C68-B6C2-6D00B76DB6F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1800" y="944563"/>
            <a:ext cx="7578725" cy="2733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61" name="Picture 24" descr="Logo_RGB_300dpi">
            <a:extLst>
              <a:ext uri="{FF2B5EF4-FFF2-40B4-BE49-F238E27FC236}">
                <a16:creationId xmlns:a16="http://schemas.microsoft.com/office/drawing/2014/main" id="{06412E7A-A041-4191-8FB0-3FF5E3EEA7BC}"/>
              </a:ext>
            </a:extLst>
          </p:cNvPr>
          <p:cNvPicPr>
            <a:picLocks noChangeAspect="1" noChangeArrowheads="1"/>
          </p:cNvPicPr>
          <p:nvPr>
            <p:custDataLst>
              <p:tags r:id="rId2"/>
            </p:custDataLst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9813" y="88900"/>
            <a:ext cx="2946400" cy="779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</p:cSld>
  <p:clrMapOvr>
    <a:masterClrMapping/>
  </p:clrMapOvr>
  <p:transition spd="slow" advTm="64632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itel 1">
            <a:extLst>
              <a:ext uri="{FF2B5EF4-FFF2-40B4-BE49-F238E27FC236}">
                <a16:creationId xmlns:a16="http://schemas.microsoft.com/office/drawing/2014/main" id="{E5043147-A73D-4A7A-B010-FBB74B1A092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87338" y="0"/>
            <a:ext cx="8172450" cy="866775"/>
          </a:xfrm>
        </p:spPr>
        <p:txBody>
          <a:bodyPr/>
          <a:lstStyle/>
          <a:p>
            <a:r>
              <a:rPr lang="de-DE" altLang="de-DE"/>
              <a:t>Network Management: </a:t>
            </a:r>
            <a:br>
              <a:rPr lang="de-DE" altLang="de-DE"/>
            </a:br>
            <a:r>
              <a:rPr lang="de-DE" altLang="de-DE" b="1"/>
              <a:t>Functions</a:t>
            </a:r>
            <a:r>
              <a:rPr lang="de-DE" altLang="de-DE"/>
              <a:t>, </a:t>
            </a:r>
            <a:r>
              <a:rPr lang="de-DE" altLang="de-DE" b="1"/>
              <a:t>Practices, </a:t>
            </a:r>
            <a:r>
              <a:rPr lang="de-DE" altLang="de-DE"/>
              <a:t>Institutions</a:t>
            </a:r>
            <a:endParaRPr lang="de-DE" altLang="de-DE" b="1"/>
          </a:p>
        </p:txBody>
      </p:sp>
      <p:grpSp>
        <p:nvGrpSpPr>
          <p:cNvPr id="21507" name="Group 5">
            <a:extLst>
              <a:ext uri="{FF2B5EF4-FFF2-40B4-BE49-F238E27FC236}">
                <a16:creationId xmlns:a16="http://schemas.microsoft.com/office/drawing/2014/main" id="{A203D9FF-4A34-4D42-8D52-82A431CF5477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1208088" y="2395538"/>
            <a:ext cx="3094037" cy="2536825"/>
            <a:chOff x="1417" y="1872"/>
            <a:chExt cx="919" cy="920"/>
          </a:xfrm>
        </p:grpSpPr>
        <p:sp>
          <p:nvSpPr>
            <p:cNvPr id="21536" name="Freeform 6">
              <a:extLst>
                <a:ext uri="{FF2B5EF4-FFF2-40B4-BE49-F238E27FC236}">
                  <a16:creationId xmlns:a16="http://schemas.microsoft.com/office/drawing/2014/main" id="{4909A147-DD65-4D52-8885-F4F29678AB5A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1417" y="1872"/>
              <a:ext cx="919" cy="920"/>
            </a:xfrm>
            <a:custGeom>
              <a:avLst/>
              <a:gdLst>
                <a:gd name="T0" fmla="*/ 470 w 919"/>
                <a:gd name="T1" fmla="*/ 0 h 920"/>
                <a:gd name="T2" fmla="*/ 0 w 919"/>
                <a:gd name="T3" fmla="*/ 432 h 920"/>
                <a:gd name="T4" fmla="*/ 448 w 919"/>
                <a:gd name="T5" fmla="*/ 920 h 920"/>
                <a:gd name="T6" fmla="*/ 919 w 919"/>
                <a:gd name="T7" fmla="*/ 489 h 920"/>
                <a:gd name="T8" fmla="*/ 470 w 919"/>
                <a:gd name="T9" fmla="*/ 0 h 92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919"/>
                <a:gd name="T16" fmla="*/ 0 h 920"/>
                <a:gd name="T17" fmla="*/ 919 w 919"/>
                <a:gd name="T18" fmla="*/ 920 h 92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919" h="920">
                  <a:moveTo>
                    <a:pt x="470" y="0"/>
                  </a:moveTo>
                  <a:lnTo>
                    <a:pt x="0" y="432"/>
                  </a:lnTo>
                  <a:lnTo>
                    <a:pt x="448" y="920"/>
                  </a:lnTo>
                  <a:lnTo>
                    <a:pt x="919" y="489"/>
                  </a:lnTo>
                  <a:lnTo>
                    <a:pt x="470" y="0"/>
                  </a:lnTo>
                  <a:close/>
                </a:path>
              </a:pathLst>
            </a:custGeom>
            <a:solidFill>
              <a:srgbClr val="FFFF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21537" name="Freeform 7">
              <a:extLst>
                <a:ext uri="{FF2B5EF4-FFF2-40B4-BE49-F238E27FC236}">
                  <a16:creationId xmlns:a16="http://schemas.microsoft.com/office/drawing/2014/main" id="{D15F0DF6-83AE-4B03-8974-90F53DB6DD41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1417" y="1872"/>
              <a:ext cx="919" cy="920"/>
            </a:xfrm>
            <a:custGeom>
              <a:avLst/>
              <a:gdLst>
                <a:gd name="T0" fmla="*/ 470 w 919"/>
                <a:gd name="T1" fmla="*/ 0 h 920"/>
                <a:gd name="T2" fmla="*/ 0 w 919"/>
                <a:gd name="T3" fmla="*/ 432 h 920"/>
                <a:gd name="T4" fmla="*/ 448 w 919"/>
                <a:gd name="T5" fmla="*/ 920 h 920"/>
                <a:gd name="T6" fmla="*/ 919 w 919"/>
                <a:gd name="T7" fmla="*/ 489 h 920"/>
                <a:gd name="T8" fmla="*/ 470 w 919"/>
                <a:gd name="T9" fmla="*/ 0 h 92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919"/>
                <a:gd name="T16" fmla="*/ 0 h 920"/>
                <a:gd name="T17" fmla="*/ 919 w 919"/>
                <a:gd name="T18" fmla="*/ 920 h 92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919" h="920">
                  <a:moveTo>
                    <a:pt x="470" y="0"/>
                  </a:moveTo>
                  <a:lnTo>
                    <a:pt x="0" y="432"/>
                  </a:lnTo>
                  <a:lnTo>
                    <a:pt x="448" y="920"/>
                  </a:lnTo>
                  <a:lnTo>
                    <a:pt x="919" y="489"/>
                  </a:lnTo>
                  <a:lnTo>
                    <a:pt x="470" y="0"/>
                  </a:lnTo>
                  <a:close/>
                </a:path>
              </a:pathLst>
            </a:custGeom>
            <a:noFill/>
            <a:ln w="9525" cap="rnd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de-DE"/>
            </a:p>
          </p:txBody>
        </p:sp>
      </p:grpSp>
      <p:grpSp>
        <p:nvGrpSpPr>
          <p:cNvPr id="21508" name="Group 8">
            <a:extLst>
              <a:ext uri="{FF2B5EF4-FFF2-40B4-BE49-F238E27FC236}">
                <a16:creationId xmlns:a16="http://schemas.microsoft.com/office/drawing/2014/main" id="{7DB1F49F-F009-46DA-8751-27B36010B183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2879725" y="3824288"/>
            <a:ext cx="3098800" cy="2536825"/>
            <a:chOff x="1913" y="2390"/>
            <a:chExt cx="920" cy="920"/>
          </a:xfrm>
        </p:grpSpPr>
        <p:sp>
          <p:nvSpPr>
            <p:cNvPr id="21534" name="Freeform 9">
              <a:extLst>
                <a:ext uri="{FF2B5EF4-FFF2-40B4-BE49-F238E27FC236}">
                  <a16:creationId xmlns:a16="http://schemas.microsoft.com/office/drawing/2014/main" id="{B540DD8E-1E53-48A8-B4EC-AB53C4E292D4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1913" y="2390"/>
              <a:ext cx="920" cy="920"/>
            </a:xfrm>
            <a:custGeom>
              <a:avLst/>
              <a:gdLst>
                <a:gd name="T0" fmla="*/ 471 w 920"/>
                <a:gd name="T1" fmla="*/ 0 h 920"/>
                <a:gd name="T2" fmla="*/ 0 w 920"/>
                <a:gd name="T3" fmla="*/ 432 h 920"/>
                <a:gd name="T4" fmla="*/ 449 w 920"/>
                <a:gd name="T5" fmla="*/ 920 h 920"/>
                <a:gd name="T6" fmla="*/ 920 w 920"/>
                <a:gd name="T7" fmla="*/ 489 h 920"/>
                <a:gd name="T8" fmla="*/ 471 w 920"/>
                <a:gd name="T9" fmla="*/ 0 h 92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920"/>
                <a:gd name="T16" fmla="*/ 0 h 920"/>
                <a:gd name="T17" fmla="*/ 920 w 920"/>
                <a:gd name="T18" fmla="*/ 920 h 92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920" h="920">
                  <a:moveTo>
                    <a:pt x="471" y="0"/>
                  </a:moveTo>
                  <a:lnTo>
                    <a:pt x="0" y="432"/>
                  </a:lnTo>
                  <a:lnTo>
                    <a:pt x="449" y="920"/>
                  </a:lnTo>
                  <a:lnTo>
                    <a:pt x="920" y="489"/>
                  </a:lnTo>
                  <a:lnTo>
                    <a:pt x="471" y="0"/>
                  </a:lnTo>
                  <a:close/>
                </a:path>
              </a:pathLst>
            </a:custGeom>
            <a:solidFill>
              <a:srgbClr val="FFCC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21535" name="Freeform 10">
              <a:extLst>
                <a:ext uri="{FF2B5EF4-FFF2-40B4-BE49-F238E27FC236}">
                  <a16:creationId xmlns:a16="http://schemas.microsoft.com/office/drawing/2014/main" id="{39D800C4-C3C2-47B3-97E9-FE3BDDACC397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1913" y="2390"/>
              <a:ext cx="920" cy="920"/>
            </a:xfrm>
            <a:custGeom>
              <a:avLst/>
              <a:gdLst>
                <a:gd name="T0" fmla="*/ 471 w 920"/>
                <a:gd name="T1" fmla="*/ 0 h 920"/>
                <a:gd name="T2" fmla="*/ 0 w 920"/>
                <a:gd name="T3" fmla="*/ 432 h 920"/>
                <a:gd name="T4" fmla="*/ 449 w 920"/>
                <a:gd name="T5" fmla="*/ 920 h 920"/>
                <a:gd name="T6" fmla="*/ 920 w 920"/>
                <a:gd name="T7" fmla="*/ 489 h 920"/>
                <a:gd name="T8" fmla="*/ 471 w 920"/>
                <a:gd name="T9" fmla="*/ 0 h 92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920"/>
                <a:gd name="T16" fmla="*/ 0 h 920"/>
                <a:gd name="T17" fmla="*/ 920 w 920"/>
                <a:gd name="T18" fmla="*/ 920 h 92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920" h="920">
                  <a:moveTo>
                    <a:pt x="471" y="0"/>
                  </a:moveTo>
                  <a:lnTo>
                    <a:pt x="0" y="432"/>
                  </a:lnTo>
                  <a:lnTo>
                    <a:pt x="449" y="920"/>
                  </a:lnTo>
                  <a:lnTo>
                    <a:pt x="920" y="489"/>
                  </a:lnTo>
                  <a:lnTo>
                    <a:pt x="471" y="0"/>
                  </a:lnTo>
                  <a:close/>
                </a:path>
              </a:pathLst>
            </a:custGeom>
            <a:noFill/>
            <a:ln w="9525" cap="rnd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de-DE"/>
            </a:p>
          </p:txBody>
        </p:sp>
      </p:grpSp>
      <p:grpSp>
        <p:nvGrpSpPr>
          <p:cNvPr id="21509" name="Group 11">
            <a:extLst>
              <a:ext uri="{FF2B5EF4-FFF2-40B4-BE49-F238E27FC236}">
                <a16:creationId xmlns:a16="http://schemas.microsoft.com/office/drawing/2014/main" id="{0EB0F63D-26E9-4369-8DB6-12BAD767699B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4587875" y="2493963"/>
            <a:ext cx="3094038" cy="2538412"/>
            <a:chOff x="2443" y="1912"/>
            <a:chExt cx="919" cy="920"/>
          </a:xfrm>
        </p:grpSpPr>
        <p:sp>
          <p:nvSpPr>
            <p:cNvPr id="21532" name="Freeform 12">
              <a:extLst>
                <a:ext uri="{FF2B5EF4-FFF2-40B4-BE49-F238E27FC236}">
                  <a16:creationId xmlns:a16="http://schemas.microsoft.com/office/drawing/2014/main" id="{038E0967-D8AC-49B4-9D2F-6DDF68530D99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2443" y="1912"/>
              <a:ext cx="919" cy="920"/>
            </a:xfrm>
            <a:custGeom>
              <a:avLst/>
              <a:gdLst>
                <a:gd name="T0" fmla="*/ 471 w 919"/>
                <a:gd name="T1" fmla="*/ 0 h 920"/>
                <a:gd name="T2" fmla="*/ 0 w 919"/>
                <a:gd name="T3" fmla="*/ 432 h 920"/>
                <a:gd name="T4" fmla="*/ 448 w 919"/>
                <a:gd name="T5" fmla="*/ 920 h 920"/>
                <a:gd name="T6" fmla="*/ 919 w 919"/>
                <a:gd name="T7" fmla="*/ 489 h 920"/>
                <a:gd name="T8" fmla="*/ 471 w 919"/>
                <a:gd name="T9" fmla="*/ 0 h 92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919"/>
                <a:gd name="T16" fmla="*/ 0 h 920"/>
                <a:gd name="T17" fmla="*/ 919 w 919"/>
                <a:gd name="T18" fmla="*/ 920 h 92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919" h="920">
                  <a:moveTo>
                    <a:pt x="471" y="0"/>
                  </a:moveTo>
                  <a:lnTo>
                    <a:pt x="0" y="432"/>
                  </a:lnTo>
                  <a:lnTo>
                    <a:pt x="448" y="920"/>
                  </a:lnTo>
                  <a:lnTo>
                    <a:pt x="919" y="489"/>
                  </a:lnTo>
                  <a:lnTo>
                    <a:pt x="471" y="0"/>
                  </a:lnTo>
                  <a:close/>
                </a:path>
              </a:pathLst>
            </a:custGeom>
            <a:solidFill>
              <a:srgbClr val="FFCC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21533" name="Freeform 13">
              <a:extLst>
                <a:ext uri="{FF2B5EF4-FFF2-40B4-BE49-F238E27FC236}">
                  <a16:creationId xmlns:a16="http://schemas.microsoft.com/office/drawing/2014/main" id="{23CD0F77-CCE2-445E-A8B2-FB1EB9FBAD4D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2443" y="1912"/>
              <a:ext cx="919" cy="920"/>
            </a:xfrm>
            <a:custGeom>
              <a:avLst/>
              <a:gdLst>
                <a:gd name="T0" fmla="*/ 471 w 919"/>
                <a:gd name="T1" fmla="*/ 0 h 920"/>
                <a:gd name="T2" fmla="*/ 0 w 919"/>
                <a:gd name="T3" fmla="*/ 432 h 920"/>
                <a:gd name="T4" fmla="*/ 448 w 919"/>
                <a:gd name="T5" fmla="*/ 920 h 920"/>
                <a:gd name="T6" fmla="*/ 919 w 919"/>
                <a:gd name="T7" fmla="*/ 489 h 920"/>
                <a:gd name="T8" fmla="*/ 471 w 919"/>
                <a:gd name="T9" fmla="*/ 0 h 92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919"/>
                <a:gd name="T16" fmla="*/ 0 h 920"/>
                <a:gd name="T17" fmla="*/ 919 w 919"/>
                <a:gd name="T18" fmla="*/ 920 h 92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919" h="920">
                  <a:moveTo>
                    <a:pt x="471" y="0"/>
                  </a:moveTo>
                  <a:lnTo>
                    <a:pt x="0" y="432"/>
                  </a:lnTo>
                  <a:lnTo>
                    <a:pt x="448" y="920"/>
                  </a:lnTo>
                  <a:lnTo>
                    <a:pt x="919" y="489"/>
                  </a:lnTo>
                  <a:lnTo>
                    <a:pt x="471" y="0"/>
                  </a:lnTo>
                  <a:close/>
                </a:path>
              </a:pathLst>
            </a:custGeom>
            <a:noFill/>
            <a:ln w="9525" cap="rnd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de-DE"/>
            </a:p>
          </p:txBody>
        </p:sp>
      </p:grpSp>
      <p:grpSp>
        <p:nvGrpSpPr>
          <p:cNvPr id="21510" name="Group 14">
            <a:extLst>
              <a:ext uri="{FF2B5EF4-FFF2-40B4-BE49-F238E27FC236}">
                <a16:creationId xmlns:a16="http://schemas.microsoft.com/office/drawing/2014/main" id="{E61ABD0F-3C56-4CF6-A945-71DD05E4200B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2927350" y="1036638"/>
            <a:ext cx="3094038" cy="2538412"/>
            <a:chOff x="1927" y="1379"/>
            <a:chExt cx="919" cy="921"/>
          </a:xfrm>
        </p:grpSpPr>
        <p:sp>
          <p:nvSpPr>
            <p:cNvPr id="21530" name="Freeform 15">
              <a:extLst>
                <a:ext uri="{FF2B5EF4-FFF2-40B4-BE49-F238E27FC236}">
                  <a16:creationId xmlns:a16="http://schemas.microsoft.com/office/drawing/2014/main" id="{CE9AEA4D-7919-4816-AE5D-53537F3F99D6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1927" y="1379"/>
              <a:ext cx="919" cy="921"/>
            </a:xfrm>
            <a:custGeom>
              <a:avLst/>
              <a:gdLst>
                <a:gd name="T0" fmla="*/ 471 w 919"/>
                <a:gd name="T1" fmla="*/ 0 h 921"/>
                <a:gd name="T2" fmla="*/ 0 w 919"/>
                <a:gd name="T3" fmla="*/ 432 h 921"/>
                <a:gd name="T4" fmla="*/ 448 w 919"/>
                <a:gd name="T5" fmla="*/ 921 h 921"/>
                <a:gd name="T6" fmla="*/ 919 w 919"/>
                <a:gd name="T7" fmla="*/ 489 h 921"/>
                <a:gd name="T8" fmla="*/ 471 w 919"/>
                <a:gd name="T9" fmla="*/ 0 h 92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919"/>
                <a:gd name="T16" fmla="*/ 0 h 921"/>
                <a:gd name="T17" fmla="*/ 919 w 919"/>
                <a:gd name="T18" fmla="*/ 921 h 92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919" h="921">
                  <a:moveTo>
                    <a:pt x="471" y="0"/>
                  </a:moveTo>
                  <a:lnTo>
                    <a:pt x="0" y="432"/>
                  </a:lnTo>
                  <a:lnTo>
                    <a:pt x="448" y="921"/>
                  </a:lnTo>
                  <a:lnTo>
                    <a:pt x="919" y="489"/>
                  </a:lnTo>
                  <a:lnTo>
                    <a:pt x="471" y="0"/>
                  </a:lnTo>
                  <a:close/>
                </a:path>
              </a:pathLst>
            </a:custGeom>
            <a:solidFill>
              <a:srgbClr val="FF99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21531" name="Freeform 16">
              <a:extLst>
                <a:ext uri="{FF2B5EF4-FFF2-40B4-BE49-F238E27FC236}">
                  <a16:creationId xmlns:a16="http://schemas.microsoft.com/office/drawing/2014/main" id="{6B871756-E4F2-4C47-BE34-526EF052196E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1927" y="1379"/>
              <a:ext cx="919" cy="921"/>
            </a:xfrm>
            <a:custGeom>
              <a:avLst/>
              <a:gdLst>
                <a:gd name="T0" fmla="*/ 471 w 919"/>
                <a:gd name="T1" fmla="*/ 0 h 921"/>
                <a:gd name="T2" fmla="*/ 0 w 919"/>
                <a:gd name="T3" fmla="*/ 432 h 921"/>
                <a:gd name="T4" fmla="*/ 448 w 919"/>
                <a:gd name="T5" fmla="*/ 921 h 921"/>
                <a:gd name="T6" fmla="*/ 919 w 919"/>
                <a:gd name="T7" fmla="*/ 489 h 921"/>
                <a:gd name="T8" fmla="*/ 471 w 919"/>
                <a:gd name="T9" fmla="*/ 0 h 92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919"/>
                <a:gd name="T16" fmla="*/ 0 h 921"/>
                <a:gd name="T17" fmla="*/ 919 w 919"/>
                <a:gd name="T18" fmla="*/ 921 h 92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919" h="921">
                  <a:moveTo>
                    <a:pt x="471" y="0"/>
                  </a:moveTo>
                  <a:lnTo>
                    <a:pt x="0" y="432"/>
                  </a:lnTo>
                  <a:lnTo>
                    <a:pt x="448" y="921"/>
                  </a:lnTo>
                  <a:lnTo>
                    <a:pt x="919" y="489"/>
                  </a:lnTo>
                  <a:lnTo>
                    <a:pt x="471" y="0"/>
                  </a:lnTo>
                  <a:close/>
                </a:path>
              </a:pathLst>
            </a:custGeom>
            <a:noFill/>
            <a:ln w="9525" cap="rnd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de-DE"/>
            </a:p>
          </p:txBody>
        </p:sp>
      </p:grpSp>
      <p:sp>
        <p:nvSpPr>
          <p:cNvPr id="21511" name="Rectangle 17">
            <a:extLst>
              <a:ext uri="{FF2B5EF4-FFF2-40B4-BE49-F238E27FC236}">
                <a16:creationId xmlns:a16="http://schemas.microsoft.com/office/drawing/2014/main" id="{4301D545-310D-498B-B049-346F78DEFDE0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000500" y="2003425"/>
            <a:ext cx="1017588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sz="14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de-DE" altLang="de-DE" sz="2000">
                <a:solidFill>
                  <a:srgbClr val="000000"/>
                </a:solidFill>
                <a:latin typeface="Tahoma" panose="020B0604030504040204" pitchFamily="34" charset="0"/>
              </a:rPr>
              <a:t>Selection</a:t>
            </a:r>
            <a:endParaRPr lang="de-DE" altLang="de-DE" sz="2000">
              <a:latin typeface="Tahoma" panose="020B0604030504040204" pitchFamily="34" charset="0"/>
            </a:endParaRPr>
          </a:p>
        </p:txBody>
      </p:sp>
      <p:sp>
        <p:nvSpPr>
          <p:cNvPr id="21512" name="Rectangle 18">
            <a:extLst>
              <a:ext uri="{FF2B5EF4-FFF2-40B4-BE49-F238E27FC236}">
                <a16:creationId xmlns:a16="http://schemas.microsoft.com/office/drawing/2014/main" id="{2F69317F-FC0B-4FBE-8CC8-276266584FBD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2014538" y="3543300"/>
            <a:ext cx="118745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sz="14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de-DE" altLang="de-DE" sz="2000">
                <a:solidFill>
                  <a:srgbClr val="000000"/>
                </a:solidFill>
                <a:latin typeface="Tahoma" panose="020B0604030504040204" pitchFamily="34" charset="0"/>
              </a:rPr>
              <a:t>Regulation</a:t>
            </a:r>
            <a:endParaRPr lang="de-DE" altLang="de-DE" sz="2000">
              <a:latin typeface="Tahoma" panose="020B0604030504040204" pitchFamily="34" charset="0"/>
            </a:endParaRPr>
          </a:p>
        </p:txBody>
      </p:sp>
      <p:sp>
        <p:nvSpPr>
          <p:cNvPr id="21513" name="Rectangle 19">
            <a:extLst>
              <a:ext uri="{FF2B5EF4-FFF2-40B4-BE49-F238E27FC236}">
                <a16:creationId xmlns:a16="http://schemas.microsoft.com/office/drawing/2014/main" id="{73BEF3C3-E47A-4ACA-9BFD-AA1FABFD2593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780088" y="3556000"/>
            <a:ext cx="109537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sz="14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de-DE" altLang="de-DE" sz="2000">
                <a:solidFill>
                  <a:srgbClr val="000000"/>
                </a:solidFill>
                <a:latin typeface="Tahoma" panose="020B0604030504040204" pitchFamily="34" charset="0"/>
              </a:rPr>
              <a:t>Allocation</a:t>
            </a:r>
            <a:endParaRPr lang="de-DE" altLang="de-DE" sz="2000">
              <a:latin typeface="Tahoma" panose="020B0604030504040204" pitchFamily="34" charset="0"/>
            </a:endParaRPr>
          </a:p>
        </p:txBody>
      </p:sp>
      <p:sp>
        <p:nvSpPr>
          <p:cNvPr id="21514" name="Rectangle 20">
            <a:extLst>
              <a:ext uri="{FF2B5EF4-FFF2-40B4-BE49-F238E27FC236}">
                <a16:creationId xmlns:a16="http://schemas.microsoft.com/office/drawing/2014/main" id="{AD4A2620-61FD-46DF-A440-9B0D2CE81100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3875088" y="5021263"/>
            <a:ext cx="1160462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sz="14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de-DE" altLang="de-DE" sz="2000">
                <a:solidFill>
                  <a:srgbClr val="000000"/>
                </a:solidFill>
                <a:latin typeface="Tahoma" panose="020B0604030504040204" pitchFamily="34" charset="0"/>
              </a:rPr>
              <a:t>Evaluation</a:t>
            </a:r>
            <a:endParaRPr lang="de-DE" altLang="de-DE" sz="2000">
              <a:latin typeface="Tahoma" panose="020B0604030504040204" pitchFamily="34" charset="0"/>
            </a:endParaRPr>
          </a:p>
        </p:txBody>
      </p:sp>
      <p:grpSp>
        <p:nvGrpSpPr>
          <p:cNvPr id="21515" name="Group 21">
            <a:extLst>
              <a:ext uri="{FF2B5EF4-FFF2-40B4-BE49-F238E27FC236}">
                <a16:creationId xmlns:a16="http://schemas.microsoft.com/office/drawing/2014/main" id="{15D01A47-7CD4-452A-9DFA-6EA78DC2C0A4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3603625" y="2928938"/>
            <a:ext cx="1884363" cy="1543050"/>
            <a:chOff x="2126" y="2061"/>
            <a:chExt cx="560" cy="560"/>
          </a:xfrm>
        </p:grpSpPr>
        <p:sp>
          <p:nvSpPr>
            <p:cNvPr id="21528" name="Oval 22">
              <a:extLst>
                <a:ext uri="{FF2B5EF4-FFF2-40B4-BE49-F238E27FC236}">
                  <a16:creationId xmlns:a16="http://schemas.microsoft.com/office/drawing/2014/main" id="{33184EBE-2FB2-46EF-8689-9B28EA44DCDA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2126" y="2061"/>
              <a:ext cx="560" cy="560"/>
            </a:xfrm>
            <a:prstGeom prst="ellipse">
              <a:avLst/>
            </a:prstGeom>
            <a:solidFill>
              <a:srgbClr val="FF6600"/>
            </a:solidFill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>
                <a:defRPr sz="1400"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1400"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1400"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1400"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1400"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9pPr>
            </a:lstStyle>
            <a:p>
              <a:pPr algn="ctr"/>
              <a:endParaRPr lang="de-DE" altLang="de-DE" sz="600">
                <a:latin typeface="Tahoma" panose="020B0604030504040204" pitchFamily="34" charset="0"/>
              </a:endParaRPr>
            </a:p>
            <a:p>
              <a:pPr algn="ctr"/>
              <a:endParaRPr lang="de-DE" altLang="de-DE" sz="600">
                <a:latin typeface="Tahoma" panose="020B0604030504040204" pitchFamily="34" charset="0"/>
              </a:endParaRPr>
            </a:p>
            <a:p>
              <a:pPr algn="ctr"/>
              <a:endParaRPr lang="de-DE" altLang="de-DE" sz="600">
                <a:latin typeface="Tahoma" panose="020B0604030504040204" pitchFamily="34" charset="0"/>
              </a:endParaRPr>
            </a:p>
            <a:p>
              <a:pPr algn="ctr"/>
              <a:r>
                <a:rPr lang="de-DE" altLang="de-DE" sz="1500">
                  <a:latin typeface="Tahoma" panose="020B0604030504040204" pitchFamily="34" charset="0"/>
                </a:rPr>
                <a:t>ManagementPractices</a:t>
              </a:r>
            </a:p>
          </p:txBody>
        </p:sp>
        <p:sp>
          <p:nvSpPr>
            <p:cNvPr id="21529" name="Oval 23">
              <a:extLst>
                <a:ext uri="{FF2B5EF4-FFF2-40B4-BE49-F238E27FC236}">
                  <a16:creationId xmlns:a16="http://schemas.microsoft.com/office/drawing/2014/main" id="{17C6922B-F021-4C03-B186-437B3A8D79A2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2126" y="2061"/>
              <a:ext cx="560" cy="560"/>
            </a:xfrm>
            <a:prstGeom prst="ellipse">
              <a:avLst/>
            </a:prstGeom>
            <a:noFill/>
            <a:ln w="6350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defRPr sz="1400"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1400"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1400"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1400"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1400"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de-DE" altLang="de-DE">
                <a:latin typeface="Garamond" panose="02020404030301010803" pitchFamily="18" charset="0"/>
              </a:endParaRPr>
            </a:p>
          </p:txBody>
        </p:sp>
      </p:grpSp>
      <p:sp>
        <p:nvSpPr>
          <p:cNvPr id="21516" name="Freeform 27">
            <a:extLst>
              <a:ext uri="{FF2B5EF4-FFF2-40B4-BE49-F238E27FC236}">
                <a16:creationId xmlns:a16="http://schemas.microsoft.com/office/drawing/2014/main" id="{1E46E5F1-F7BE-4E4B-8C9F-C42E43053640}"/>
              </a:ext>
            </a:extLst>
          </p:cNvPr>
          <p:cNvSpPr>
            <a:spLocks noChangeAspect="1"/>
          </p:cNvSpPr>
          <p:nvPr/>
        </p:nvSpPr>
        <p:spPr bwMode="auto">
          <a:xfrm>
            <a:off x="3494088" y="3732213"/>
            <a:ext cx="246062" cy="146050"/>
          </a:xfrm>
          <a:custGeom>
            <a:avLst/>
            <a:gdLst>
              <a:gd name="T0" fmla="*/ 2147483646 w 74"/>
              <a:gd name="T1" fmla="*/ 2147483646 h 53"/>
              <a:gd name="T2" fmla="*/ 2147483646 w 74"/>
              <a:gd name="T3" fmla="*/ 2147483646 h 53"/>
              <a:gd name="T4" fmla="*/ 0 w 74"/>
              <a:gd name="T5" fmla="*/ 0 h 53"/>
              <a:gd name="T6" fmla="*/ 2147483646 w 74"/>
              <a:gd name="T7" fmla="*/ 2147483646 h 53"/>
              <a:gd name="T8" fmla="*/ 0 60000 65536"/>
              <a:gd name="T9" fmla="*/ 0 60000 65536"/>
              <a:gd name="T10" fmla="*/ 0 60000 65536"/>
              <a:gd name="T11" fmla="*/ 0 60000 65536"/>
              <a:gd name="T12" fmla="*/ 0 w 74"/>
              <a:gd name="T13" fmla="*/ 0 h 53"/>
              <a:gd name="T14" fmla="*/ 74 w 74"/>
              <a:gd name="T15" fmla="*/ 53 h 53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74" h="53">
                <a:moveTo>
                  <a:pt x="74" y="1"/>
                </a:moveTo>
                <a:lnTo>
                  <a:pt x="36" y="53"/>
                </a:lnTo>
                <a:lnTo>
                  <a:pt x="0" y="0"/>
                </a:lnTo>
                <a:lnTo>
                  <a:pt x="74" y="1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21517" name="Freeform 29">
            <a:extLst>
              <a:ext uri="{FF2B5EF4-FFF2-40B4-BE49-F238E27FC236}">
                <a16:creationId xmlns:a16="http://schemas.microsoft.com/office/drawing/2014/main" id="{0D0E1431-8FEF-47BD-A018-E998E8B47B90}"/>
              </a:ext>
            </a:extLst>
          </p:cNvPr>
          <p:cNvSpPr>
            <a:spLocks noChangeAspect="1"/>
          </p:cNvSpPr>
          <p:nvPr/>
        </p:nvSpPr>
        <p:spPr bwMode="auto">
          <a:xfrm>
            <a:off x="5337175" y="3687763"/>
            <a:ext cx="249238" cy="146050"/>
          </a:xfrm>
          <a:custGeom>
            <a:avLst/>
            <a:gdLst>
              <a:gd name="T0" fmla="*/ 2147483646 w 74"/>
              <a:gd name="T1" fmla="*/ 2147483646 h 53"/>
              <a:gd name="T2" fmla="*/ 2147483646 w 74"/>
              <a:gd name="T3" fmla="*/ 0 h 53"/>
              <a:gd name="T4" fmla="*/ 0 w 74"/>
              <a:gd name="T5" fmla="*/ 2147483646 h 53"/>
              <a:gd name="T6" fmla="*/ 2147483646 w 74"/>
              <a:gd name="T7" fmla="*/ 2147483646 h 53"/>
              <a:gd name="T8" fmla="*/ 0 60000 65536"/>
              <a:gd name="T9" fmla="*/ 0 60000 65536"/>
              <a:gd name="T10" fmla="*/ 0 60000 65536"/>
              <a:gd name="T11" fmla="*/ 0 60000 65536"/>
              <a:gd name="T12" fmla="*/ 0 w 74"/>
              <a:gd name="T13" fmla="*/ 0 h 53"/>
              <a:gd name="T14" fmla="*/ 74 w 74"/>
              <a:gd name="T15" fmla="*/ 53 h 53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74" h="53">
                <a:moveTo>
                  <a:pt x="74" y="52"/>
                </a:moveTo>
                <a:lnTo>
                  <a:pt x="35" y="0"/>
                </a:lnTo>
                <a:lnTo>
                  <a:pt x="0" y="53"/>
                </a:lnTo>
                <a:lnTo>
                  <a:pt x="74" y="52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21518" name="Freeform 45">
            <a:extLst>
              <a:ext uri="{FF2B5EF4-FFF2-40B4-BE49-F238E27FC236}">
                <a16:creationId xmlns:a16="http://schemas.microsoft.com/office/drawing/2014/main" id="{45E4C7AB-8488-470D-B0F3-9AE28B2DF600}"/>
              </a:ext>
            </a:extLst>
          </p:cNvPr>
          <p:cNvSpPr>
            <a:spLocks noChangeAspect="1"/>
          </p:cNvSpPr>
          <p:nvPr/>
        </p:nvSpPr>
        <p:spPr bwMode="auto">
          <a:xfrm rot="-5400000">
            <a:off x="4310856" y="2859882"/>
            <a:ext cx="249237" cy="146050"/>
          </a:xfrm>
          <a:custGeom>
            <a:avLst/>
            <a:gdLst>
              <a:gd name="T0" fmla="*/ 2147483646 w 74"/>
              <a:gd name="T1" fmla="*/ 2147483646 h 53"/>
              <a:gd name="T2" fmla="*/ 2147483646 w 74"/>
              <a:gd name="T3" fmla="*/ 0 h 53"/>
              <a:gd name="T4" fmla="*/ 0 w 74"/>
              <a:gd name="T5" fmla="*/ 2147483646 h 53"/>
              <a:gd name="T6" fmla="*/ 2147483646 w 74"/>
              <a:gd name="T7" fmla="*/ 2147483646 h 53"/>
              <a:gd name="T8" fmla="*/ 0 60000 65536"/>
              <a:gd name="T9" fmla="*/ 0 60000 65536"/>
              <a:gd name="T10" fmla="*/ 0 60000 65536"/>
              <a:gd name="T11" fmla="*/ 0 60000 65536"/>
              <a:gd name="T12" fmla="*/ 0 w 74"/>
              <a:gd name="T13" fmla="*/ 0 h 53"/>
              <a:gd name="T14" fmla="*/ 74 w 74"/>
              <a:gd name="T15" fmla="*/ 53 h 53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74" h="53">
                <a:moveTo>
                  <a:pt x="74" y="52"/>
                </a:moveTo>
                <a:lnTo>
                  <a:pt x="35" y="0"/>
                </a:lnTo>
                <a:lnTo>
                  <a:pt x="0" y="53"/>
                </a:lnTo>
                <a:lnTo>
                  <a:pt x="74" y="52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21519" name="Freeform 46">
            <a:extLst>
              <a:ext uri="{FF2B5EF4-FFF2-40B4-BE49-F238E27FC236}">
                <a16:creationId xmlns:a16="http://schemas.microsoft.com/office/drawing/2014/main" id="{72330FD6-0DDF-4A48-95E5-D69E36045581}"/>
              </a:ext>
            </a:extLst>
          </p:cNvPr>
          <p:cNvSpPr>
            <a:spLocks noChangeAspect="1"/>
          </p:cNvSpPr>
          <p:nvPr/>
        </p:nvSpPr>
        <p:spPr bwMode="auto">
          <a:xfrm rot="-5400000">
            <a:off x="4352131" y="4383882"/>
            <a:ext cx="246063" cy="139700"/>
          </a:xfrm>
          <a:custGeom>
            <a:avLst/>
            <a:gdLst>
              <a:gd name="T0" fmla="*/ 2147483646 w 74"/>
              <a:gd name="T1" fmla="*/ 2147483646 h 53"/>
              <a:gd name="T2" fmla="*/ 2147483646 w 74"/>
              <a:gd name="T3" fmla="*/ 2147483646 h 53"/>
              <a:gd name="T4" fmla="*/ 0 w 74"/>
              <a:gd name="T5" fmla="*/ 0 h 53"/>
              <a:gd name="T6" fmla="*/ 2147483646 w 74"/>
              <a:gd name="T7" fmla="*/ 2147483646 h 53"/>
              <a:gd name="T8" fmla="*/ 0 60000 65536"/>
              <a:gd name="T9" fmla="*/ 0 60000 65536"/>
              <a:gd name="T10" fmla="*/ 0 60000 65536"/>
              <a:gd name="T11" fmla="*/ 0 60000 65536"/>
              <a:gd name="T12" fmla="*/ 0 w 74"/>
              <a:gd name="T13" fmla="*/ 0 h 53"/>
              <a:gd name="T14" fmla="*/ 74 w 74"/>
              <a:gd name="T15" fmla="*/ 53 h 53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74" h="53">
                <a:moveTo>
                  <a:pt x="74" y="1"/>
                </a:moveTo>
                <a:lnTo>
                  <a:pt x="36" y="53"/>
                </a:lnTo>
                <a:lnTo>
                  <a:pt x="0" y="0"/>
                </a:lnTo>
                <a:lnTo>
                  <a:pt x="74" y="1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21520" name="Textfeld 1">
            <a:extLst>
              <a:ext uri="{FF2B5EF4-FFF2-40B4-BE49-F238E27FC236}">
                <a16:creationId xmlns:a16="http://schemas.microsoft.com/office/drawing/2014/main" id="{B5FECFAF-34D2-4DC2-A208-B2CF9B88FEA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45275" y="5173663"/>
            <a:ext cx="1800225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4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de-DE" altLang="de-DE" sz="1600"/>
              <a:t>…</a:t>
            </a:r>
          </a:p>
          <a:p>
            <a:pPr algn="ctr"/>
            <a:endParaRPr lang="de-DE" altLang="de-DE" sz="1600"/>
          </a:p>
          <a:p>
            <a:r>
              <a:rPr lang="de-DE" altLang="de-DE" u="sng"/>
              <a:t>Source</a:t>
            </a:r>
            <a:r>
              <a:rPr lang="de-DE" altLang="de-DE"/>
              <a:t>: Sydow et al. (2016), p. 20</a:t>
            </a:r>
          </a:p>
        </p:txBody>
      </p:sp>
      <p:sp>
        <p:nvSpPr>
          <p:cNvPr id="2" name="Ellipse 1">
            <a:extLst>
              <a:ext uri="{FF2B5EF4-FFF2-40B4-BE49-F238E27FC236}">
                <a16:creationId xmlns:a16="http://schemas.microsoft.com/office/drawing/2014/main" id="{616B9143-191E-47E0-B260-2FBA330021B6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67513" y="1778000"/>
            <a:ext cx="1374775" cy="647700"/>
          </a:xfrm>
          <a:prstGeom prst="ellipse">
            <a:avLst/>
          </a:prstGeom>
          <a:solidFill>
            <a:srgbClr val="FFFFFF"/>
          </a:solidFill>
          <a:ln w="12700" algn="ctr">
            <a:solidFill>
              <a:schemeClr val="tx1"/>
            </a:solidFill>
            <a:round/>
            <a:headEnd/>
            <a:tailEnd/>
          </a:ln>
        </p:spPr>
        <p:txBody>
          <a:bodyPr wrap="none" lIns="0" tIns="0" rIns="0" bIns="0" anchor="ctr"/>
          <a:lstStyle>
            <a:lvl1pPr>
              <a:defRPr sz="14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de-DE" altLang="de-DE" sz="1600"/>
              <a:t>Cooperation</a:t>
            </a:r>
          </a:p>
        </p:txBody>
      </p:sp>
      <p:sp>
        <p:nvSpPr>
          <p:cNvPr id="28" name="Ellipse 27">
            <a:extLst>
              <a:ext uri="{FF2B5EF4-FFF2-40B4-BE49-F238E27FC236}">
                <a16:creationId xmlns:a16="http://schemas.microsoft.com/office/drawing/2014/main" id="{B0B7B085-2144-42BC-9562-98DD0BE0246B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72325" y="2205038"/>
            <a:ext cx="1374775" cy="647700"/>
          </a:xfrm>
          <a:prstGeom prst="ellipse">
            <a:avLst/>
          </a:prstGeom>
          <a:solidFill>
            <a:srgbClr val="FFFFFF"/>
          </a:solidFill>
          <a:ln w="12700" algn="ctr">
            <a:solidFill>
              <a:schemeClr val="tx1"/>
            </a:solidFill>
            <a:round/>
            <a:headEnd/>
            <a:tailEnd/>
          </a:ln>
        </p:spPr>
        <p:txBody>
          <a:bodyPr wrap="none" lIns="0" tIns="0" rIns="0" bIns="0" anchor="ctr"/>
          <a:lstStyle>
            <a:lvl1pPr>
              <a:defRPr sz="14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de-DE" altLang="de-DE" sz="1600"/>
              <a:t>Competition</a:t>
            </a:r>
          </a:p>
        </p:txBody>
      </p:sp>
      <p:sp>
        <p:nvSpPr>
          <p:cNvPr id="29" name="Ellipse 28">
            <a:extLst>
              <a:ext uri="{FF2B5EF4-FFF2-40B4-BE49-F238E27FC236}">
                <a16:creationId xmlns:a16="http://schemas.microsoft.com/office/drawing/2014/main" id="{B2772CFC-D05E-4B6D-9EDE-82B451D7311C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7238" y="4960938"/>
            <a:ext cx="1374775" cy="649287"/>
          </a:xfrm>
          <a:prstGeom prst="ellipse">
            <a:avLst/>
          </a:prstGeom>
          <a:solidFill>
            <a:srgbClr val="FFFFFF"/>
          </a:solidFill>
          <a:ln w="12700" algn="ctr">
            <a:solidFill>
              <a:schemeClr val="tx1"/>
            </a:solidFill>
            <a:round/>
            <a:headEnd/>
            <a:tailEnd/>
          </a:ln>
        </p:spPr>
        <p:txBody>
          <a:bodyPr wrap="none" lIns="0" tIns="0" rIns="0" bIns="0" anchor="ctr"/>
          <a:lstStyle>
            <a:lvl1pPr>
              <a:defRPr sz="14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de-DE" altLang="de-DE" sz="1600"/>
              <a:t>Stability</a:t>
            </a:r>
          </a:p>
        </p:txBody>
      </p:sp>
      <p:sp>
        <p:nvSpPr>
          <p:cNvPr id="30" name="Ellipse 29">
            <a:extLst>
              <a:ext uri="{FF2B5EF4-FFF2-40B4-BE49-F238E27FC236}">
                <a16:creationId xmlns:a16="http://schemas.microsoft.com/office/drawing/2014/main" id="{D1BD00B2-2CC0-48CD-BEC7-A8E78209FBC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62050" y="5408613"/>
            <a:ext cx="1373188" cy="649287"/>
          </a:xfrm>
          <a:prstGeom prst="ellipse">
            <a:avLst/>
          </a:prstGeom>
          <a:solidFill>
            <a:srgbClr val="FFFFFF"/>
          </a:solidFill>
          <a:ln w="12700" algn="ctr">
            <a:solidFill>
              <a:schemeClr val="tx1"/>
            </a:solidFill>
            <a:round/>
            <a:headEnd/>
            <a:tailEnd/>
          </a:ln>
        </p:spPr>
        <p:txBody>
          <a:bodyPr wrap="none" lIns="0" tIns="0" rIns="0" bIns="0" anchor="ctr"/>
          <a:lstStyle>
            <a:lvl1pPr>
              <a:defRPr sz="14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de-DE" altLang="de-DE" sz="1600"/>
              <a:t>Change</a:t>
            </a:r>
          </a:p>
        </p:txBody>
      </p:sp>
      <p:sp>
        <p:nvSpPr>
          <p:cNvPr id="31" name="Ellipse 30">
            <a:extLst>
              <a:ext uri="{FF2B5EF4-FFF2-40B4-BE49-F238E27FC236}">
                <a16:creationId xmlns:a16="http://schemas.microsoft.com/office/drawing/2014/main" id="{2A75F2AF-F22A-4311-98DA-84788F10FC4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47763" y="1363663"/>
            <a:ext cx="1374775" cy="647700"/>
          </a:xfrm>
          <a:prstGeom prst="ellipse">
            <a:avLst/>
          </a:prstGeom>
          <a:solidFill>
            <a:srgbClr val="FFFFFF"/>
          </a:solidFill>
          <a:ln w="12700" algn="ctr">
            <a:solidFill>
              <a:schemeClr val="tx1"/>
            </a:solidFill>
            <a:round/>
            <a:headEnd/>
            <a:tailEnd/>
          </a:ln>
        </p:spPr>
        <p:txBody>
          <a:bodyPr wrap="none" lIns="0" tIns="0" rIns="0" bIns="0" anchor="ctr"/>
          <a:lstStyle>
            <a:lvl1pPr>
              <a:defRPr sz="14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de-DE" altLang="de-DE" sz="1600"/>
              <a:t>Trust</a:t>
            </a:r>
          </a:p>
        </p:txBody>
      </p:sp>
      <p:sp>
        <p:nvSpPr>
          <p:cNvPr id="32" name="Ellipse 31">
            <a:extLst>
              <a:ext uri="{FF2B5EF4-FFF2-40B4-BE49-F238E27FC236}">
                <a16:creationId xmlns:a16="http://schemas.microsoft.com/office/drawing/2014/main" id="{A2602C5A-7156-491E-BF0C-D4A6C372036D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8663" y="1773238"/>
            <a:ext cx="1374775" cy="647700"/>
          </a:xfrm>
          <a:prstGeom prst="ellipse">
            <a:avLst/>
          </a:prstGeom>
          <a:solidFill>
            <a:srgbClr val="FFFFFF"/>
          </a:solidFill>
          <a:ln w="12700" algn="ctr">
            <a:solidFill>
              <a:schemeClr val="tx1"/>
            </a:solidFill>
            <a:round/>
            <a:headEnd/>
            <a:tailEnd/>
          </a:ln>
        </p:spPr>
        <p:txBody>
          <a:bodyPr wrap="none" lIns="0" tIns="0" rIns="0" bIns="0" anchor="ctr"/>
          <a:lstStyle>
            <a:lvl1pPr>
              <a:defRPr sz="14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de-DE" altLang="de-DE" sz="1600"/>
              <a:t>Control</a:t>
            </a:r>
          </a:p>
        </p:txBody>
      </p:sp>
      <p:pic>
        <p:nvPicPr>
          <p:cNvPr id="21527" name="Picture 24" descr="Logo_RGB_300dpi">
            <a:extLst>
              <a:ext uri="{FF2B5EF4-FFF2-40B4-BE49-F238E27FC236}">
                <a16:creationId xmlns:a16="http://schemas.microsoft.com/office/drawing/2014/main" id="{DCB397B3-5926-44FF-B118-C4324898308E}"/>
              </a:ext>
            </a:extLst>
          </p:cNvPr>
          <p:cNvPicPr>
            <a:picLocks noChangeAspect="1" noChangeArrowheads="1"/>
          </p:cNvPicPr>
          <p:nvPr>
            <p:custDataLst>
              <p:tags r:id="rId2"/>
            </p:custData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9813" y="88900"/>
            <a:ext cx="2946400" cy="779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</p:cSld>
  <p:clrMapOvr>
    <a:masterClrMapping/>
  </p:clrMapOvr>
  <p:transition spd="slow" advTm="103524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8" grpId="0" animBg="1"/>
      <p:bldP spid="29" grpId="0" animBg="1"/>
      <p:bldP spid="30" grpId="0" animBg="1"/>
      <p:bldP spid="31" grpId="0" animBg="1"/>
      <p:bldP spid="32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hteck 10">
            <a:extLst>
              <a:ext uri="{FF2B5EF4-FFF2-40B4-BE49-F238E27FC236}">
                <a16:creationId xmlns:a16="http://schemas.microsoft.com/office/drawing/2014/main" id="{63CDF97F-50B1-4016-B69D-F3BD6AE127D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7338" y="1304925"/>
            <a:ext cx="7848600" cy="565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4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pPr>
              <a:lnSpc>
                <a:spcPct val="120000"/>
              </a:lnSpc>
              <a:spcAft>
                <a:spcPts val="600"/>
              </a:spcAft>
              <a:defRPr/>
            </a:pPr>
            <a:r>
              <a:rPr lang="de-DE" altLang="de-DE" sz="2400" b="1" dirty="0" err="1"/>
              <a:t>Interorganizational</a:t>
            </a:r>
            <a:r>
              <a:rPr lang="de-DE" altLang="de-DE" sz="2400" dirty="0"/>
              <a:t>:</a:t>
            </a:r>
          </a:p>
          <a:p>
            <a:pPr marL="342900" indent="-342900">
              <a:lnSpc>
                <a:spcPct val="120000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de-DE" altLang="de-DE" sz="2400" dirty="0"/>
              <a:t>NAO</a:t>
            </a:r>
          </a:p>
          <a:p>
            <a:pPr marL="342900" indent="-342900">
              <a:lnSpc>
                <a:spcPct val="120000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de-DE" altLang="de-DE" sz="2400" dirty="0" err="1"/>
              <a:t>Interorganizational</a:t>
            </a:r>
            <a:r>
              <a:rPr lang="de-DE" altLang="de-DE" sz="2400" dirty="0"/>
              <a:t> </a:t>
            </a:r>
            <a:r>
              <a:rPr lang="de-DE" altLang="de-DE" sz="2400" dirty="0" err="1"/>
              <a:t>committees</a:t>
            </a:r>
            <a:r>
              <a:rPr lang="de-DE" altLang="de-DE" sz="2400" dirty="0"/>
              <a:t> (IOCs)</a:t>
            </a:r>
          </a:p>
          <a:p>
            <a:pPr marL="342900" indent="-342900">
              <a:lnSpc>
                <a:spcPct val="120000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de-DE" altLang="de-DE" sz="2400" dirty="0" err="1"/>
              <a:t>Interorganizational</a:t>
            </a:r>
            <a:r>
              <a:rPr lang="de-DE" altLang="de-DE" sz="2400" dirty="0"/>
              <a:t> </a:t>
            </a:r>
            <a:r>
              <a:rPr lang="de-DE" altLang="de-DE" sz="2400" dirty="0" err="1"/>
              <a:t>projects</a:t>
            </a:r>
            <a:r>
              <a:rPr lang="de-DE" altLang="de-DE" sz="2400" dirty="0"/>
              <a:t> (IOPs)</a:t>
            </a:r>
          </a:p>
          <a:p>
            <a:pPr marL="342900" indent="-342900">
              <a:lnSpc>
                <a:spcPct val="120000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de-DE" altLang="de-DE" sz="2400" dirty="0"/>
              <a:t>Networking </a:t>
            </a:r>
            <a:r>
              <a:rPr lang="de-DE" altLang="de-DE" sz="2400" dirty="0" err="1"/>
              <a:t>tools</a:t>
            </a:r>
            <a:r>
              <a:rPr lang="de-DE" altLang="de-DE" sz="2400" dirty="0"/>
              <a:t> (</a:t>
            </a:r>
            <a:r>
              <a:rPr lang="de-DE" altLang="de-DE" sz="2400" dirty="0" err="1"/>
              <a:t>physical</a:t>
            </a:r>
            <a:r>
              <a:rPr lang="de-DE" altLang="de-DE" sz="2400" dirty="0"/>
              <a:t> </a:t>
            </a:r>
            <a:r>
              <a:rPr lang="de-DE" altLang="de-DE" sz="2400" dirty="0" err="1"/>
              <a:t>as</a:t>
            </a:r>
            <a:r>
              <a:rPr lang="de-DE" altLang="de-DE" sz="2400" dirty="0"/>
              <a:t> </a:t>
            </a:r>
            <a:r>
              <a:rPr lang="de-DE" altLang="de-DE" sz="2400" dirty="0" err="1"/>
              <a:t>well</a:t>
            </a:r>
            <a:r>
              <a:rPr lang="de-DE" altLang="de-DE" sz="2400" dirty="0"/>
              <a:t> </a:t>
            </a:r>
            <a:r>
              <a:rPr lang="de-DE" altLang="de-DE" sz="2400" dirty="0" err="1"/>
              <a:t>as</a:t>
            </a:r>
            <a:r>
              <a:rPr lang="de-DE" altLang="de-DE" sz="2400" dirty="0"/>
              <a:t> </a:t>
            </a:r>
            <a:r>
              <a:rPr lang="de-DE" altLang="de-DE" sz="2400" dirty="0" err="1"/>
              <a:t>virtual</a:t>
            </a:r>
            <a:r>
              <a:rPr lang="de-DE" altLang="de-DE" sz="2400" dirty="0"/>
              <a:t>)</a:t>
            </a:r>
          </a:p>
          <a:p>
            <a:pPr marL="342900" indent="-342900">
              <a:lnSpc>
                <a:spcPct val="120000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de-DE" altLang="de-DE" sz="2400" dirty="0"/>
              <a:t>…</a:t>
            </a:r>
          </a:p>
          <a:p>
            <a:pPr>
              <a:lnSpc>
                <a:spcPct val="120000"/>
              </a:lnSpc>
              <a:spcAft>
                <a:spcPts val="600"/>
              </a:spcAft>
              <a:defRPr/>
            </a:pPr>
            <a:endParaRPr lang="de-DE" altLang="de-DE" sz="2400" dirty="0"/>
          </a:p>
          <a:p>
            <a:pPr>
              <a:lnSpc>
                <a:spcPct val="120000"/>
              </a:lnSpc>
              <a:spcAft>
                <a:spcPts val="600"/>
              </a:spcAft>
              <a:defRPr/>
            </a:pPr>
            <a:r>
              <a:rPr lang="de-DE" altLang="de-DE" sz="2400" b="1" dirty="0" err="1"/>
              <a:t>Intraorganizational</a:t>
            </a:r>
            <a:r>
              <a:rPr lang="de-DE" altLang="de-DE" sz="2400" dirty="0"/>
              <a:t>:</a:t>
            </a:r>
          </a:p>
          <a:p>
            <a:pPr marL="342900" indent="-342900">
              <a:lnSpc>
                <a:spcPct val="120000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de-DE" altLang="de-DE" sz="2400" dirty="0" err="1"/>
              <a:t>Boundary</a:t>
            </a:r>
            <a:r>
              <a:rPr lang="de-DE" altLang="de-DE" sz="2400" dirty="0"/>
              <a:t> </a:t>
            </a:r>
            <a:r>
              <a:rPr lang="de-DE" altLang="de-DE" sz="2400" dirty="0" err="1"/>
              <a:t>spanning</a:t>
            </a:r>
            <a:r>
              <a:rPr lang="de-DE" altLang="de-DE" sz="2400" dirty="0"/>
              <a:t> </a:t>
            </a:r>
            <a:r>
              <a:rPr lang="de-DE" altLang="de-DE" sz="2400" dirty="0" err="1"/>
              <a:t>individuals</a:t>
            </a:r>
            <a:r>
              <a:rPr lang="de-DE" altLang="de-DE" sz="2400" dirty="0"/>
              <a:t>, </a:t>
            </a:r>
            <a:r>
              <a:rPr lang="de-DE" altLang="de-DE" sz="2400" dirty="0" err="1"/>
              <a:t>teams</a:t>
            </a:r>
            <a:r>
              <a:rPr lang="de-DE" altLang="de-DE" sz="2400" dirty="0"/>
              <a:t> (incl. TMT), </a:t>
            </a:r>
            <a:r>
              <a:rPr lang="de-DE" altLang="de-DE" sz="2400" dirty="0" err="1"/>
              <a:t>dept</a:t>
            </a:r>
            <a:r>
              <a:rPr lang="de-DE" altLang="de-DE" sz="2400" dirty="0"/>
              <a:t>, …</a:t>
            </a:r>
          </a:p>
          <a:p>
            <a:pPr marL="342900" indent="-342900">
              <a:lnSpc>
                <a:spcPct val="120000"/>
              </a:lnSpc>
              <a:buFont typeface="Arial" panose="020B0604020202020204" pitchFamily="34" charset="0"/>
              <a:buChar char="•"/>
              <a:defRPr/>
            </a:pPr>
            <a:endParaRPr lang="de-DE" altLang="de-DE" sz="2400" dirty="0"/>
          </a:p>
        </p:txBody>
      </p:sp>
      <p:sp>
        <p:nvSpPr>
          <p:cNvPr id="23555" name="Titel 1">
            <a:extLst>
              <a:ext uri="{FF2B5EF4-FFF2-40B4-BE49-F238E27FC236}">
                <a16:creationId xmlns:a16="http://schemas.microsoft.com/office/drawing/2014/main" id="{D7F87FF8-94B0-45BF-A2C2-40C71D6C7666}"/>
              </a:ext>
            </a:extLst>
          </p:cNvPr>
          <p:cNvSpPr txBox="1">
            <a:spLocks/>
          </p:cNvSpPr>
          <p:nvPr/>
        </p:nvSpPr>
        <p:spPr bwMode="auto">
          <a:xfrm>
            <a:off x="287338" y="0"/>
            <a:ext cx="8172450" cy="866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b"/>
          <a:lstStyle>
            <a:lvl1pPr>
              <a:defRPr sz="14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pPr>
              <a:lnSpc>
                <a:spcPct val="115000"/>
              </a:lnSpc>
            </a:pPr>
            <a:r>
              <a:rPr lang="de-DE" altLang="de-DE" sz="2000">
                <a:solidFill>
                  <a:schemeClr val="tx2"/>
                </a:solidFill>
              </a:rPr>
              <a:t>Network Management: </a:t>
            </a:r>
          </a:p>
          <a:p>
            <a:pPr>
              <a:lnSpc>
                <a:spcPct val="115000"/>
              </a:lnSpc>
            </a:pPr>
            <a:r>
              <a:rPr lang="de-DE" altLang="de-DE" sz="2000">
                <a:solidFill>
                  <a:schemeClr val="tx2"/>
                </a:solidFill>
              </a:rPr>
              <a:t>Functions, Practices, </a:t>
            </a:r>
            <a:r>
              <a:rPr lang="de-DE" altLang="de-DE" sz="2000" b="1">
                <a:solidFill>
                  <a:schemeClr val="tx2"/>
                </a:solidFill>
              </a:rPr>
              <a:t>Institutions</a:t>
            </a:r>
          </a:p>
        </p:txBody>
      </p:sp>
      <p:pic>
        <p:nvPicPr>
          <p:cNvPr id="23556" name="Picture 24" descr="Logo_RGB_300dpi">
            <a:extLst>
              <a:ext uri="{FF2B5EF4-FFF2-40B4-BE49-F238E27FC236}">
                <a16:creationId xmlns:a16="http://schemas.microsoft.com/office/drawing/2014/main" id="{587137CE-8A5C-4226-BCA1-C7260D275B69}"/>
              </a:ext>
            </a:extLst>
          </p:cNvPr>
          <p:cNvPicPr>
            <a:picLocks noChangeAspect="1" noChangeArrowheads="1"/>
          </p:cNvPicPr>
          <p:nvPr>
            <p:custDataLst>
              <p:tags r:id="rId2"/>
            </p:custData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9813" y="88900"/>
            <a:ext cx="2946400" cy="779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</p:cSld>
  <p:clrMapOvr>
    <a:masterClrMapping/>
  </p:clrMapOvr>
  <p:transition spd="slow" advTm="49609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>
            <a:extLst>
              <a:ext uri="{FF2B5EF4-FFF2-40B4-BE49-F238E27FC236}">
                <a16:creationId xmlns:a16="http://schemas.microsoft.com/office/drawing/2014/main" id="{C3774295-413C-48C3-ACFB-FD5301E5662B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142875" y="0"/>
            <a:ext cx="8461375" cy="866775"/>
          </a:xfrm>
        </p:spPr>
        <p:txBody>
          <a:bodyPr/>
          <a:lstStyle/>
          <a:p>
            <a:pPr eaLnBrk="1" hangingPunct="1"/>
            <a:r>
              <a:rPr lang="en-US" altLang="de-DE" sz="1900"/>
              <a:t>Learnings – Next Steps</a:t>
            </a:r>
          </a:p>
        </p:txBody>
      </p:sp>
      <p:sp>
        <p:nvSpPr>
          <p:cNvPr id="7171" name="Rechteck 10">
            <a:extLst>
              <a:ext uri="{FF2B5EF4-FFF2-40B4-BE49-F238E27FC236}">
                <a16:creationId xmlns:a16="http://schemas.microsoft.com/office/drawing/2014/main" id="{B4577243-81CD-4ABF-8492-976807339FC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2875" y="1195388"/>
            <a:ext cx="8569325" cy="51083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31800" indent="-431800">
              <a:defRPr sz="14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pPr>
              <a:lnSpc>
                <a:spcPct val="150000"/>
              </a:lnSpc>
              <a:spcAft>
                <a:spcPts val="1200"/>
              </a:spcAft>
              <a:buFontTx/>
              <a:buAutoNum type="arabicParenBoth"/>
              <a:defRPr/>
            </a:pPr>
            <a:r>
              <a:rPr lang="de-DE" altLang="de-DE" sz="2000" dirty="0">
                <a:solidFill>
                  <a:schemeClr val="accent4"/>
                </a:solidFill>
              </a:rPr>
              <a:t>Interorganizational </a:t>
            </a:r>
            <a:r>
              <a:rPr lang="de-DE" altLang="de-DE" sz="2000" dirty="0" err="1">
                <a:solidFill>
                  <a:schemeClr val="accent4"/>
                </a:solidFill>
              </a:rPr>
              <a:t>networks</a:t>
            </a:r>
            <a:r>
              <a:rPr lang="de-DE" altLang="de-DE" sz="2000" dirty="0">
                <a:solidFill>
                  <a:schemeClr val="accent4"/>
                </a:solidFill>
              </a:rPr>
              <a:t> </a:t>
            </a:r>
            <a:r>
              <a:rPr lang="de-DE" altLang="de-DE" sz="2000" dirty="0" err="1">
                <a:solidFill>
                  <a:schemeClr val="accent4"/>
                </a:solidFill>
              </a:rPr>
              <a:t>are</a:t>
            </a:r>
            <a:r>
              <a:rPr lang="de-DE" altLang="de-DE" sz="2000" dirty="0">
                <a:solidFill>
                  <a:schemeClr val="accent4"/>
                </a:solidFill>
              </a:rPr>
              <a:t> an </a:t>
            </a:r>
            <a:r>
              <a:rPr lang="de-DE" altLang="de-DE" sz="2000" dirty="0" err="1">
                <a:solidFill>
                  <a:schemeClr val="accent4"/>
                </a:solidFill>
              </a:rPr>
              <a:t>important</a:t>
            </a:r>
            <a:r>
              <a:rPr lang="de-DE" altLang="de-DE" sz="2000" dirty="0">
                <a:solidFill>
                  <a:schemeClr val="accent4"/>
                </a:solidFill>
              </a:rPr>
              <a:t> alternative </a:t>
            </a:r>
            <a:r>
              <a:rPr lang="de-DE" altLang="de-DE" sz="2000" dirty="0" err="1">
                <a:solidFill>
                  <a:schemeClr val="accent4"/>
                </a:solidFill>
              </a:rPr>
              <a:t>to</a:t>
            </a:r>
            <a:r>
              <a:rPr lang="de-DE" altLang="de-DE" sz="2000" dirty="0">
                <a:solidFill>
                  <a:schemeClr val="accent4"/>
                </a:solidFill>
              </a:rPr>
              <a:t> </a:t>
            </a:r>
            <a:r>
              <a:rPr lang="de-DE" altLang="de-DE" sz="2000" dirty="0" err="1">
                <a:solidFill>
                  <a:schemeClr val="accent4"/>
                </a:solidFill>
              </a:rPr>
              <a:t>bureaucratic</a:t>
            </a:r>
            <a:r>
              <a:rPr lang="de-DE" altLang="de-DE" sz="2000" dirty="0">
                <a:solidFill>
                  <a:schemeClr val="accent4"/>
                </a:solidFill>
              </a:rPr>
              <a:t> </a:t>
            </a:r>
            <a:r>
              <a:rPr lang="de-DE" altLang="de-DE" sz="2000" dirty="0" err="1">
                <a:solidFill>
                  <a:schemeClr val="accent4"/>
                </a:solidFill>
              </a:rPr>
              <a:t>organizations</a:t>
            </a:r>
            <a:r>
              <a:rPr lang="de-DE" altLang="de-DE" sz="2000" dirty="0">
                <a:solidFill>
                  <a:schemeClr val="accent4"/>
                </a:solidFill>
              </a:rPr>
              <a:t>, also in </a:t>
            </a:r>
            <a:r>
              <a:rPr lang="de-DE" altLang="de-DE" sz="2000" dirty="0" err="1">
                <a:solidFill>
                  <a:schemeClr val="accent4"/>
                </a:solidFill>
              </a:rPr>
              <a:t>times</a:t>
            </a:r>
            <a:r>
              <a:rPr lang="de-DE" altLang="de-DE" sz="2000" dirty="0">
                <a:solidFill>
                  <a:schemeClr val="accent4"/>
                </a:solidFill>
              </a:rPr>
              <a:t> of </a:t>
            </a:r>
            <a:r>
              <a:rPr lang="de-DE" altLang="de-DE" sz="2000" dirty="0" err="1">
                <a:solidFill>
                  <a:schemeClr val="accent4"/>
                </a:solidFill>
              </a:rPr>
              <a:t>crisis</a:t>
            </a:r>
            <a:r>
              <a:rPr lang="de-DE" altLang="de-DE" sz="2000" dirty="0">
                <a:solidFill>
                  <a:schemeClr val="accent4"/>
                </a:solidFill>
              </a:rPr>
              <a:t>.</a:t>
            </a:r>
          </a:p>
          <a:p>
            <a:pPr>
              <a:lnSpc>
                <a:spcPct val="150000"/>
              </a:lnSpc>
              <a:spcAft>
                <a:spcPts val="1200"/>
              </a:spcAft>
              <a:buFontTx/>
              <a:buAutoNum type="arabicParenBoth"/>
              <a:defRPr/>
            </a:pPr>
            <a:r>
              <a:rPr lang="de-DE" altLang="de-DE" sz="2000" dirty="0">
                <a:solidFill>
                  <a:schemeClr val="accent4"/>
                </a:solidFill>
              </a:rPr>
              <a:t>Such </a:t>
            </a:r>
            <a:r>
              <a:rPr lang="de-DE" altLang="de-DE" sz="2000" dirty="0" err="1">
                <a:solidFill>
                  <a:schemeClr val="accent4"/>
                </a:solidFill>
              </a:rPr>
              <a:t>networks</a:t>
            </a:r>
            <a:r>
              <a:rPr lang="de-DE" altLang="de-DE" sz="2000" dirty="0">
                <a:solidFill>
                  <a:schemeClr val="accent4"/>
                </a:solidFill>
              </a:rPr>
              <a:t> </a:t>
            </a:r>
            <a:r>
              <a:rPr lang="de-DE" altLang="de-DE" sz="2000" dirty="0" err="1">
                <a:solidFill>
                  <a:schemeClr val="accent4"/>
                </a:solidFill>
              </a:rPr>
              <a:t>can</a:t>
            </a:r>
            <a:r>
              <a:rPr lang="de-DE" altLang="de-DE" sz="2000" dirty="0">
                <a:solidFill>
                  <a:schemeClr val="accent4"/>
                </a:solidFill>
              </a:rPr>
              <a:t> </a:t>
            </a:r>
            <a:r>
              <a:rPr lang="de-DE" altLang="de-DE" sz="2000" dirty="0" err="1">
                <a:solidFill>
                  <a:schemeClr val="accent4"/>
                </a:solidFill>
              </a:rPr>
              <a:t>be</a:t>
            </a:r>
            <a:r>
              <a:rPr lang="de-DE" altLang="de-DE" sz="2000" dirty="0">
                <a:solidFill>
                  <a:schemeClr val="accent4"/>
                </a:solidFill>
              </a:rPr>
              <a:t> </a:t>
            </a:r>
            <a:r>
              <a:rPr lang="de-DE" altLang="de-DE" sz="2000" dirty="0" err="1">
                <a:solidFill>
                  <a:schemeClr val="accent4"/>
                </a:solidFill>
              </a:rPr>
              <a:t>viewed</a:t>
            </a:r>
            <a:r>
              <a:rPr lang="de-DE" altLang="de-DE" sz="2000" dirty="0">
                <a:solidFill>
                  <a:schemeClr val="accent4"/>
                </a:solidFill>
              </a:rPr>
              <a:t> </a:t>
            </a:r>
            <a:r>
              <a:rPr lang="de-DE" altLang="de-DE" sz="2000" dirty="0" err="1">
                <a:solidFill>
                  <a:schemeClr val="accent4"/>
                </a:solidFill>
              </a:rPr>
              <a:t>as</a:t>
            </a:r>
            <a:r>
              <a:rPr lang="de-DE" altLang="de-DE" sz="2000" dirty="0">
                <a:solidFill>
                  <a:schemeClr val="accent4"/>
                </a:solidFill>
              </a:rPr>
              <a:t> a form of </a:t>
            </a:r>
            <a:r>
              <a:rPr lang="de-DE" altLang="de-DE" sz="2000" dirty="0" err="1">
                <a:solidFill>
                  <a:schemeClr val="accent4"/>
                </a:solidFill>
              </a:rPr>
              <a:t>governance</a:t>
            </a:r>
            <a:r>
              <a:rPr lang="de-DE" altLang="de-DE" sz="2000" dirty="0">
                <a:solidFill>
                  <a:schemeClr val="accent4"/>
                </a:solidFill>
              </a:rPr>
              <a:t> </a:t>
            </a:r>
            <a:r>
              <a:rPr lang="de-DE" altLang="de-DE" sz="2000" dirty="0" err="1">
                <a:solidFill>
                  <a:schemeClr val="accent4"/>
                </a:solidFill>
              </a:rPr>
              <a:t>either</a:t>
            </a:r>
            <a:r>
              <a:rPr lang="de-DE" altLang="de-DE" sz="2000" dirty="0">
                <a:solidFill>
                  <a:schemeClr val="accent4"/>
                </a:solidFill>
              </a:rPr>
              <a:t> </a:t>
            </a:r>
            <a:r>
              <a:rPr lang="de-DE" altLang="de-DE" sz="2000" dirty="0" err="1">
                <a:solidFill>
                  <a:schemeClr val="accent4"/>
                </a:solidFill>
              </a:rPr>
              <a:t>between</a:t>
            </a:r>
            <a:r>
              <a:rPr lang="de-DE" altLang="de-DE" sz="2000" dirty="0">
                <a:solidFill>
                  <a:schemeClr val="accent4"/>
                </a:solidFill>
              </a:rPr>
              <a:t> OR </a:t>
            </a:r>
            <a:r>
              <a:rPr lang="de-DE" altLang="de-DE" sz="2000" dirty="0" err="1">
                <a:solidFill>
                  <a:schemeClr val="accent4"/>
                </a:solidFill>
              </a:rPr>
              <a:t>beyond</a:t>
            </a:r>
            <a:r>
              <a:rPr lang="de-DE" altLang="de-DE" sz="2000" dirty="0">
                <a:solidFill>
                  <a:schemeClr val="accent4"/>
                </a:solidFill>
              </a:rPr>
              <a:t> </a:t>
            </a:r>
            <a:r>
              <a:rPr lang="de-DE" altLang="de-DE" sz="2000" dirty="0" err="1">
                <a:solidFill>
                  <a:schemeClr val="accent4"/>
                </a:solidFill>
              </a:rPr>
              <a:t>market</a:t>
            </a:r>
            <a:r>
              <a:rPr lang="de-DE" altLang="de-DE" sz="2000" dirty="0">
                <a:solidFill>
                  <a:schemeClr val="accent4"/>
                </a:solidFill>
              </a:rPr>
              <a:t> and </a:t>
            </a:r>
            <a:r>
              <a:rPr lang="de-DE" altLang="de-DE" sz="2000" dirty="0" err="1">
                <a:solidFill>
                  <a:schemeClr val="accent4"/>
                </a:solidFill>
              </a:rPr>
              <a:t>hierarchy</a:t>
            </a:r>
            <a:r>
              <a:rPr lang="de-DE" altLang="de-DE" sz="2000" dirty="0">
                <a:solidFill>
                  <a:schemeClr val="accent4"/>
                </a:solidFill>
              </a:rPr>
              <a:t>. </a:t>
            </a:r>
          </a:p>
          <a:p>
            <a:pPr>
              <a:lnSpc>
                <a:spcPct val="150000"/>
              </a:lnSpc>
              <a:spcAft>
                <a:spcPts val="1200"/>
              </a:spcAft>
              <a:buFontTx/>
              <a:buAutoNum type="arabicParenBoth"/>
              <a:defRPr/>
            </a:pPr>
            <a:r>
              <a:rPr lang="en-US" altLang="de-DE" sz="2000" dirty="0">
                <a:solidFill>
                  <a:schemeClr val="accent4"/>
                </a:solidFill>
              </a:rPr>
              <a:t>Beyond looking at (static) governance structures network management practices are important, including managing tensions and contradictions. </a:t>
            </a:r>
            <a:endParaRPr lang="de-DE" altLang="de-DE" sz="2000" dirty="0">
              <a:solidFill>
                <a:schemeClr val="accent4"/>
              </a:solidFill>
            </a:endParaRPr>
          </a:p>
          <a:p>
            <a:pPr>
              <a:lnSpc>
                <a:spcPct val="150000"/>
              </a:lnSpc>
              <a:spcAft>
                <a:spcPts val="1200"/>
              </a:spcAft>
              <a:buFontTx/>
              <a:buAutoNum type="arabicParenBoth"/>
              <a:defRPr/>
            </a:pPr>
            <a:r>
              <a:rPr lang="de-DE" altLang="de-DE" sz="2000" dirty="0">
                <a:solidFill>
                  <a:schemeClr val="accent4"/>
                </a:solidFill>
              </a:rPr>
              <a:t>Look at </a:t>
            </a:r>
            <a:r>
              <a:rPr lang="de-DE" altLang="de-DE" sz="2000" dirty="0" err="1">
                <a:solidFill>
                  <a:schemeClr val="accent4"/>
                </a:solidFill>
              </a:rPr>
              <a:t>the</a:t>
            </a:r>
            <a:r>
              <a:rPr lang="de-DE" altLang="de-DE" sz="2000" dirty="0">
                <a:solidFill>
                  <a:schemeClr val="accent4"/>
                </a:solidFill>
              </a:rPr>
              <a:t> network </a:t>
            </a:r>
            <a:r>
              <a:rPr lang="de-DE" altLang="de-DE" sz="2000" dirty="0" err="1">
                <a:solidFill>
                  <a:schemeClr val="accent4"/>
                </a:solidFill>
              </a:rPr>
              <a:t>dynamics</a:t>
            </a:r>
            <a:r>
              <a:rPr lang="de-DE" altLang="de-DE" sz="2000" dirty="0">
                <a:solidFill>
                  <a:schemeClr val="accent4"/>
                </a:solidFill>
              </a:rPr>
              <a:t> in </a:t>
            </a:r>
            <a:r>
              <a:rPr lang="de-DE" altLang="de-DE" sz="2000" dirty="0" err="1">
                <a:solidFill>
                  <a:schemeClr val="accent4"/>
                </a:solidFill>
              </a:rPr>
              <a:t>the</a:t>
            </a:r>
            <a:r>
              <a:rPr lang="de-DE" altLang="de-DE" sz="2000" dirty="0">
                <a:solidFill>
                  <a:schemeClr val="accent4"/>
                </a:solidFill>
              </a:rPr>
              <a:t> </a:t>
            </a:r>
            <a:r>
              <a:rPr lang="de-DE" altLang="de-DE" sz="2000" dirty="0" err="1">
                <a:solidFill>
                  <a:schemeClr val="accent4"/>
                </a:solidFill>
              </a:rPr>
              <a:t>case</a:t>
            </a:r>
            <a:r>
              <a:rPr lang="de-DE" altLang="de-DE" sz="2000" dirty="0">
                <a:solidFill>
                  <a:schemeClr val="accent4"/>
                </a:solidFill>
              </a:rPr>
              <a:t> of </a:t>
            </a:r>
            <a:r>
              <a:rPr lang="de-DE" altLang="de-DE" sz="2000" dirty="0" err="1">
                <a:solidFill>
                  <a:schemeClr val="accent4"/>
                </a:solidFill>
              </a:rPr>
              <a:t>the</a:t>
            </a:r>
            <a:r>
              <a:rPr lang="de-DE" altLang="de-DE" sz="2000" dirty="0">
                <a:solidFill>
                  <a:schemeClr val="accent4"/>
                </a:solidFill>
              </a:rPr>
              <a:t> FED</a:t>
            </a:r>
            <a:r>
              <a:rPr lang="de-DE" altLang="de-DE" sz="2000" dirty="0"/>
              <a:t> </a:t>
            </a:r>
            <a:r>
              <a:rPr lang="de-DE" altLang="de-DE" dirty="0"/>
              <a:t>(Berthod et al. 2017)</a:t>
            </a:r>
            <a:r>
              <a:rPr lang="de-DE" altLang="de-DE" dirty="0">
                <a:solidFill>
                  <a:schemeClr val="accent4"/>
                </a:solidFill>
              </a:rPr>
              <a:t> </a:t>
            </a:r>
            <a:r>
              <a:rPr lang="de-DE" altLang="de-DE" sz="2000" dirty="0">
                <a:solidFill>
                  <a:schemeClr val="accent4"/>
                </a:solidFill>
              </a:rPr>
              <a:t>– a lead-</a:t>
            </a:r>
            <a:r>
              <a:rPr lang="de-DE" altLang="de-DE" sz="2000" dirty="0" err="1">
                <a:solidFill>
                  <a:schemeClr val="accent4"/>
                </a:solidFill>
              </a:rPr>
              <a:t>organization</a:t>
            </a:r>
            <a:r>
              <a:rPr lang="de-DE" altLang="de-DE" sz="2000" dirty="0">
                <a:solidFill>
                  <a:schemeClr val="accent4"/>
                </a:solidFill>
              </a:rPr>
              <a:t> of an High-</a:t>
            </a:r>
            <a:r>
              <a:rPr lang="de-DE" altLang="de-DE" sz="2000" dirty="0" err="1">
                <a:solidFill>
                  <a:schemeClr val="accent4"/>
                </a:solidFill>
              </a:rPr>
              <a:t>Reliability</a:t>
            </a:r>
            <a:r>
              <a:rPr lang="de-DE" altLang="de-DE" sz="2000" dirty="0">
                <a:solidFill>
                  <a:schemeClr val="accent4"/>
                </a:solidFill>
              </a:rPr>
              <a:t> Network </a:t>
            </a:r>
            <a:r>
              <a:rPr lang="de-DE" altLang="de-DE" sz="2000" dirty="0" err="1">
                <a:solidFill>
                  <a:schemeClr val="accent4"/>
                </a:solidFill>
              </a:rPr>
              <a:t>or</a:t>
            </a:r>
            <a:r>
              <a:rPr lang="de-DE" altLang="de-DE" sz="2000" dirty="0">
                <a:solidFill>
                  <a:schemeClr val="accent4"/>
                </a:solidFill>
              </a:rPr>
              <a:t> HRN. Do not </a:t>
            </a:r>
            <a:r>
              <a:rPr lang="de-DE" altLang="de-DE" sz="2000" dirty="0" err="1">
                <a:solidFill>
                  <a:schemeClr val="accent4"/>
                </a:solidFill>
              </a:rPr>
              <a:t>forget</a:t>
            </a:r>
            <a:r>
              <a:rPr lang="de-DE" altLang="de-DE" sz="2000" dirty="0">
                <a:solidFill>
                  <a:schemeClr val="accent4"/>
                </a:solidFill>
              </a:rPr>
              <a:t> </a:t>
            </a:r>
            <a:r>
              <a:rPr lang="de-DE" altLang="de-DE" sz="2000" dirty="0" err="1">
                <a:solidFill>
                  <a:schemeClr val="accent4"/>
                </a:solidFill>
              </a:rPr>
              <a:t>to</a:t>
            </a:r>
            <a:r>
              <a:rPr lang="de-DE" altLang="de-DE" sz="2000" dirty="0">
                <a:solidFill>
                  <a:schemeClr val="accent4"/>
                </a:solidFill>
              </a:rPr>
              <a:t> </a:t>
            </a:r>
            <a:r>
              <a:rPr lang="de-DE" altLang="de-DE" sz="2000" dirty="0" err="1">
                <a:solidFill>
                  <a:schemeClr val="accent4"/>
                </a:solidFill>
              </a:rPr>
              <a:t>answer</a:t>
            </a:r>
            <a:r>
              <a:rPr lang="de-DE" altLang="de-DE" sz="2000" dirty="0">
                <a:solidFill>
                  <a:schemeClr val="accent4"/>
                </a:solidFill>
              </a:rPr>
              <a:t> </a:t>
            </a:r>
            <a:r>
              <a:rPr lang="de-DE" altLang="de-DE" sz="2000" dirty="0" err="1">
                <a:solidFill>
                  <a:schemeClr val="accent4"/>
                </a:solidFill>
              </a:rPr>
              <a:t>the</a:t>
            </a:r>
            <a:r>
              <a:rPr lang="de-DE" altLang="de-DE" sz="2000" dirty="0">
                <a:solidFill>
                  <a:schemeClr val="accent4"/>
                </a:solidFill>
              </a:rPr>
              <a:t> post-</a:t>
            </a:r>
            <a:r>
              <a:rPr lang="de-DE" altLang="de-DE" sz="2000" dirty="0" err="1">
                <a:solidFill>
                  <a:schemeClr val="accent4"/>
                </a:solidFill>
              </a:rPr>
              <a:t>lecture</a:t>
            </a:r>
            <a:r>
              <a:rPr lang="de-DE" altLang="de-DE" sz="2000" dirty="0">
                <a:solidFill>
                  <a:schemeClr val="accent4"/>
                </a:solidFill>
              </a:rPr>
              <a:t> </a:t>
            </a:r>
            <a:r>
              <a:rPr lang="de-DE" altLang="de-DE" sz="2000" dirty="0" err="1">
                <a:solidFill>
                  <a:schemeClr val="accent4"/>
                </a:solidFill>
              </a:rPr>
              <a:t>questions</a:t>
            </a:r>
            <a:r>
              <a:rPr lang="de-DE" altLang="de-DE" sz="2000" dirty="0">
                <a:solidFill>
                  <a:schemeClr val="accent4"/>
                </a:solidFill>
              </a:rPr>
              <a:t>!</a:t>
            </a:r>
          </a:p>
        </p:txBody>
      </p:sp>
      <p:pic>
        <p:nvPicPr>
          <p:cNvPr id="25604" name="Picture 24" descr="Logo_RGB_300dpi">
            <a:extLst>
              <a:ext uri="{FF2B5EF4-FFF2-40B4-BE49-F238E27FC236}">
                <a16:creationId xmlns:a16="http://schemas.microsoft.com/office/drawing/2014/main" id="{D71FC700-330C-498A-8C00-7831D2ECE746}"/>
              </a:ext>
            </a:extLst>
          </p:cNvPr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9813" y="88900"/>
            <a:ext cx="2946400" cy="779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 advTm="114587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extfeld 2">
            <a:extLst>
              <a:ext uri="{FF2B5EF4-FFF2-40B4-BE49-F238E27FC236}">
                <a16:creationId xmlns:a16="http://schemas.microsoft.com/office/drawing/2014/main" id="{51485C6D-A676-4B7B-9F51-4054DC82E77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8112" y="1052513"/>
            <a:ext cx="8754368" cy="57708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indent="-250825">
              <a:defRPr sz="14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pPr>
              <a:spcAft>
                <a:spcPts val="600"/>
              </a:spcAft>
            </a:pPr>
            <a:r>
              <a:rPr lang="de-DE" altLang="de-DE" sz="1600" dirty="0"/>
              <a:t>Berthod, O., Grothe-Hammer, M., Müller-Seitz, G., Raab, J., &amp; Sydow, J. (2017). </a:t>
            </a:r>
            <a:r>
              <a:rPr lang="en-US" altLang="de-DE" sz="1600" dirty="0"/>
              <a:t>From high-reliability organiza­tions to high-reliability networks: The dynamics of network governance in Times of Crisis. </a:t>
            </a:r>
            <a:r>
              <a:rPr lang="en-US" altLang="de-DE" sz="1600" i="1" dirty="0"/>
              <a:t>Journal of Public Administration Theory</a:t>
            </a:r>
            <a:r>
              <a:rPr lang="en-US" altLang="de-DE" sz="1600" dirty="0"/>
              <a:t>, 27 (2): 352-371.</a:t>
            </a:r>
            <a:endParaRPr lang="de-DE" altLang="de-DE" sz="1600" dirty="0"/>
          </a:p>
          <a:p>
            <a:pPr>
              <a:spcAft>
                <a:spcPts val="600"/>
              </a:spcAft>
            </a:pPr>
            <a:r>
              <a:rPr lang="en-US" altLang="de-DE" sz="1600" dirty="0" err="1"/>
              <a:t>Jaarvenpaa</a:t>
            </a:r>
            <a:r>
              <a:rPr lang="en-US" altLang="de-DE" sz="1600" dirty="0"/>
              <a:t>, S.L., &amp; </a:t>
            </a:r>
            <a:r>
              <a:rPr lang="en-US" altLang="de-DE" sz="1600" dirty="0" err="1"/>
              <a:t>Välinkangas</a:t>
            </a:r>
            <a:r>
              <a:rPr lang="en-US" altLang="de-DE" sz="1600" dirty="0"/>
              <a:t>, L. (2016). From governance void to interactive governing behavior in new research networks. </a:t>
            </a:r>
            <a:r>
              <a:rPr lang="en-US" altLang="de-DE" sz="1600" i="1" dirty="0"/>
              <a:t>Academy of Management Discovery</a:t>
            </a:r>
            <a:r>
              <a:rPr lang="en-US" altLang="de-DE" sz="1600" dirty="0"/>
              <a:t>, 2(3): 226-246.</a:t>
            </a:r>
          </a:p>
          <a:p>
            <a:pPr>
              <a:spcAft>
                <a:spcPts val="600"/>
              </a:spcAft>
            </a:pPr>
            <a:r>
              <a:rPr lang="en-US" altLang="de-DE" sz="1600" dirty="0"/>
              <a:t>Powell, W.W. (1990). Neither market nor hierarchy: Network forms of organization. </a:t>
            </a:r>
            <a:r>
              <a:rPr lang="en-US" altLang="de-DE" sz="1600" i="1" dirty="0"/>
              <a:t>Research in Organizational Behavior</a:t>
            </a:r>
            <a:r>
              <a:rPr lang="en-US" altLang="de-DE" sz="1600" dirty="0"/>
              <a:t>, 12: 295-336.</a:t>
            </a:r>
          </a:p>
          <a:p>
            <a:pPr>
              <a:spcAft>
                <a:spcPts val="600"/>
              </a:spcAft>
            </a:pPr>
            <a:r>
              <a:rPr lang="de-DE" altLang="de-DE" sz="1600" dirty="0"/>
              <a:t>Provan, K.G., &amp; Kenis, P.N. (2008). </a:t>
            </a:r>
            <a:r>
              <a:rPr lang="en-US" altLang="de-DE" sz="1600" dirty="0"/>
              <a:t>Modes of network governance: Structure, management, and effectiveness. </a:t>
            </a:r>
            <a:r>
              <a:rPr lang="en-US" altLang="de-DE" sz="1600" i="1" dirty="0"/>
              <a:t>Journal of Public Administration Research and Theory</a:t>
            </a:r>
            <a:r>
              <a:rPr lang="en-US" altLang="de-DE" sz="1600" dirty="0"/>
              <a:t>, 18: 229-252.</a:t>
            </a:r>
            <a:endParaRPr lang="de-DE" altLang="de-DE" sz="1600" dirty="0"/>
          </a:p>
          <a:p>
            <a:pPr>
              <a:spcAft>
                <a:spcPts val="600"/>
              </a:spcAft>
            </a:pPr>
            <a:r>
              <a:rPr lang="en-US" altLang="de-DE" sz="1600" dirty="0"/>
              <a:t>Raab, J., Kenis, P., </a:t>
            </a:r>
            <a:r>
              <a:rPr lang="en-US" altLang="de-DE" sz="1600" dirty="0" err="1"/>
              <a:t>Kraaj-Dirkzwager</a:t>
            </a:r>
            <a:r>
              <a:rPr lang="en-US" altLang="de-DE" sz="1600" dirty="0"/>
              <a:t>, M., &amp; </a:t>
            </a:r>
            <a:r>
              <a:rPr lang="en-US" altLang="de-DE" sz="1600" dirty="0" err="1"/>
              <a:t>Timen</a:t>
            </a:r>
            <a:r>
              <a:rPr lang="en-US" altLang="de-DE" sz="1600" dirty="0"/>
              <a:t>, A. (2020). Ex ante knowledge for infectious disease outbreaks. Introducing the organizational network governance approach. In: </a:t>
            </a:r>
            <a:r>
              <a:rPr lang="en-US" altLang="de-DE" sz="1600" dirty="0" err="1"/>
              <a:t>Glückler</a:t>
            </a:r>
            <a:r>
              <a:rPr lang="en-US" altLang="de-DE" sz="1600" dirty="0"/>
              <a:t>, J., </a:t>
            </a:r>
            <a:r>
              <a:rPr lang="en-US" altLang="de-DE" sz="1600" dirty="0" err="1"/>
              <a:t>Herrigel</a:t>
            </a:r>
            <a:r>
              <a:rPr lang="en-US" altLang="de-DE" sz="1600" dirty="0"/>
              <a:t>, G., &amp; </a:t>
            </a:r>
            <a:r>
              <a:rPr lang="en-US" altLang="de-DE" sz="1600" dirty="0" err="1"/>
              <a:t>Handke</a:t>
            </a:r>
            <a:r>
              <a:rPr lang="en-US" altLang="de-DE" sz="1600" dirty="0"/>
              <a:t>, M. (Eds.). </a:t>
            </a:r>
            <a:r>
              <a:rPr lang="en-US" altLang="de-DE" sz="1600" i="1" dirty="0"/>
              <a:t>Knowledge for Governance</a:t>
            </a:r>
            <a:r>
              <a:rPr lang="en-US" altLang="de-DE" sz="1600" dirty="0"/>
              <a:t>. Berlin: Springer (in print).</a:t>
            </a:r>
          </a:p>
          <a:p>
            <a:pPr>
              <a:spcAft>
                <a:spcPts val="600"/>
              </a:spcAft>
            </a:pPr>
            <a:r>
              <a:rPr lang="en-US" altLang="de-DE" sz="1600" dirty="0"/>
              <a:t>Sydow, J., Schüßler, E., &amp; Müller-Seitz, G. (2016). </a:t>
            </a:r>
            <a:r>
              <a:rPr lang="en-US" altLang="de-DE" sz="1600" i="1" dirty="0"/>
              <a:t>Managing Inter-organizational Relations: Debates and Cases</a:t>
            </a:r>
            <a:r>
              <a:rPr lang="en-US" altLang="de-DE" sz="1600" dirty="0"/>
              <a:t>. London: Palgrave Macmillan. </a:t>
            </a:r>
          </a:p>
          <a:p>
            <a:pPr>
              <a:spcAft>
                <a:spcPts val="600"/>
              </a:spcAft>
            </a:pPr>
            <a:r>
              <a:rPr lang="en-US" altLang="de-DE" sz="1600" dirty="0"/>
              <a:t>Williamson, O.E. (1991). Comparative economic organization: The analysis of discrete structural alternatives. </a:t>
            </a:r>
            <a:r>
              <a:rPr lang="en-US" altLang="de-DE" sz="1600" i="1" dirty="0"/>
              <a:t>Administrative Science Quarterly</a:t>
            </a:r>
            <a:r>
              <a:rPr lang="en-US" altLang="de-DE" sz="1600" dirty="0"/>
              <a:t>, 36 (2): 269-296.</a:t>
            </a:r>
            <a:endParaRPr lang="de-DE" altLang="de-DE" sz="1600" dirty="0"/>
          </a:p>
          <a:p>
            <a:pPr>
              <a:spcAft>
                <a:spcPts val="600"/>
              </a:spcAft>
            </a:pPr>
            <a:endParaRPr lang="en-US" altLang="de-DE" dirty="0"/>
          </a:p>
        </p:txBody>
      </p:sp>
      <p:sp>
        <p:nvSpPr>
          <p:cNvPr id="27651" name="Rectangle 2">
            <a:extLst>
              <a:ext uri="{FF2B5EF4-FFF2-40B4-BE49-F238E27FC236}">
                <a16:creationId xmlns:a16="http://schemas.microsoft.com/office/drawing/2014/main" id="{3BE30702-D38B-4D1B-AD21-DE6633565A3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42875" y="0"/>
            <a:ext cx="8461375" cy="866775"/>
          </a:xfrm>
        </p:spPr>
        <p:txBody>
          <a:bodyPr/>
          <a:lstStyle/>
          <a:p>
            <a:pPr eaLnBrk="1" hangingPunct="1"/>
            <a:r>
              <a:rPr lang="en-US" altLang="de-DE"/>
              <a:t>References</a:t>
            </a:r>
          </a:p>
        </p:txBody>
      </p:sp>
      <p:pic>
        <p:nvPicPr>
          <p:cNvPr id="27652" name="Picture 24" descr="Logo_RGB_300dpi">
            <a:extLst>
              <a:ext uri="{FF2B5EF4-FFF2-40B4-BE49-F238E27FC236}">
                <a16:creationId xmlns:a16="http://schemas.microsoft.com/office/drawing/2014/main" id="{E83D01E4-EDE5-4638-B18F-654F65DCE708}"/>
              </a:ext>
            </a:extLst>
          </p:cNvPr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9813" y="88900"/>
            <a:ext cx="2946400" cy="779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 advTm="129"/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UNDODONOTDELETE" val="13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ymATs8ANNUalTRxibTjfvw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Pbe3S2sx1EGW3Dl31Fn.yw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FI_0Bu_XCEmshgLVgYiJUw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KmcZqw3wl0G7MmHu785JDw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U3cr74fdykihz1KDucGGXg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KmcZqw3wl0G7MmHu785JDw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9.3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KmcZqw3wl0G7MmHu785JDw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KmcZqw3wl0G7MmHu785JDw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4.8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KmcZqw3wl0G7MmHu785JDw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KmcZqw3wl0G7MmHu785JDw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KmcZqw3wl0G7MmHu785JDw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56.8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KmcZqw3wl0G7MmHu785JDw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63|17.7|1.4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KmcZqw3wl0G7MmHu785JDw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3.4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KmcZqw3wl0G7MmHu785JDw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KmcZqw3wl0G7MmHu785JDw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KmcZqw3wl0G7MmHu785JDw"/>
</p:tagLst>
</file>

<file path=ppt/theme/theme1.xml><?xml version="1.0" encoding="utf-8"?>
<a:theme xmlns:a="http://schemas.openxmlformats.org/drawingml/2006/main" name="vorlage_FU">
  <a:themeElements>
    <a:clrScheme name="">
      <a:dk1>
        <a:srgbClr val="333333"/>
      </a:dk1>
      <a:lt1>
        <a:srgbClr val="FFFFFF"/>
      </a:lt1>
      <a:dk2>
        <a:srgbClr val="757575"/>
      </a:dk2>
      <a:lt2>
        <a:srgbClr val="FFFFFF"/>
      </a:lt2>
      <a:accent1>
        <a:srgbClr val="BCC7F6"/>
      </a:accent1>
      <a:accent2>
        <a:srgbClr val="86B600"/>
      </a:accent2>
      <a:accent3>
        <a:srgbClr val="FFFFFF"/>
      </a:accent3>
      <a:accent4>
        <a:srgbClr val="2A2A2A"/>
      </a:accent4>
      <a:accent5>
        <a:srgbClr val="DAE0FA"/>
      </a:accent5>
      <a:accent6>
        <a:srgbClr val="79A500"/>
      </a:accent6>
      <a:hlink>
        <a:srgbClr val="003366"/>
      </a:hlink>
      <a:folHlink>
        <a:srgbClr val="CC0000"/>
      </a:folHlink>
    </a:clrScheme>
    <a:fontScheme name="vorlage_FU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FFFFFF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0" tIns="0" rIns="0" bIns="0" numCol="1" anchor="ctr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sng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Verdan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FFFFFF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0" tIns="0" rIns="0" bIns="0" numCol="1" anchor="ctr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sng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Verdana" pitchFamily="34" charset="0"/>
          </a:defRPr>
        </a:defPPr>
      </a:lstStyle>
    </a:lnDef>
  </a:objectDefaults>
  <a:extraClrSchemeLst>
    <a:extraClrScheme>
      <a:clrScheme name="vorlage_FU 1">
        <a:dk1>
          <a:srgbClr val="333333"/>
        </a:dk1>
        <a:lt1>
          <a:srgbClr val="FFFFFF"/>
        </a:lt1>
        <a:dk2>
          <a:srgbClr val="969696"/>
        </a:dk2>
        <a:lt2>
          <a:srgbClr val="FFFFFF"/>
        </a:lt2>
        <a:accent1>
          <a:srgbClr val="BCC7F6"/>
        </a:accent1>
        <a:accent2>
          <a:srgbClr val="86B600"/>
        </a:accent2>
        <a:accent3>
          <a:srgbClr val="FFFFFF"/>
        </a:accent3>
        <a:accent4>
          <a:srgbClr val="2A2A2A"/>
        </a:accent4>
        <a:accent5>
          <a:srgbClr val="DAE0FA"/>
        </a:accent5>
        <a:accent6>
          <a:srgbClr val="79A500"/>
        </a:accent6>
        <a:hlink>
          <a:srgbClr val="003366"/>
        </a:hlink>
        <a:folHlink>
          <a:srgbClr val="CC00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Larissa-Design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Larissa-Design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746</Words>
  <Application>Microsoft Office PowerPoint</Application>
  <PresentationFormat>Bildschirmpräsentation (4:3)</PresentationFormat>
  <Paragraphs>103</Paragraphs>
  <Slides>12</Slides>
  <Notes>12</Notes>
  <HiddenSlides>0</HiddenSlides>
  <MMClips>0</MMClips>
  <ScaleCrop>false</ScaleCrop>
  <HeadingPairs>
    <vt:vector size="8" baseType="variant">
      <vt:variant>
        <vt:lpstr>Verwendete Schriftarten</vt:lpstr>
      </vt:variant>
      <vt:variant>
        <vt:i4>5</vt:i4>
      </vt:variant>
      <vt:variant>
        <vt:lpstr>Design</vt:lpstr>
      </vt:variant>
      <vt:variant>
        <vt:i4>1</vt:i4>
      </vt:variant>
      <vt:variant>
        <vt:lpstr>Eingebettete OLE-Server</vt:lpstr>
      </vt:variant>
      <vt:variant>
        <vt:i4>1</vt:i4>
      </vt:variant>
      <vt:variant>
        <vt:lpstr>Folientitel</vt:lpstr>
      </vt:variant>
      <vt:variant>
        <vt:i4>12</vt:i4>
      </vt:variant>
    </vt:vector>
  </HeadingPairs>
  <TitlesOfParts>
    <vt:vector size="19" baseType="lpstr">
      <vt:lpstr>Arial</vt:lpstr>
      <vt:lpstr>Garamond</vt:lpstr>
      <vt:lpstr>Tahoma</vt:lpstr>
      <vt:lpstr>Times New Roman</vt:lpstr>
      <vt:lpstr>Verdana</vt:lpstr>
      <vt:lpstr>vorlage_FU</vt:lpstr>
      <vt:lpstr>TCLayout.ActiveDocument.1</vt:lpstr>
      <vt:lpstr>PowerPoint-Präsentation</vt:lpstr>
      <vt:lpstr>Overview – Learning Aims</vt:lpstr>
      <vt:lpstr>Networks as an Alternative to  Bureaucracies in Times of Crisis? </vt:lpstr>
      <vt:lpstr>PowerPoint-Präsentation</vt:lpstr>
      <vt:lpstr>Interorganizational Networks as a  Form of Governance – An Intermediary Form?</vt:lpstr>
      <vt:lpstr>Interorganizational Networks as a  Form of Governance – An Intermediary Form?</vt:lpstr>
      <vt:lpstr>Forms of Network Governance I</vt:lpstr>
      <vt:lpstr>Forms of Network Governance II </vt:lpstr>
      <vt:lpstr>Network Management:  Functions, Practices, Institutions</vt:lpstr>
      <vt:lpstr>PowerPoint-Präsentation</vt:lpstr>
      <vt:lpstr>Learnings – Next Steps</vt:lpstr>
      <vt:lpstr>References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Folie 1</dc:title>
  <dc:creator>jörg</dc:creator>
  <cp:lastModifiedBy>Schüßler Elke</cp:lastModifiedBy>
  <cp:revision>901</cp:revision>
  <cp:lastPrinted>2020-04-12T10:48:52Z</cp:lastPrinted>
  <dcterms:created xsi:type="dcterms:W3CDTF">2006-02-09T15:11:51Z</dcterms:created>
  <dcterms:modified xsi:type="dcterms:W3CDTF">2020-04-16T14:00:19Z</dcterms:modified>
</cp:coreProperties>
</file>