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9" r:id="rId1"/>
  </p:sldMasterIdLst>
  <p:notesMasterIdLst>
    <p:notesMasterId r:id="rId17"/>
  </p:notesMasterIdLst>
  <p:handoutMasterIdLst>
    <p:handoutMasterId r:id="rId18"/>
  </p:handoutMasterIdLst>
  <p:sldIdLst>
    <p:sldId id="256" r:id="rId2"/>
    <p:sldId id="376" r:id="rId3"/>
    <p:sldId id="272" r:id="rId4"/>
    <p:sldId id="384" r:id="rId5"/>
    <p:sldId id="385" r:id="rId6"/>
    <p:sldId id="386" r:id="rId7"/>
    <p:sldId id="377" r:id="rId8"/>
    <p:sldId id="378" r:id="rId9"/>
    <p:sldId id="379" r:id="rId10"/>
    <p:sldId id="380" r:id="rId11"/>
    <p:sldId id="381" r:id="rId12"/>
    <p:sldId id="382" r:id="rId13"/>
    <p:sldId id="383" r:id="rId14"/>
    <p:sldId id="261" r:id="rId15"/>
    <p:sldId id="374" r:id="rId16"/>
  </p:sldIdLst>
  <p:sldSz cx="9144000" cy="6858000" type="screen4x3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70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003D"/>
    <a:srgbClr val="FD7A41"/>
    <a:srgbClr val="FF3300"/>
    <a:srgbClr val="FFCC00"/>
    <a:srgbClr val="FFFF66"/>
    <a:srgbClr val="EAEAEA"/>
    <a:srgbClr val="FF9966"/>
    <a:srgbClr val="FF505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21" autoAdjust="0"/>
    <p:restoredTop sz="90379" autoAdjust="0"/>
  </p:normalViewPr>
  <p:slideViewPr>
    <p:cSldViewPr showGuides="1">
      <p:cViewPr varScale="1">
        <p:scale>
          <a:sx n="111" d="100"/>
          <a:sy n="111" d="100"/>
        </p:scale>
        <p:origin x="1752" y="200"/>
      </p:cViewPr>
      <p:guideLst>
        <p:guide orient="horz" pos="270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t" anchorCtr="0" compatLnSpc="1">
            <a:prstTxWarp prst="textNoShape">
              <a:avLst/>
            </a:prstTxWarp>
          </a:bodyPr>
          <a:lstStyle>
            <a:lvl1pPr algn="l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726" y="0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t" anchorCtr="0" compatLnSpc="1">
            <a:prstTxWarp prst="textNoShape">
              <a:avLst/>
            </a:prstTxWarp>
          </a:bodyPr>
          <a:lstStyle>
            <a:lvl1pPr algn="r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4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1901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b" anchorCtr="0" compatLnSpc="1">
            <a:prstTxWarp prst="textNoShape">
              <a:avLst/>
            </a:prstTxWarp>
          </a:bodyPr>
          <a:lstStyle>
            <a:lvl1pPr algn="l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4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726" y="9721901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b" anchorCtr="0" compatLnSpc="1">
            <a:prstTxWarp prst="textNoShape">
              <a:avLst/>
            </a:prstTxWarp>
          </a:bodyPr>
          <a:lstStyle>
            <a:lvl1pPr algn="r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F518D79-8590-4519-8602-1FA987D0270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6310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t" anchorCtr="0" compatLnSpc="1">
            <a:prstTxWarp prst="textNoShape">
              <a:avLst/>
            </a:prstTxWarp>
          </a:bodyPr>
          <a:lstStyle>
            <a:lvl1pPr algn="l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726" y="0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t" anchorCtr="0" compatLnSpc="1">
            <a:prstTxWarp prst="textNoShape">
              <a:avLst/>
            </a:prstTxWarp>
          </a:bodyPr>
          <a:lstStyle>
            <a:lvl1pPr algn="r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9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0132"/>
            <a:ext cx="5679440" cy="46062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1901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b" anchorCtr="0" compatLnSpc="1">
            <a:prstTxWarp prst="textNoShape">
              <a:avLst/>
            </a:prstTxWarp>
          </a:bodyPr>
          <a:lstStyle>
            <a:lvl1pPr algn="l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726" y="9721901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b" anchorCtr="0" compatLnSpc="1">
            <a:prstTxWarp prst="textNoShape">
              <a:avLst/>
            </a:prstTxWarp>
          </a:bodyPr>
          <a:lstStyle>
            <a:lvl1pPr algn="r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9A5F9F7-5E0C-4EF4-A26C-50B0ECB5164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73476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A5F9F7-5E0C-4EF4-A26C-50B0ECB51642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934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www.clker.com</a:t>
            </a:r>
            <a:r>
              <a:rPr lang="en-US" dirty="0"/>
              <a:t>/</a:t>
            </a:r>
            <a:r>
              <a:rPr lang="en-US" dirty="0" err="1"/>
              <a:t>cliparts</a:t>
            </a:r>
            <a:r>
              <a:rPr lang="en-US" dirty="0"/>
              <a:t>/y/I/C/p/U/e/bottle-of-water-</a:t>
            </a:r>
            <a:r>
              <a:rPr lang="en-US" dirty="0" err="1"/>
              <a:t>md.png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A5F9F7-5E0C-4EF4-A26C-50B0ECB51642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672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unsplash.com</a:t>
            </a:r>
            <a:r>
              <a:rPr lang="en-US" dirty="0"/>
              <a:t>/photos/89HtiQoRgPc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A5F9F7-5E0C-4EF4-A26C-50B0ECB51642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6804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A5F9F7-5E0C-4EF4-A26C-50B0ECB51642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0328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B1F97-2C7D-4736-9484-40C6DDE3B8F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078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7620495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914400"/>
            <a:ext cx="8568952" cy="4572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484313"/>
            <a:ext cx="8568951" cy="46482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520151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388" y="914400"/>
            <a:ext cx="8713092" cy="4572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0824" y="1484313"/>
            <a:ext cx="4428054" cy="4648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02629" y="1484784"/>
            <a:ext cx="4141135" cy="4648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7923204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568952" cy="58092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23528" y="1535113"/>
            <a:ext cx="4248472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23528" y="2174875"/>
            <a:ext cx="4248472" cy="39512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572001" y="1535113"/>
            <a:ext cx="4320480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572001" y="2174875"/>
            <a:ext cx="4320480" cy="39512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5599162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914400"/>
            <a:ext cx="8568952" cy="57038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0863456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622628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251520" y="914400"/>
            <a:ext cx="8640960" cy="521811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2430937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388" y="914400"/>
            <a:ext cx="8713092" cy="4572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50824" y="1484313"/>
            <a:ext cx="8641655" cy="4648200"/>
          </a:xfrm>
        </p:spPr>
        <p:txBody>
          <a:bodyPr/>
          <a:lstStyle/>
          <a:p>
            <a:pPr lvl="0"/>
            <a:r>
              <a:rPr lang="de-DE" noProof="0" dirty="0"/>
              <a:t>Tabelle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34811726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914400"/>
            <a:ext cx="8568952" cy="4572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250824" y="1484312"/>
            <a:ext cx="8569648" cy="4825008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de-DE" noProof="0" dirty="0"/>
              <a:t>Diagramm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60733853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914400"/>
            <a:ext cx="865213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505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Mastertitelformat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4" y="1484313"/>
            <a:ext cx="8655309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30" name="Text Box 16"/>
          <p:cNvSpPr txBox="1">
            <a:spLocks noChangeArrowheads="1"/>
          </p:cNvSpPr>
          <p:nvPr/>
        </p:nvSpPr>
        <p:spPr bwMode="auto">
          <a:xfrm>
            <a:off x="7237413" y="0"/>
            <a:ext cx="18018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5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5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5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5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5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5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5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5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5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DE" sz="1200">
                <a:solidFill>
                  <a:schemeClr val="bg1"/>
                </a:solidFill>
              </a:rPr>
              <a:t>Institut für Organisation</a:t>
            </a:r>
          </a:p>
        </p:txBody>
      </p:sp>
      <p:sp>
        <p:nvSpPr>
          <p:cNvPr id="16" name="Text Box 4"/>
          <p:cNvSpPr txBox="1">
            <a:spLocks noChangeArrowheads="1"/>
          </p:cNvSpPr>
          <p:nvPr userDrawn="1"/>
        </p:nvSpPr>
        <p:spPr bwMode="auto">
          <a:xfrm>
            <a:off x="8676456" y="6568901"/>
            <a:ext cx="556776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eaLnBrk="1" hangingPunct="1">
              <a:defRPr sz="1000" b="0">
                <a:latin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fld id="{8938AF68-B350-4337-8F64-D13832C7B14C}" type="slidenum">
              <a:rPr lang="de-DE" smtClean="0"/>
              <a:t>‹#›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3" r:id="rId3"/>
    <p:sldLayoutId id="2147483684" r:id="rId4"/>
    <p:sldLayoutId id="2147483685" r:id="rId5"/>
    <p:sldLayoutId id="2147483686" r:id="rId6"/>
    <p:sldLayoutId id="2147483691" r:id="rId7"/>
    <p:sldLayoutId id="2147483692" r:id="rId8"/>
    <p:sldLayoutId id="2147483693" r:id="rId9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Font typeface="Wingdings" pitchFamily="2" charset="2"/>
        <a:buChar char="r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edition.cnn.com/2020/03/12/asia/coronavirus-south-korea-testing-intl-hnk/index.html" TargetMode="External"/><Relationship Id="rId3" Type="http://schemas.openxmlformats.org/officeDocument/2006/relationships/hyperlink" Target="https://journals.sagepub.com/doi/pdf/10.1177/1042258719899425" TargetMode="External"/><Relationship Id="rId7" Type="http://schemas.openxmlformats.org/officeDocument/2006/relationships/hyperlink" Target="https://socialinnovation.blog.jbs.cam.ac.uk/2020/03/25/the-corporate-pivot-radical-change-in-times-of-crisi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jbvi.2020.e00162" TargetMode="External"/><Relationship Id="rId5" Type="http://schemas.openxmlformats.org/officeDocument/2006/relationships/hyperlink" Target="http://www.bos-cbscsr.dk/2018/07/03/hybrid-organizing-and-grand-challenges/" TargetMode="External"/><Relationship Id="rId4" Type="http://schemas.openxmlformats.org/officeDocument/2006/relationships/hyperlink" Target="https://www.foreignaffairs.com/articles/asia/2020-03-20/how-civic-technology-can-help-stop-pandemic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Entrepreneurship and Innovation </a:t>
            </a:r>
            <a:br>
              <a:rPr lang="en-GB" dirty="0"/>
            </a:br>
            <a:r>
              <a:rPr lang="en-GB" dirty="0"/>
              <a:t>for the Common Good 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Ali </a:t>
            </a:r>
            <a:r>
              <a:rPr lang="en-US" dirty="0" err="1"/>
              <a:t>Aslan</a:t>
            </a:r>
            <a:r>
              <a:rPr lang="en-US" dirty="0"/>
              <a:t> </a:t>
            </a:r>
            <a:r>
              <a:rPr lang="en-US" dirty="0" err="1"/>
              <a:t>Gümüsay</a:t>
            </a:r>
            <a:endParaRPr lang="en-US" dirty="0"/>
          </a:p>
          <a:p>
            <a:r>
              <a:rPr lang="en-US" dirty="0"/>
              <a:t>University of Hamburg </a:t>
            </a:r>
          </a:p>
          <a:p>
            <a:r>
              <a:rPr lang="en-US" dirty="0"/>
              <a:t>Humboldt Institute for Internet &amp; Society</a:t>
            </a:r>
          </a:p>
          <a:p>
            <a:r>
              <a:rPr lang="en-US" dirty="0"/>
              <a:t>@</a:t>
            </a:r>
            <a:r>
              <a:rPr lang="en-US" dirty="0" err="1"/>
              <a:t>guemuesay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314553"/>
      </p:ext>
    </p:extLst>
  </p:cSld>
  <p:clrMapOvr>
    <a:masterClrMapping/>
  </p:clrMapOvr>
  <p:transition advTm="50762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E4DCD-1875-E145-8B79-3C02EDD8B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GB" i="1" dirty="0"/>
          </a:p>
          <a:p>
            <a:pPr marL="0" indent="0" algn="ctr">
              <a:buNone/>
            </a:pPr>
            <a:r>
              <a:rPr lang="en-GB" sz="2800" dirty="0"/>
              <a:t>How do entrepreneurial ventures and established companies engage with societal challenges such as the Covid19 crisis? 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/>
              <a:t>What is the role of technology?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16D7089-5848-4645-81C1-23EF58ECD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687492"/>
      </p:ext>
    </p:extLst>
  </p:cSld>
  <p:clrMapOvr>
    <a:masterClrMapping/>
  </p:clrMapOvr>
  <p:transition advTm="36436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3528" y="1484313"/>
            <a:ext cx="8568951" cy="3367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en-US" sz="2800" i="1" dirty="0"/>
          </a:p>
          <a:p>
            <a:pPr marL="0" indent="0">
              <a:buNone/>
            </a:pPr>
            <a:endParaRPr lang="en-US" sz="2800" i="1" dirty="0"/>
          </a:p>
          <a:p>
            <a:pPr marL="0" indent="0" algn="ctr">
              <a:buNone/>
            </a:pPr>
            <a:r>
              <a:rPr lang="en-US" sz="2800" i="1" dirty="0"/>
              <a:t>Entrepreneurship involves the nexus of two phenomena: the presence of lucrative </a:t>
            </a:r>
            <a:r>
              <a:rPr lang="en-US" sz="2800" b="1" i="1" dirty="0"/>
              <a:t>opportunities</a:t>
            </a:r>
            <a:r>
              <a:rPr lang="en-US" sz="2800" i="1" dirty="0"/>
              <a:t> and the presence of enterprising </a:t>
            </a:r>
            <a:r>
              <a:rPr lang="en-US" sz="2800" b="1" i="1" dirty="0"/>
              <a:t>individuals</a:t>
            </a:r>
            <a:r>
              <a:rPr lang="en-US" sz="2800" i="1" dirty="0"/>
              <a:t> </a:t>
            </a:r>
          </a:p>
          <a:p>
            <a:pPr marL="0" indent="0" algn="ctr">
              <a:buNone/>
            </a:pPr>
            <a:r>
              <a:rPr lang="en-US" sz="2800" i="1" dirty="0"/>
              <a:t>(</a:t>
            </a:r>
            <a:r>
              <a:rPr lang="en-US" sz="2800" i="1" dirty="0" err="1"/>
              <a:t>Venkataraman</a:t>
            </a:r>
            <a:r>
              <a:rPr lang="en-US" sz="2800" i="1" dirty="0"/>
              <a:t>, 1997).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00268F5-CF4F-164E-827C-0E39080F507B}"/>
              </a:ext>
            </a:extLst>
          </p:cNvPr>
          <p:cNvSpPr txBox="1">
            <a:spLocks/>
          </p:cNvSpPr>
          <p:nvPr/>
        </p:nvSpPr>
        <p:spPr bwMode="auto">
          <a:xfrm>
            <a:off x="179512" y="6309320"/>
            <a:ext cx="856895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r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400" b="0" kern="0" dirty="0"/>
              <a:t>Venkataraman, S. (1997) The distinctive domain of entrepreneurship research.</a:t>
            </a:r>
          </a:p>
        </p:txBody>
      </p:sp>
    </p:spTree>
    <p:extLst>
      <p:ext uri="{BB962C8B-B14F-4D97-AF65-F5344CB8AC3E}">
        <p14:creationId xmlns:p14="http://schemas.microsoft.com/office/powerpoint/2010/main" val="1930824313"/>
      </p:ext>
    </p:extLst>
  </p:cSld>
  <p:clrMapOvr>
    <a:masterClrMapping/>
  </p:clrMapOvr>
  <p:transition advTm="39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A83C95-E52D-BB46-B6EE-B547C41F63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recombination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EA93E7E-86AE-F349-BAAC-E548D9A7D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2" descr="two faucet on sink near window">
            <a:extLst>
              <a:ext uri="{FF2B5EF4-FFF2-40B4-BE49-F238E27FC236}">
                <a16:creationId xmlns:a16="http://schemas.microsoft.com/office/drawing/2014/main" id="{2726819A-BF9D-2C46-B542-32869C8CB7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60088" y="-490595"/>
            <a:ext cx="5624480" cy="766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erson washing hand on stainless steel faucet">
            <a:extLst>
              <a:ext uri="{FF2B5EF4-FFF2-40B4-BE49-F238E27FC236}">
                <a16:creationId xmlns:a16="http://schemas.microsoft.com/office/drawing/2014/main" id="{D90CB36C-1890-5B41-8362-80D72110F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02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086647"/>
      </p:ext>
    </p:extLst>
  </p:cSld>
  <p:clrMapOvr>
    <a:masterClrMapping/>
  </p:clrMapOvr>
  <p:transition advTm="7673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A83C95-E52D-BB46-B6EE-B547C41F63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recombination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EA93E7E-86AE-F349-BAAC-E548D9A7D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7E6F7E-D60D-7E47-B533-7DE4BDA734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 descr="two faucet on sink near window">
            <a:extLst>
              <a:ext uri="{FF2B5EF4-FFF2-40B4-BE49-F238E27FC236}">
                <a16:creationId xmlns:a16="http://schemas.microsoft.com/office/drawing/2014/main" id="{924465E9-1135-AA4D-8886-884734D6C6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60088" y="-490595"/>
            <a:ext cx="5624480" cy="766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A44DDEDF-2C24-4140-8EA1-5313AEEB7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545194">
            <a:off x="6554742" y="2983997"/>
            <a:ext cx="595548" cy="162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erson washing hand on stainless steel faucet">
            <a:extLst>
              <a:ext uri="{FF2B5EF4-FFF2-40B4-BE49-F238E27FC236}">
                <a16:creationId xmlns:a16="http://schemas.microsoft.com/office/drawing/2014/main" id="{DEE0236D-DEC5-B148-AE88-0F9652318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02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849020"/>
      </p:ext>
    </p:extLst>
  </p:cSld>
  <p:clrMapOvr>
    <a:masterClrMapping/>
  </p:clrMapOvr>
  <p:transition advTm="25737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cooked pancake with raspberries and blueberries">
            <a:extLst>
              <a:ext uri="{FF2B5EF4-FFF2-40B4-BE49-F238E27FC236}">
                <a16:creationId xmlns:a16="http://schemas.microsoft.com/office/drawing/2014/main" id="{714A4B01-6256-074D-8EFA-C4F0186A34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93912" y="686929"/>
            <a:ext cx="6102424" cy="547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280094"/>
      </p:ext>
    </p:extLst>
  </p:cSld>
  <p:clrMapOvr>
    <a:masterClrMapping/>
  </p:clrMapOvr>
  <p:transition advTm="66732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0F69AF-7610-0D46-AC4E-C15D999C1599}"/>
              </a:ext>
            </a:extLst>
          </p:cNvPr>
          <p:cNvSpPr txBox="1">
            <a:spLocks/>
          </p:cNvSpPr>
          <p:nvPr/>
        </p:nvSpPr>
        <p:spPr bwMode="auto">
          <a:xfrm>
            <a:off x="179512" y="6309320"/>
            <a:ext cx="85689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r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400" b="0" kern="0" dirty="0"/>
              <a:t>Baumol, W. J. (1996) Entrepreneurship: Productive, unproductive, and destructive. Journal of Business Venturing, 11(1), 3-22.</a:t>
            </a:r>
          </a:p>
        </p:txBody>
      </p:sp>
      <p:pic>
        <p:nvPicPr>
          <p:cNvPr id="7170" name="Picture 2" descr="green and white striped textile">
            <a:extLst>
              <a:ext uri="{FF2B5EF4-FFF2-40B4-BE49-F238E27FC236}">
                <a16:creationId xmlns:a16="http://schemas.microsoft.com/office/drawing/2014/main" id="{89D48B8D-A8D8-9B47-ADE3-285E61FC8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06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521469"/>
      </p:ext>
    </p:extLst>
  </p:cSld>
  <p:clrMapOvr>
    <a:masterClrMapping/>
  </p:clrMapOvr>
  <p:transition advTm="5262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23AA6-11C8-CD43-9310-5AF128F14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9AFE66-79A4-984A-B0C5-FE7DBFD0BCCD}"/>
              </a:ext>
            </a:extLst>
          </p:cNvPr>
          <p:cNvSpPr txBox="1">
            <a:spLocks/>
          </p:cNvSpPr>
          <p:nvPr/>
        </p:nvSpPr>
        <p:spPr bwMode="auto">
          <a:xfrm>
            <a:off x="179512" y="6309320"/>
            <a:ext cx="85689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r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400" b="0" kern="0" dirty="0" err="1"/>
              <a:t>Gümüsay</a:t>
            </a:r>
            <a:r>
              <a:rPr lang="en-US" sz="1400" b="0" kern="0" dirty="0"/>
              <a:t>, A.A. (2018) Unpacking entrepreneurial opportunities: an institutional logics perspective. Innovation, Organization &amp; Management, 20(3), 209-222.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52E449-A020-7F48-B475-3448A24DF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8669997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5134774"/>
      </p:ext>
    </p:extLst>
  </p:cSld>
  <p:clrMapOvr>
    <a:masterClrMapping/>
  </p:clrMapOvr>
  <p:transition advTm="14623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EAC20-D76C-7B4D-9408-A656F2AF7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Pivoting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964042-9E92-F243-B98E-3A218F95B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77BD88-4471-3642-A02B-9D1F1D0203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6246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042793"/>
      </p:ext>
    </p:extLst>
  </p:cSld>
  <p:clrMapOvr>
    <a:masterClrMapping/>
  </p:clrMapOvr>
  <p:transition advTm="130985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26150-8F4C-A74E-8FF2-466FA6B4F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0ECE19-ECC0-BE43-9F68-AF40A4777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554E46-27D3-CE43-AE4C-F5E914F526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1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19386"/>
      </p:ext>
    </p:extLst>
  </p:cSld>
  <p:clrMapOvr>
    <a:masterClrMapping/>
  </p:clrMapOvr>
  <p:transition advTm="81394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1CAB1-E82A-C746-A940-727155ACA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AD369E-DF88-C942-B83A-E9D87C4A83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2141"/>
            <a:ext cx="4173316" cy="748358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68778EC-6F5E-9E4B-83E7-74E4A354E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6" name="Picture 4" descr="woman peeping at window">
            <a:extLst>
              <a:ext uri="{FF2B5EF4-FFF2-40B4-BE49-F238E27FC236}">
                <a16:creationId xmlns:a16="http://schemas.microsoft.com/office/drawing/2014/main" id="{89758689-7C90-0843-B087-DBBEC28707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01254" y="-13094"/>
            <a:ext cx="5184576" cy="697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841101"/>
      </p:ext>
    </p:extLst>
  </p:cSld>
  <p:clrMapOvr>
    <a:masterClrMapping/>
  </p:clrMapOvr>
  <p:transition advTm="74268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13587160">
            <a:extLst>
              <a:ext uri="{FF2B5EF4-FFF2-40B4-BE49-F238E27FC236}">
                <a16:creationId xmlns:a16="http://schemas.microsoft.com/office/drawing/2014/main" id="{3DAF4CC7-1EF6-574D-9D55-C4B809801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12750"/>
            <a:ext cx="3962400" cy="603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0216A6-4850-B642-9B62-B60056970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964" y="332656"/>
            <a:ext cx="4039484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407105"/>
      </p:ext>
    </p:extLst>
  </p:cSld>
  <p:clrMapOvr>
    <a:masterClrMapping/>
  </p:clrMapOvr>
  <p:transition advTm="6245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956AF-CE29-0642-B56A-47D96A90B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 orchestration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4D45B-5EC3-5845-97E9-BCE2BE4B8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74ACB9-A69F-4D43-BCFC-EEECAA2F33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994248"/>
            <a:ext cx="9144000" cy="389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792180"/>
      </p:ext>
    </p:extLst>
  </p:cSld>
  <p:clrMapOvr>
    <a:masterClrMapping/>
  </p:clrMapOvr>
  <p:transition advTm="36536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en-GB" b="1" i="1" dirty="0"/>
              <a:t>Core reading</a:t>
            </a:r>
          </a:p>
          <a:p>
            <a:pPr lvl="1">
              <a:buClr>
                <a:srgbClr val="0070C0"/>
              </a:buClr>
            </a:pPr>
            <a:r>
              <a:rPr lang="en-GB" sz="1400" dirty="0"/>
              <a:t>George, G., Merrill, R. K., &amp; </a:t>
            </a:r>
            <a:r>
              <a:rPr lang="en-GB" sz="1400" dirty="0" err="1"/>
              <a:t>Schillebeeckx</a:t>
            </a:r>
            <a:r>
              <a:rPr lang="en-GB" sz="1400" dirty="0"/>
              <a:t>, S. J. D. (2020): Digital Sustainability and Entrepreneurship: How Digital Innovations Are Helping Tackle Climate Change and Sustainable Development. </a:t>
            </a:r>
            <a:r>
              <a:rPr lang="en-GB" sz="1400" i="1" dirty="0"/>
              <a:t>Entrepreneurship Theory &amp; Practice</a:t>
            </a:r>
            <a:r>
              <a:rPr lang="en-GB" sz="1400" dirty="0"/>
              <a:t>, in print. </a:t>
            </a:r>
            <a:r>
              <a:rPr lang="en-GB" sz="1400" u="sng" dirty="0">
                <a:hlinkClick r:id="rId3"/>
              </a:rPr>
              <a:t>PDF</a:t>
            </a:r>
            <a:endParaRPr lang="en-GB" sz="1400" u="sng" dirty="0"/>
          </a:p>
          <a:p>
            <a:pPr lvl="1">
              <a:buClr>
                <a:srgbClr val="0070C0"/>
              </a:buClr>
            </a:pPr>
            <a:endParaRPr lang="en-GB" sz="1400" u="sng" dirty="0"/>
          </a:p>
          <a:p>
            <a:pPr>
              <a:buClr>
                <a:srgbClr val="0070C0"/>
              </a:buClr>
            </a:pPr>
            <a:r>
              <a:rPr lang="en-GB" b="1" i="1" dirty="0"/>
              <a:t>Contemporary news article</a:t>
            </a:r>
          </a:p>
          <a:p>
            <a:pPr lvl="1">
              <a:buClr>
                <a:srgbClr val="0070C0"/>
              </a:buClr>
            </a:pPr>
            <a:r>
              <a:rPr lang="en-GB" sz="1400" dirty="0"/>
              <a:t>Lanier, J., &amp; Weyl, E. G. (2020): How Civic Technology Can Help Stop a Pandemic. </a:t>
            </a:r>
            <a:r>
              <a:rPr lang="en-GB" sz="1400" i="1" u="sng" dirty="0">
                <a:hlinkClick r:id="rId4"/>
              </a:rPr>
              <a:t>Foreign Affairs</a:t>
            </a:r>
            <a:r>
              <a:rPr lang="en-GB" sz="1400" dirty="0"/>
              <a:t>, March 20.</a:t>
            </a:r>
          </a:p>
          <a:p>
            <a:pPr lvl="1">
              <a:buClr>
                <a:srgbClr val="0070C0"/>
              </a:buClr>
            </a:pPr>
            <a:endParaRPr lang="en-GB" sz="1400" dirty="0"/>
          </a:p>
          <a:p>
            <a:pPr>
              <a:buClr>
                <a:srgbClr val="0070C0"/>
              </a:buClr>
            </a:pPr>
            <a:r>
              <a:rPr lang="en-GB" b="1" i="1" dirty="0"/>
              <a:t>Background readings</a:t>
            </a:r>
          </a:p>
          <a:p>
            <a:pPr lvl="1">
              <a:buClr>
                <a:srgbClr val="0070C0"/>
              </a:buClr>
            </a:pPr>
            <a:r>
              <a:rPr lang="en-GB" sz="1400" dirty="0" err="1"/>
              <a:t>Gümüsay</a:t>
            </a:r>
            <a:r>
              <a:rPr lang="en-GB" sz="1400" dirty="0"/>
              <a:t>, A.A. (2018): Hybrid Organizing in the Face of Grand Challenges. </a:t>
            </a:r>
            <a:r>
              <a:rPr lang="en-GB" sz="1400" i="1" u="sng" dirty="0">
                <a:hlinkClick r:id="rId5"/>
              </a:rPr>
              <a:t>BOS Blog</a:t>
            </a:r>
            <a:r>
              <a:rPr lang="en-GB" sz="1400" dirty="0"/>
              <a:t>, July 3.</a:t>
            </a:r>
          </a:p>
          <a:p>
            <a:pPr lvl="1">
              <a:buClr>
                <a:srgbClr val="0070C0"/>
              </a:buClr>
            </a:pPr>
            <a:r>
              <a:rPr lang="en-GB" sz="1400" dirty="0" err="1"/>
              <a:t>Günzel</a:t>
            </a:r>
            <a:r>
              <a:rPr lang="en-GB" sz="1400" dirty="0"/>
              <a:t>-Jensen, F., Siebold, N., Kroeger, A., </a:t>
            </a:r>
            <a:r>
              <a:rPr lang="en-GB" sz="1400" dirty="0" err="1"/>
              <a:t>Korsgaard</a:t>
            </a:r>
            <a:r>
              <a:rPr lang="en-GB" sz="1400" dirty="0"/>
              <a:t>, S. (2020): Do the United Nations’ Sustainable Development Goals matter for social entrepreneurial ventures? A bottom-up perspective. </a:t>
            </a:r>
            <a:r>
              <a:rPr lang="en-GB" sz="1400" i="1" dirty="0"/>
              <a:t>Journal of Business Venturing Insights, </a:t>
            </a:r>
            <a:r>
              <a:rPr lang="en-GB" sz="1400" dirty="0"/>
              <a:t>13:e00162. </a:t>
            </a:r>
            <a:r>
              <a:rPr lang="en-GB" sz="1400" u="sng" dirty="0">
                <a:hlinkClick r:id="rId6"/>
              </a:rPr>
              <a:t>PDF via Journal</a:t>
            </a:r>
            <a:r>
              <a:rPr lang="en-GB" sz="1400" dirty="0"/>
              <a:t> </a:t>
            </a:r>
          </a:p>
          <a:p>
            <a:pPr lvl="1">
              <a:buClr>
                <a:srgbClr val="0070C0"/>
              </a:buClr>
            </a:pPr>
            <a:r>
              <a:rPr lang="en-GB" sz="1400" dirty="0"/>
              <a:t>Tracey, P. (2020): The Corporate Pivot: Radical change in times of crisis. </a:t>
            </a:r>
            <a:r>
              <a:rPr lang="en-GB" sz="1400" i="1" u="sng" dirty="0">
                <a:hlinkClick r:id="rId7"/>
              </a:rPr>
              <a:t>Cambridge Social Innovation Blog</a:t>
            </a:r>
            <a:r>
              <a:rPr lang="en-GB" sz="1400" dirty="0"/>
              <a:t>, March 25.</a:t>
            </a:r>
          </a:p>
          <a:p>
            <a:pPr lvl="1">
              <a:buClr>
                <a:srgbClr val="0070C0"/>
              </a:buClr>
            </a:pPr>
            <a:r>
              <a:rPr lang="en-GB" sz="1400" dirty="0"/>
              <a:t>Watson, I., </a:t>
            </a:r>
            <a:r>
              <a:rPr lang="en-GB" sz="1400" dirty="0" err="1"/>
              <a:t>Jeong</a:t>
            </a:r>
            <a:r>
              <a:rPr lang="en-GB" sz="1400" dirty="0"/>
              <a:t>, S., Hollingsworth, J., &amp; Booth, T. (2020): How this South Korean company created coronavirus test kits in three weeks. </a:t>
            </a:r>
            <a:r>
              <a:rPr lang="en-GB" sz="1400" i="1" u="sng" dirty="0">
                <a:hlinkClick r:id="rId8"/>
              </a:rPr>
              <a:t>CNN</a:t>
            </a:r>
            <a:r>
              <a:rPr lang="en-GB" sz="1400" dirty="0"/>
              <a:t>,</a:t>
            </a:r>
            <a:r>
              <a:rPr lang="en-GB" sz="1400" b="1" dirty="0"/>
              <a:t> </a:t>
            </a:r>
            <a:r>
              <a:rPr lang="en-GB" sz="1400" dirty="0"/>
              <a:t>March 12.</a:t>
            </a:r>
            <a:endParaRPr lang="en-US" sz="1400" dirty="0"/>
          </a:p>
          <a:p>
            <a:pPr lvl="1">
              <a:spcAft>
                <a:spcPts val="0"/>
              </a:spcAft>
            </a:pPr>
            <a:endParaRPr lang="en-US" sz="1400" dirty="0"/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  <a:p>
            <a:pPr marL="0" indent="0">
              <a:spcAft>
                <a:spcPts val="6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524274"/>
      </p:ext>
    </p:extLst>
  </p:cSld>
  <p:clrMapOvr>
    <a:masterClrMapping/>
  </p:clrMapOvr>
  <p:transition advTm="45492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you.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Ali </a:t>
            </a:r>
            <a:r>
              <a:rPr lang="en-US" dirty="0" err="1"/>
              <a:t>Aslan</a:t>
            </a:r>
            <a:r>
              <a:rPr lang="en-US" dirty="0"/>
              <a:t> </a:t>
            </a:r>
            <a:r>
              <a:rPr lang="en-US" dirty="0" err="1"/>
              <a:t>Gümüsay</a:t>
            </a:r>
            <a:endParaRPr lang="en-US" dirty="0"/>
          </a:p>
          <a:p>
            <a:r>
              <a:rPr lang="en-US" dirty="0"/>
              <a:t>University of Hamburg </a:t>
            </a:r>
          </a:p>
          <a:p>
            <a:r>
              <a:rPr lang="en-US" dirty="0"/>
              <a:t>Humboldt Institute for Internet &amp; Society</a:t>
            </a:r>
          </a:p>
          <a:p>
            <a:r>
              <a:rPr lang="en-US" dirty="0"/>
              <a:t>@</a:t>
            </a:r>
            <a:r>
              <a:rPr lang="en-US" dirty="0" err="1"/>
              <a:t>guemuesay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765698"/>
      </p:ext>
    </p:extLst>
  </p:cSld>
  <p:clrMapOvr>
    <a:masterClrMapping/>
  </p:clrMapOvr>
  <p:transition advTm="10585"/>
</p:sld>
</file>

<file path=ppt/theme/theme1.xml><?xml version="1.0" encoding="utf-8"?>
<a:theme xmlns:a="http://schemas.openxmlformats.org/drawingml/2006/main" name="VL Uni Hamburg">
  <a:themeElements>
    <a:clrScheme name="VL TU K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L TU K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5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5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VL TU K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 TU K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 TU K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 TU K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 TU K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 TU K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 TU K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VL Uni Hamburg</Template>
  <TotalTime>18927</TotalTime>
  <Words>429</Words>
  <Application>Microsoft Macintosh PowerPoint</Application>
  <PresentationFormat>On-screen Show (4:3)</PresentationFormat>
  <Paragraphs>52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Times New Roman</vt:lpstr>
      <vt:lpstr>Verdana</vt:lpstr>
      <vt:lpstr>Wingdings</vt:lpstr>
      <vt:lpstr>VL Uni Hamburg</vt:lpstr>
      <vt:lpstr>Entrepreneurship and Innovation  for the Common Good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Pivoting</vt:lpstr>
      <vt:lpstr>PowerPoint Presentation</vt:lpstr>
      <vt:lpstr>PowerPoint Presentation</vt:lpstr>
      <vt:lpstr>PowerPoint Presentation</vt:lpstr>
      <vt:lpstr>Response orchestration</vt:lpstr>
      <vt:lpstr>Literature</vt:lpstr>
      <vt:lpstr>Thank you. </vt:lpstr>
    </vt:vector>
  </TitlesOfParts>
  <Company>UNI PB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Daniel.Geiger@wiso.uni-hamburg.de</dc:creator>
  <cp:lastModifiedBy>Ali Aslan Guemuesay</cp:lastModifiedBy>
  <cp:revision>1090</cp:revision>
  <cp:lastPrinted>2019-05-31T13:02:07Z</cp:lastPrinted>
  <dcterms:created xsi:type="dcterms:W3CDTF">2005-11-11T13:13:38Z</dcterms:created>
  <dcterms:modified xsi:type="dcterms:W3CDTF">2020-04-15T19:02:31Z</dcterms:modified>
</cp:coreProperties>
</file>