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40639" marR="40639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1pPr>
    <a:lvl2pPr marL="40639" marR="40639" indent="3429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2pPr>
    <a:lvl3pPr marL="40639" marR="40639" indent="685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3pPr>
    <a:lvl4pPr marL="40639" marR="40639" indent="10287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4pPr>
    <a:lvl5pPr marL="40639" marR="40639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5pPr>
    <a:lvl6pPr marL="40639" marR="40639" indent="17145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6pPr>
    <a:lvl7pPr marL="40639" marR="40639" indent="2057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7pPr>
    <a:lvl8pPr marL="40639" marR="40639" indent="24003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8pPr>
    <a:lvl9pPr marL="40639" marR="40639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" name="Shape 2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12" name="Textebene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3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xt"/>
          <p:cNvSpPr txBox="1"/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Titeltext</a:t>
            </a:r>
          </a:p>
        </p:txBody>
      </p:sp>
      <p:sp>
        <p:nvSpPr>
          <p:cNvPr id="3" name="Textebene 1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600"/>
              </a:spcBef>
              <a:buChar char="–"/>
              <a:defRPr sz="2800"/>
            </a:lvl2pPr>
            <a:lvl3pPr marL="1183639" indent="-228600">
              <a:spcBef>
                <a:spcPts val="500"/>
              </a:spcBef>
              <a:defRPr sz="2400"/>
            </a:lvl3pPr>
            <a:lvl4pPr marL="1640839" indent="-228600">
              <a:spcBef>
                <a:spcPts val="400"/>
              </a:spcBef>
              <a:buChar char="–"/>
              <a:defRPr sz="2000"/>
            </a:lvl4pPr>
            <a:lvl5pPr marL="2098039" indent="-228600">
              <a:spcBef>
                <a:spcPts val="400"/>
              </a:spcBef>
              <a:buChar char="»"/>
              <a:defRPr sz="20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" name="Foliennummer"/>
          <p:cNvSpPr txBox="1"/>
          <p:nvPr>
            <p:ph type="sldNum" sz="quarter" idx="2"/>
          </p:nvPr>
        </p:nvSpPr>
        <p:spPr>
          <a:xfrm>
            <a:off x="7463966" y="6245225"/>
            <a:ext cx="312068" cy="29898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marL="0" marR="0" algn="ctr" defTabSz="584200"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40639" marR="40639" indent="228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40639" marR="40639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40639" marR="40639" indent="685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40639" marR="40639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40639" marR="40639" indent="11430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40639" marR="40639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40639" marR="40639" indent="1600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40639" marR="40639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titleStyle>
    <p:bodyStyle>
      <a:lvl1pPr marL="383540" marR="40639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824411" marR="40639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1259839" marR="40639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17780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uni-goettingen.de/de/document/download/8338ad2cf9c6731695a7e81124255a24.pdf/Das_Anfertigen_eines_Essays.pdf" TargetMode="Externa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Leonhard.Dobusch@uibk.ac.at?subject=" TargetMode="External"/><Relationship Id="rId3" Type="http://schemas.openxmlformats.org/officeDocument/2006/relationships/hyperlink" Target="http://twitter.com/leonidobusch" TargetMode="External"/><Relationship Id="rId4" Type="http://schemas.openxmlformats.org/officeDocument/2006/relationships/hyperlink" Target="http://bit.ly/LD-UIBK" TargetMode="External"/><Relationship Id="rId5" Type="http://schemas.openxmlformats.org/officeDocument/2006/relationships/hyperlink" Target="http://www.dobusch.net/" TargetMode="External"/><Relationship Id="rId6" Type="http://schemas.openxmlformats.org/officeDocument/2006/relationships/hyperlink" Target="http://osconjunction.net" TargetMode="External"/><Relationship Id="rId7" Type="http://schemas.openxmlformats.org/officeDocument/2006/relationships/hyperlink" Target="http://www.governancexborders.com/" TargetMode="External"/><Relationship Id="rId8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HOW TO ESSAY?"/>
          <p:cNvSpPr txBox="1"/>
          <p:nvPr>
            <p:ph type="title"/>
          </p:nvPr>
        </p:nvSpPr>
        <p:spPr>
          <a:xfrm>
            <a:off x="0" y="1166324"/>
            <a:ext cx="9144000" cy="1866901"/>
          </a:xfrm>
          <a:prstGeom prst="rect">
            <a:avLst/>
          </a:prstGeom>
        </p:spPr>
        <p:txBody>
          <a:bodyPr/>
          <a:lstStyle>
            <a:lvl1pPr>
              <a:defRPr b="1" sz="3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Arial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HOW TO ESSAY?</a:t>
            </a:r>
          </a:p>
        </p:txBody>
      </p:sp>
      <p:sp>
        <p:nvSpPr>
          <p:cNvPr id="23" name="Leonhard Dobusch"/>
          <p:cNvSpPr txBox="1"/>
          <p:nvPr/>
        </p:nvSpPr>
        <p:spPr>
          <a:xfrm>
            <a:off x="-6351" y="3829782"/>
            <a:ext cx="9156701" cy="632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90000"/>
              </a:lnSpc>
              <a:spcBef>
                <a:spcPts val="300"/>
              </a:spcBef>
              <a:buClr>
                <a:srgbClr val="000000"/>
              </a:buClr>
              <a:buFont typeface="Helvetica"/>
              <a:defRPr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t>Leonhard Dobusch</a:t>
            </a:r>
            <a:br/>
          </a:p>
        </p:txBody>
      </p:sp>
      <p:sp>
        <p:nvSpPr>
          <p:cNvPr id="24" name="Summer Term 2020 University of Innsbruck"/>
          <p:cNvSpPr txBox="1"/>
          <p:nvPr/>
        </p:nvSpPr>
        <p:spPr>
          <a:xfrm>
            <a:off x="-6350" y="4809758"/>
            <a:ext cx="9156700" cy="632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90000"/>
              </a:lnSpc>
              <a:spcBef>
                <a:spcPts val="300"/>
              </a:spcBef>
              <a:buClr>
                <a:srgbClr val="000000"/>
              </a:buClr>
              <a:buFont typeface="Helvetica"/>
              <a:defRPr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t>Summer Term 2020</a:t>
            </a:r>
            <a:br/>
            <a:r>
              <a:t>University of Innsbruck</a:t>
            </a:r>
          </a:p>
        </p:txBody>
      </p:sp>
      <p:sp>
        <p:nvSpPr>
          <p:cNvPr id="25" name="Linie"/>
          <p:cNvSpPr/>
          <p:nvPr/>
        </p:nvSpPr>
        <p:spPr>
          <a:xfrm>
            <a:off x="2288442" y="2860552"/>
            <a:ext cx="4567116" cy="1"/>
          </a:xfrm>
          <a:prstGeom prst="line">
            <a:avLst/>
          </a:prstGeom>
          <a:ln w="127000">
            <a:solidFill>
              <a:srgbClr val="004B8A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&lt;1&gt;  What is an essay?"/>
          <p:cNvSpPr txBox="1"/>
          <p:nvPr/>
        </p:nvSpPr>
        <p:spPr>
          <a:xfrm>
            <a:off x="6349" y="2463800"/>
            <a:ext cx="9131301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spcBef>
                <a:spcPts val="2000"/>
              </a:spcBef>
              <a:buClr>
                <a:srgbClr val="000000"/>
              </a:buClr>
              <a:buFont typeface="Helvetica"/>
              <a:defRPr b="1" sz="3000">
                <a:latin typeface="Helvetica"/>
                <a:ea typeface="Helvetica"/>
                <a:cs typeface="Helvetica"/>
                <a:sym typeface="Helvetica"/>
              </a:defRPr>
            </a:pPr>
            <a:r>
              <a:t>&lt;1&gt;</a:t>
            </a:r>
            <a:br/>
            <a:br/>
            <a:r>
              <a:t>What is an essay?</a:t>
            </a:r>
          </a:p>
        </p:txBody>
      </p:sp>
      <p:sp>
        <p:nvSpPr>
          <p:cNvPr id="28" name="Linie"/>
          <p:cNvSpPr/>
          <p:nvPr/>
        </p:nvSpPr>
        <p:spPr>
          <a:xfrm>
            <a:off x="2602247" y="3206750"/>
            <a:ext cx="3939506" cy="0"/>
          </a:xfrm>
          <a:prstGeom prst="line">
            <a:avLst/>
          </a:prstGeom>
          <a:ln w="127000">
            <a:solidFill>
              <a:srgbClr val="004B8A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xpressing ideas helps to form them. […] In a real essay you're writing for yourself. You're thinking out loud."/>
          <p:cNvSpPr txBox="1"/>
          <p:nvPr/>
        </p:nvSpPr>
        <p:spPr>
          <a:xfrm>
            <a:off x="1048342" y="3042611"/>
            <a:ext cx="7471669" cy="139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spcBef>
                <a:spcPts val="1700"/>
              </a:spcBef>
              <a:buClr>
                <a:srgbClr val="000000"/>
              </a:buClr>
              <a:buFont typeface="Helvetica"/>
              <a:defRPr sz="2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   Expressing ideas helps to form them. […] In a real essay you're writing for yourself. You're thinking out loud.</a:t>
            </a:r>
          </a:p>
        </p:txBody>
      </p:sp>
      <p:sp>
        <p:nvSpPr>
          <p:cNvPr id="31" name="“"/>
          <p:cNvSpPr txBox="1"/>
          <p:nvPr/>
        </p:nvSpPr>
        <p:spPr>
          <a:xfrm>
            <a:off x="623989" y="2693166"/>
            <a:ext cx="1231901" cy="151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spcBef>
                <a:spcPts val="5700"/>
              </a:spcBef>
              <a:buClr>
                <a:srgbClr val="000000"/>
              </a:buClr>
              <a:buFont typeface="Times New Roman"/>
              <a:defRPr b="1" sz="10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32" name="Graham, P. (2002)  http://www.paulgraham.com/essay.html"/>
          <p:cNvSpPr txBox="1"/>
          <p:nvPr/>
        </p:nvSpPr>
        <p:spPr>
          <a:xfrm>
            <a:off x="5863363" y="4288489"/>
            <a:ext cx="2674643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spcBef>
                <a:spcPts val="900"/>
              </a:spcBef>
              <a:buClr>
                <a:srgbClr val="000000"/>
              </a:buClr>
              <a:buFont typeface="Helvetica"/>
              <a:defRPr sz="1600"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t>Graham, P. (2002) </a:t>
            </a:r>
            <a:br/>
            <a:r>
              <a:rPr sz="1000"/>
              <a:t>http://www.paulgraham.com/essay.html</a:t>
            </a:r>
          </a:p>
        </p:txBody>
      </p:sp>
      <p:sp>
        <p:nvSpPr>
          <p:cNvPr id="33" name="The research essay as an open form of an argumentative short text"/>
          <p:cNvSpPr txBox="1"/>
          <p:nvPr/>
        </p:nvSpPr>
        <p:spPr>
          <a:xfrm>
            <a:off x="455636" y="612530"/>
            <a:ext cx="8682014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spcBef>
                <a:spcPts val="2000"/>
              </a:spcBef>
              <a:buClr>
                <a:srgbClr val="000000"/>
              </a:buClr>
              <a:buFont typeface="Helvetica"/>
              <a:defRPr b="1" sz="3000">
                <a:latin typeface="Helvetica"/>
                <a:ea typeface="Helvetica"/>
                <a:cs typeface="Helvetica"/>
                <a:sym typeface="Helvetica"/>
              </a:defRPr>
            </a:pPr>
            <a:r>
              <a:t>The research essay as an open form of</a:t>
            </a:r>
            <a:br/>
            <a:r>
              <a:t>an argumentative short text</a:t>
            </a:r>
          </a:p>
        </p:txBody>
      </p:sp>
      <p:sp>
        <p:nvSpPr>
          <p:cNvPr id="34" name="Linie"/>
          <p:cNvSpPr/>
          <p:nvPr/>
        </p:nvSpPr>
        <p:spPr>
          <a:xfrm>
            <a:off x="524485" y="1805476"/>
            <a:ext cx="3939505" cy="1"/>
          </a:xfrm>
          <a:prstGeom prst="line">
            <a:avLst/>
          </a:prstGeom>
          <a:ln w="127000">
            <a:solidFill>
              <a:srgbClr val="004B8A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"/>
          <p:cNvSpPr/>
          <p:nvPr/>
        </p:nvSpPr>
        <p:spPr>
          <a:xfrm>
            <a:off x="-214495" y="3046306"/>
            <a:ext cx="9572990" cy="765388"/>
          </a:xfrm>
          <a:prstGeom prst="rect">
            <a:avLst/>
          </a:prstGeom>
          <a:solidFill>
            <a:srgbClr val="004B8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7" name="An essay is not a seminar paper"/>
          <p:cNvSpPr txBox="1"/>
          <p:nvPr/>
        </p:nvSpPr>
        <p:spPr>
          <a:xfrm>
            <a:off x="6349" y="3173306"/>
            <a:ext cx="913130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spcBef>
                <a:spcPts val="2000"/>
              </a:spcBef>
              <a:buClr>
                <a:srgbClr val="000000"/>
              </a:buClr>
              <a:buFont typeface="Helvetica"/>
              <a:defRPr b="1" sz="2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An essay is not a seminar paper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Differences between essays  and seminar papers"/>
          <p:cNvSpPr txBox="1"/>
          <p:nvPr/>
        </p:nvSpPr>
        <p:spPr>
          <a:xfrm>
            <a:off x="455636" y="612530"/>
            <a:ext cx="8682014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spcBef>
                <a:spcPts val="2000"/>
              </a:spcBef>
              <a:buClr>
                <a:srgbClr val="000000"/>
              </a:buClr>
              <a:buFont typeface="Helvetica"/>
              <a:defRPr b="1" sz="3000">
                <a:latin typeface="Helvetica"/>
                <a:ea typeface="Helvetica"/>
                <a:cs typeface="Helvetica"/>
                <a:sym typeface="Helvetica"/>
              </a:defRPr>
            </a:pPr>
            <a:r>
              <a:t>Differences between essays </a:t>
            </a:r>
            <a:br/>
            <a:r>
              <a:t>and seminar papers</a:t>
            </a:r>
          </a:p>
        </p:txBody>
      </p:sp>
      <p:sp>
        <p:nvSpPr>
          <p:cNvPr id="40" name="Linie"/>
          <p:cNvSpPr/>
          <p:nvPr/>
        </p:nvSpPr>
        <p:spPr>
          <a:xfrm>
            <a:off x="524485" y="1805476"/>
            <a:ext cx="3939505" cy="1"/>
          </a:xfrm>
          <a:prstGeom prst="line">
            <a:avLst/>
          </a:prstGeom>
          <a:ln w="127000">
            <a:solidFill>
              <a:srgbClr val="004B8A"/>
            </a:solidFill>
          </a:ln>
        </p:spPr>
        <p:txBody>
          <a:bodyPr lIns="0" tIns="0" rIns="0" bIns="0"/>
          <a:lstStyle/>
          <a:p>
            <a:pPr/>
          </a:p>
        </p:txBody>
      </p:sp>
      <p:graphicFrame>
        <p:nvGraphicFramePr>
          <p:cNvPr id="41" name="Tabelle"/>
          <p:cNvGraphicFramePr/>
          <p:nvPr/>
        </p:nvGraphicFramePr>
        <p:xfrm>
          <a:off x="408663" y="2243357"/>
          <a:ext cx="8326674" cy="358145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{8F44A2F1-9E1F-4B54-A3A2-5F16C0AD49E2}</a:tableStyleId>
              </a:tblPr>
              <a:tblGrid>
                <a:gridCol w="4148543"/>
                <a:gridCol w="4178130"/>
              </a:tblGrid>
              <a:tr h="385390">
                <a:tc>
                  <a:txBody>
                    <a:bodyPr/>
                    <a:lstStyle/>
                    <a:p>
                      <a:pPr marR="40639" defTabSz="914400">
                        <a:spcBef>
                          <a:spcPts val="600"/>
                        </a:spcBef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</a:rPr>
                        <a:t>Essay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004B8A"/>
                    </a:solidFill>
                  </a:tcPr>
                </a:tc>
                <a:tc>
                  <a:txBody>
                    <a:bodyPr/>
                    <a:lstStyle/>
                    <a:p>
                      <a:pPr marR="40640" defTabSz="914400"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</a:rPr>
                        <a:t>Seminar paper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  <a:solidFill>
                      <a:srgbClr val="004B8A"/>
                    </a:solidFill>
                  </a:tcPr>
                </a:tc>
              </a:tr>
              <a:tr h="677490">
                <a:tc>
                  <a:txBody>
                    <a:bodyPr/>
                    <a:lstStyle/>
                    <a:p>
                      <a:pPr marR="40639" defTabSz="914400">
                        <a:spcBef>
                          <a:spcPts val="600"/>
                        </a:spcBef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pick and defend a position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marR="40640" defTabSz="914400"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strive for objectivity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  <a:tr h="629642">
                <a:tc>
                  <a:txBody>
                    <a:bodyPr/>
                    <a:lstStyle/>
                    <a:p>
                      <a:pPr marR="40639" defTabSz="914400">
                        <a:spcBef>
                          <a:spcPts val="600"/>
                        </a:spcBef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no index, no sub-headings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marR="40639" defTabSz="914400">
                        <a:spcBef>
                          <a:spcPts val="600"/>
                        </a:spcBef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indexes, sub-headings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  <a:tr h="629642">
                <a:tc>
                  <a:txBody>
                    <a:bodyPr/>
                    <a:lstStyle/>
                    <a:p>
                      <a:pPr marR="40639" defTabSz="914400">
                        <a:spcBef>
                          <a:spcPts val="600"/>
                        </a:spcBef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few and only short quotations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marR="40639" defTabSz="914400">
                        <a:spcBef>
                          <a:spcPts val="600"/>
                        </a:spcBef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longer direct quotations possible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  <a:tr h="629642">
                <a:tc>
                  <a:txBody>
                    <a:bodyPr/>
                    <a:lstStyle/>
                    <a:p>
                      <a:pPr marR="40639" defTabSz="914400">
                        <a:spcBef>
                          <a:spcPts val="600"/>
                        </a:spcBef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no tables or figures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marR="40639" defTabSz="914400">
                        <a:spcBef>
                          <a:spcPts val="600"/>
                        </a:spcBef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use tables and figures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0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  <a:tr h="629642">
                <a:tc>
                  <a:txBody>
                    <a:bodyPr/>
                    <a:lstStyle/>
                    <a:p>
                      <a:pPr marR="40639" defTabSz="914400">
                        <a:spcBef>
                          <a:spcPts val="600"/>
                        </a:spcBef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length: 3-8 pages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38100">
                      <a:solidFill>
                        <a:schemeClr val="accent1">
                          <a:hueOff val="273561"/>
                          <a:satOff val="2937"/>
                          <a:lumOff val="-22233"/>
                        </a:schemeClr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40639" defTabSz="914400">
                        <a:spcBef>
                          <a:spcPts val="600"/>
                        </a:spcBef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</a:rPr>
                        <a:t>length: 15-20 pages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solidFill>
                        <a:srgbClr val="000000"/>
                      </a:solidFill>
                      <a:custDash/>
                      <a:miter lim="0"/>
                    </a:lnL>
                    <a:lnR w="0">
                      <a:solidFill>
                        <a:srgbClr val="000000"/>
                      </a:solidFill>
                      <a:custDash/>
                      <a:miter lim="0"/>
                    </a:lnR>
                    <a:lnT w="0">
                      <a:solidFill>
                        <a:srgbClr val="000000"/>
                      </a:solidFill>
                      <a:custDash/>
                      <a:miter lim="0"/>
                    </a:lnT>
                    <a:lnB w="38100">
                      <a:solidFill>
                        <a:schemeClr val="accent1">
                          <a:hueOff val="273561"/>
                          <a:satOff val="2937"/>
                          <a:lumOff val="-22233"/>
                        </a:schemeClr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42" name="Source: http://www.uni-goettingen.de/de/document/download/8338ad2cf9c6731695a7e81124255a24.pdf/Das_Anfertigen_eines_Essays.pdf"/>
          <p:cNvSpPr txBox="1"/>
          <p:nvPr/>
        </p:nvSpPr>
        <p:spPr>
          <a:xfrm>
            <a:off x="361635" y="6551514"/>
            <a:ext cx="8004136" cy="237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000"/>
            </a:pPr>
            <a:r>
              <a:t>Source: </a:t>
            </a:r>
            <a:r>
              <a:rPr u="sng">
                <a:hlinkClick r:id="rId2" invalidUrl="" action="" tgtFrame="" tooltip="" history="1" highlightClick="0" endSnd="0"/>
              </a:rPr>
              <a:t>http://www.uni-goettingen.de/de/document/download/8338ad2cf9c6731695a7e81124255a24.pdf/Das_Anfertigen_eines_Essays.pdf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&lt;2&gt;  Structuring the essay"/>
          <p:cNvSpPr txBox="1"/>
          <p:nvPr/>
        </p:nvSpPr>
        <p:spPr>
          <a:xfrm>
            <a:off x="6349" y="2463800"/>
            <a:ext cx="9131301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spcBef>
                <a:spcPts val="2000"/>
              </a:spcBef>
              <a:buClr>
                <a:srgbClr val="000000"/>
              </a:buClr>
              <a:buFont typeface="Helvetica"/>
              <a:defRPr b="1" sz="3000">
                <a:latin typeface="Helvetica"/>
                <a:ea typeface="Helvetica"/>
                <a:cs typeface="Helvetica"/>
                <a:sym typeface="Helvetica"/>
              </a:defRPr>
            </a:pPr>
            <a:r>
              <a:t>&lt;2&gt;</a:t>
            </a:r>
            <a:br/>
            <a:br/>
            <a:r>
              <a:t>Structuring the essay</a:t>
            </a:r>
          </a:p>
        </p:txBody>
      </p:sp>
      <p:sp>
        <p:nvSpPr>
          <p:cNvPr id="45" name="Linie"/>
          <p:cNvSpPr/>
          <p:nvPr/>
        </p:nvSpPr>
        <p:spPr>
          <a:xfrm>
            <a:off x="2602247" y="3206750"/>
            <a:ext cx="3939506" cy="0"/>
          </a:xfrm>
          <a:prstGeom prst="line">
            <a:avLst/>
          </a:prstGeom>
          <a:ln w="127000">
            <a:solidFill>
              <a:srgbClr val="004B8A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lassical tripartite essay structure"/>
          <p:cNvSpPr txBox="1"/>
          <p:nvPr/>
        </p:nvSpPr>
        <p:spPr>
          <a:xfrm>
            <a:off x="455636" y="612530"/>
            <a:ext cx="8682014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spcBef>
                <a:spcPts val="2000"/>
              </a:spcBef>
              <a:buClr>
                <a:srgbClr val="000000"/>
              </a:buClr>
              <a:buFont typeface="Helvetica"/>
              <a:defRPr b="1" sz="3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Classical tripartite essay structure</a:t>
            </a:r>
          </a:p>
        </p:txBody>
      </p:sp>
      <p:sp>
        <p:nvSpPr>
          <p:cNvPr id="48" name="Linie"/>
          <p:cNvSpPr/>
          <p:nvPr/>
        </p:nvSpPr>
        <p:spPr>
          <a:xfrm>
            <a:off x="524485" y="1343879"/>
            <a:ext cx="3939505" cy="1"/>
          </a:xfrm>
          <a:prstGeom prst="line">
            <a:avLst/>
          </a:prstGeom>
          <a:ln w="127000">
            <a:solidFill>
              <a:srgbClr val="004B8A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9" name="Introduction    clear question as a starting point for argumentation…"/>
          <p:cNvSpPr txBox="1"/>
          <p:nvPr/>
        </p:nvSpPr>
        <p:spPr>
          <a:xfrm>
            <a:off x="540646" y="2086285"/>
            <a:ext cx="8511995" cy="4027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marR="0" indent="-228600" defTabSz="457200">
              <a:buClr>
                <a:srgbClr val="004B8A"/>
              </a:buClr>
              <a:buSzPct val="100000"/>
              <a:buAutoNum type="arabicParenBoth" startAt="1"/>
              <a:defRPr sz="2600"/>
            </a:pPr>
            <a:r>
              <a:t> </a:t>
            </a:r>
            <a:r>
              <a:rPr b="1"/>
              <a:t>Introduction</a:t>
            </a:r>
            <a:br/>
            <a:r>
              <a:t>   clear question as a starting point for argumentation</a:t>
            </a:r>
            <a:br/>
            <a:br/>
          </a:p>
          <a:p>
            <a:pPr marL="228600" marR="0" indent="-228600" defTabSz="457200">
              <a:buClr>
                <a:srgbClr val="004B8A"/>
              </a:buClr>
              <a:buSzPct val="100000"/>
              <a:buAutoNum type="arabicParenBoth" startAt="1"/>
              <a:defRPr sz="2600"/>
            </a:pPr>
            <a:r>
              <a:t> </a:t>
            </a:r>
            <a:r>
              <a:rPr b="1"/>
              <a:t>Main section</a:t>
            </a:r>
            <a:br/>
            <a:r>
              <a:t>   core arguments, structured by paragraphs</a:t>
            </a:r>
            <a:br/>
            <a:r>
              <a:t> </a:t>
            </a:r>
            <a:br/>
            <a:r>
              <a:t> </a:t>
            </a:r>
          </a:p>
          <a:p>
            <a:pPr marL="228600" marR="0" indent="-228600" defTabSz="457200">
              <a:buClr>
                <a:srgbClr val="004B8A"/>
              </a:buClr>
              <a:buSzPct val="100000"/>
              <a:buAutoNum type="arabicParenBoth" startAt="1"/>
              <a:defRPr sz="2600"/>
            </a:pPr>
            <a:r>
              <a:t> </a:t>
            </a:r>
            <a:r>
              <a:rPr b="1"/>
              <a:t>Conclusions</a:t>
            </a:r>
            <a:br/>
            <a:r>
              <a:t>   need to follow from core arguments in main section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(1) Introduction"/>
          <p:cNvSpPr txBox="1"/>
          <p:nvPr/>
        </p:nvSpPr>
        <p:spPr>
          <a:xfrm>
            <a:off x="455636" y="612530"/>
            <a:ext cx="8682014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spcBef>
                <a:spcPts val="2000"/>
              </a:spcBef>
              <a:buClr>
                <a:srgbClr val="000000"/>
              </a:buClr>
              <a:buFont typeface="Helvetica"/>
              <a:defRPr b="1" sz="3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(1) Introduction</a:t>
            </a:r>
          </a:p>
        </p:txBody>
      </p:sp>
      <p:sp>
        <p:nvSpPr>
          <p:cNvPr id="52" name="Linie"/>
          <p:cNvSpPr/>
          <p:nvPr/>
        </p:nvSpPr>
        <p:spPr>
          <a:xfrm>
            <a:off x="524485" y="1343879"/>
            <a:ext cx="3939505" cy="1"/>
          </a:xfrm>
          <a:prstGeom prst="line">
            <a:avLst/>
          </a:prstGeom>
          <a:ln w="127000">
            <a:solidFill>
              <a:srgbClr val="004B8A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3" name="Situation: why is the topic relevant?…"/>
          <p:cNvSpPr txBox="1"/>
          <p:nvPr/>
        </p:nvSpPr>
        <p:spPr>
          <a:xfrm>
            <a:off x="432261" y="3145624"/>
            <a:ext cx="8728764" cy="20376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Situation: why is the topic </a:t>
            </a:r>
            <a:r>
              <a:rPr b="1"/>
              <a:t>relevant</a:t>
            </a:r>
            <a:r>
              <a:t>?</a:t>
            </a:r>
            <a:endParaRPr b="1"/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Complication: what is the thesis or </a:t>
            </a:r>
            <a:r>
              <a:rPr b="1"/>
              <a:t>problem</a:t>
            </a:r>
            <a:r>
              <a:t>?</a:t>
            </a:r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Solution: what </a:t>
            </a:r>
            <a:r>
              <a:rPr b="1"/>
              <a:t>methodology</a:t>
            </a:r>
            <a:r>
              <a:t> is applied?</a:t>
            </a:r>
          </a:p>
        </p:txBody>
      </p:sp>
      <p:sp>
        <p:nvSpPr>
          <p:cNvPr id="54" name="Topic and relevance"/>
          <p:cNvSpPr txBox="1"/>
          <p:nvPr/>
        </p:nvSpPr>
        <p:spPr>
          <a:xfrm>
            <a:off x="455636" y="2475401"/>
            <a:ext cx="8682015" cy="484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spcBef>
                <a:spcPts val="2000"/>
              </a:spcBef>
              <a:buClr>
                <a:srgbClr val="000000"/>
              </a:buClr>
              <a:buFont typeface="Helvetica"/>
              <a:defRPr b="1" sz="2600"/>
            </a:lvl1pPr>
          </a:lstStyle>
          <a:p>
            <a:pPr/>
            <a:r>
              <a:t>Topic and relevance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(2) Main section"/>
          <p:cNvSpPr txBox="1"/>
          <p:nvPr/>
        </p:nvSpPr>
        <p:spPr>
          <a:xfrm>
            <a:off x="455636" y="612530"/>
            <a:ext cx="8682014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spcBef>
                <a:spcPts val="2000"/>
              </a:spcBef>
              <a:buClr>
                <a:srgbClr val="000000"/>
              </a:buClr>
              <a:buFont typeface="Helvetica"/>
              <a:defRPr b="1" sz="3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(2) Main section</a:t>
            </a:r>
          </a:p>
        </p:txBody>
      </p:sp>
      <p:sp>
        <p:nvSpPr>
          <p:cNvPr id="57" name="Linie"/>
          <p:cNvSpPr/>
          <p:nvPr/>
        </p:nvSpPr>
        <p:spPr>
          <a:xfrm>
            <a:off x="524485" y="1343879"/>
            <a:ext cx="3939505" cy="1"/>
          </a:xfrm>
          <a:prstGeom prst="line">
            <a:avLst/>
          </a:prstGeom>
          <a:ln w="127000">
            <a:solidFill>
              <a:srgbClr val="004B8A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8" name="One argument, one (clearly recognizable) paragraph…"/>
          <p:cNvSpPr txBox="1"/>
          <p:nvPr/>
        </p:nvSpPr>
        <p:spPr>
          <a:xfrm>
            <a:off x="432261" y="2324426"/>
            <a:ext cx="8728764" cy="399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rPr b="1"/>
              <a:t>One</a:t>
            </a:r>
            <a:r>
              <a:t> argument, </a:t>
            </a:r>
            <a:r>
              <a:rPr b="1"/>
              <a:t>one</a:t>
            </a:r>
            <a:r>
              <a:t> (clearly recognizable) paragraph</a:t>
            </a:r>
            <a:endParaRPr b="1"/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Paragraphs are linked by a </a:t>
            </a:r>
            <a:r>
              <a:rPr b="1"/>
              <a:t>red</a:t>
            </a:r>
            <a:r>
              <a:t> (argumentative) </a:t>
            </a:r>
            <a:r>
              <a:rPr b="1"/>
              <a:t>thread</a:t>
            </a:r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Different </a:t>
            </a:r>
            <a:r>
              <a:rPr b="1"/>
              <a:t>structures</a:t>
            </a:r>
            <a:r>
              <a:t> possible:</a:t>
            </a:r>
          </a:p>
          <a:p>
            <a:pPr lvl="1" marL="863600" marR="0" indent="-228600" defTabSz="457200">
              <a:buClr>
                <a:srgbClr val="004B8A"/>
              </a:buClr>
              <a:buSzPct val="100000"/>
              <a:buChar char="‣"/>
              <a:defRPr sz="2600"/>
            </a:pPr>
            <a:r>
              <a:t>Thesis, followed by debunking alternative views</a:t>
            </a:r>
          </a:p>
          <a:p>
            <a:pPr lvl="1" marL="863600" marR="0" indent="-228600" defTabSz="457200">
              <a:buClr>
                <a:srgbClr val="004B8A"/>
              </a:buClr>
              <a:buSzPct val="100000"/>
              <a:buChar char="‣"/>
              <a:defRPr sz="2600"/>
            </a:pPr>
            <a:r>
              <a:t>Juxtaposition of two contradictory theses </a:t>
            </a:r>
          </a:p>
          <a:p>
            <a:pPr lvl="1" marL="863600" marR="0" indent="-228600" defTabSz="457200">
              <a:buClr>
                <a:srgbClr val="004B8A"/>
              </a:buClr>
              <a:buSzPct val="100000"/>
              <a:buChar char="‣"/>
              <a:defRPr sz="2600"/>
            </a:pPr>
            <a:r>
              <a:t>Synthesis of various stances</a:t>
            </a:r>
          </a:p>
          <a:p>
            <a:pPr lvl="1" marL="863600" marR="0" indent="-228600" defTabSz="457200">
              <a:buClr>
                <a:srgbClr val="004B8A"/>
              </a:buClr>
              <a:buSzPct val="100000"/>
              <a:buChar char="‣"/>
              <a:defRPr sz="2600"/>
            </a:pPr>
            <a:r>
              <a:t>…</a:t>
            </a:r>
          </a:p>
        </p:txBody>
      </p:sp>
      <p:sp>
        <p:nvSpPr>
          <p:cNvPr id="59" name="Arguments and proofs"/>
          <p:cNvSpPr txBox="1"/>
          <p:nvPr/>
        </p:nvSpPr>
        <p:spPr>
          <a:xfrm>
            <a:off x="455636" y="1722079"/>
            <a:ext cx="8682014" cy="484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spcBef>
                <a:spcPts val="2000"/>
              </a:spcBef>
              <a:buClr>
                <a:srgbClr val="000000"/>
              </a:buClr>
              <a:buFont typeface="Helvetica"/>
              <a:defRPr b="1" sz="2600"/>
            </a:lvl1pPr>
          </a:lstStyle>
          <a:p>
            <a:pPr/>
            <a:r>
              <a:t>Arguments and proofs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(2) Main section: paragraph structure"/>
          <p:cNvSpPr txBox="1"/>
          <p:nvPr/>
        </p:nvSpPr>
        <p:spPr>
          <a:xfrm>
            <a:off x="455636" y="612530"/>
            <a:ext cx="8682014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spcBef>
                <a:spcPts val="2000"/>
              </a:spcBef>
              <a:buClr>
                <a:srgbClr val="000000"/>
              </a:buClr>
              <a:buFont typeface="Helvetica"/>
              <a:defRPr b="1" sz="3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(2) Main section: paragraph structure</a:t>
            </a:r>
          </a:p>
        </p:txBody>
      </p:sp>
      <p:sp>
        <p:nvSpPr>
          <p:cNvPr id="62" name="Linie"/>
          <p:cNvSpPr/>
          <p:nvPr/>
        </p:nvSpPr>
        <p:spPr>
          <a:xfrm>
            <a:off x="524485" y="1343879"/>
            <a:ext cx="3939505" cy="1"/>
          </a:xfrm>
          <a:prstGeom prst="line">
            <a:avLst/>
          </a:prstGeom>
          <a:ln w="127000">
            <a:solidFill>
              <a:srgbClr val="004B8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" name="Gruppieren"/>
          <p:cNvGrpSpPr/>
          <p:nvPr/>
        </p:nvGrpSpPr>
        <p:grpSpPr>
          <a:xfrm>
            <a:off x="410777" y="2596850"/>
            <a:ext cx="3939505" cy="3839269"/>
            <a:chOff x="0" y="0"/>
            <a:chExt cx="3939504" cy="3839267"/>
          </a:xfrm>
        </p:grpSpPr>
        <p:sp>
          <p:nvSpPr>
            <p:cNvPr id="63" name="pyramid"/>
            <p:cNvSpPr txBox="1"/>
            <p:nvPr/>
          </p:nvSpPr>
          <p:spPr>
            <a:xfrm>
              <a:off x="0" y="3354770"/>
              <a:ext cx="3939505" cy="4844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ctr">
                <a:spcBef>
                  <a:spcPts val="2000"/>
                </a:spcBef>
                <a:buClr>
                  <a:srgbClr val="000000"/>
                </a:buClr>
                <a:buFont typeface="Helvetica"/>
                <a:defRPr sz="2600"/>
              </a:lvl1pPr>
            </a:lstStyle>
            <a:p>
              <a:pPr/>
              <a:r>
                <a:t>pyramid</a:t>
              </a:r>
            </a:p>
          </p:txBody>
        </p:sp>
        <p:sp>
          <p:nvSpPr>
            <p:cNvPr id="64" name="Dreieck"/>
            <p:cNvSpPr/>
            <p:nvPr/>
          </p:nvSpPr>
          <p:spPr>
            <a:xfrm>
              <a:off x="17514" y="0"/>
              <a:ext cx="3904477" cy="3086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4B8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5" name="data,…"/>
            <p:cNvSpPr txBox="1"/>
            <p:nvPr/>
          </p:nvSpPr>
          <p:spPr>
            <a:xfrm>
              <a:off x="0" y="840401"/>
              <a:ext cx="3939505" cy="23665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ctr">
                <a:spcBef>
                  <a:spcPts val="2000"/>
                </a:spcBef>
                <a:buClr>
                  <a:srgbClr val="000000"/>
                </a:buClr>
                <a:buFont typeface="Helvetica"/>
                <a:defRPr b="1" sz="2000">
                  <a:solidFill>
                    <a:srgbClr val="FFFFFF"/>
                  </a:solidFill>
                </a:defRPr>
              </a:pPr>
              <a:r>
                <a:t>data,</a:t>
              </a:r>
            </a:p>
            <a:p>
              <a:pPr algn="ctr">
                <a:spcBef>
                  <a:spcPts val="2000"/>
                </a:spcBef>
                <a:buClr>
                  <a:srgbClr val="000000"/>
                </a:buClr>
                <a:buFont typeface="Helvetica"/>
                <a:defRPr b="1" sz="2000">
                  <a:solidFill>
                    <a:srgbClr val="FFFFFF"/>
                  </a:solidFill>
                </a:defRPr>
              </a:pPr>
              <a:r>
                <a:t>examples,</a:t>
              </a:r>
            </a:p>
            <a:p>
              <a:pPr algn="ctr">
                <a:spcBef>
                  <a:spcPts val="2000"/>
                </a:spcBef>
                <a:buClr>
                  <a:srgbClr val="000000"/>
                </a:buClr>
                <a:buFont typeface="Helvetica"/>
                <a:defRPr b="1" sz="2000">
                  <a:solidFill>
                    <a:srgbClr val="FFFFFF"/>
                  </a:solidFill>
                </a:defRPr>
              </a:pPr>
              <a:r>
                <a:t>quotes</a:t>
              </a:r>
              <a:br/>
              <a:br/>
              <a:r>
                <a:t>&gt;&gt; ARGUMENT</a:t>
              </a:r>
              <a:br/>
            </a:p>
          </p:txBody>
        </p:sp>
      </p:grpSp>
      <p:grpSp>
        <p:nvGrpSpPr>
          <p:cNvPr id="70" name="Gruppieren"/>
          <p:cNvGrpSpPr/>
          <p:nvPr/>
        </p:nvGrpSpPr>
        <p:grpSpPr>
          <a:xfrm>
            <a:off x="4898328" y="2596850"/>
            <a:ext cx="3939506" cy="3839269"/>
            <a:chOff x="0" y="0"/>
            <a:chExt cx="3939504" cy="3839268"/>
          </a:xfrm>
        </p:grpSpPr>
        <p:sp>
          <p:nvSpPr>
            <p:cNvPr id="67" name="inverted pyramid"/>
            <p:cNvSpPr txBox="1"/>
            <p:nvPr/>
          </p:nvSpPr>
          <p:spPr>
            <a:xfrm>
              <a:off x="0" y="3354770"/>
              <a:ext cx="3939505" cy="4844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ctr">
                <a:spcBef>
                  <a:spcPts val="2000"/>
                </a:spcBef>
                <a:buClr>
                  <a:srgbClr val="000000"/>
                </a:buClr>
                <a:buFont typeface="Helvetica"/>
                <a:defRPr sz="2600"/>
              </a:lvl1pPr>
            </a:lstStyle>
            <a:p>
              <a:pPr/>
              <a:r>
                <a:t>inverted pyramid</a:t>
              </a:r>
            </a:p>
          </p:txBody>
        </p:sp>
        <p:sp>
          <p:nvSpPr>
            <p:cNvPr id="68" name="Dreieck"/>
            <p:cNvSpPr/>
            <p:nvPr/>
          </p:nvSpPr>
          <p:spPr>
            <a:xfrm rot="10800000">
              <a:off x="17514" y="-1"/>
              <a:ext cx="3904477" cy="3086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4B8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9" name="ARGUMENT &gt;&gt;…"/>
            <p:cNvSpPr txBox="1"/>
            <p:nvPr/>
          </p:nvSpPr>
          <p:spPr>
            <a:xfrm>
              <a:off x="0" y="116440"/>
              <a:ext cx="3939505" cy="2042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ctr">
                <a:spcBef>
                  <a:spcPts val="2000"/>
                </a:spcBef>
                <a:buClr>
                  <a:srgbClr val="000000"/>
                </a:buClr>
                <a:buFont typeface="Helvetica"/>
                <a:defRPr b="1" sz="2000">
                  <a:solidFill>
                    <a:srgbClr val="FFFFFF"/>
                  </a:solidFill>
                </a:defRPr>
              </a:pPr>
              <a:r>
                <a:t>ARGUMENT &gt;&gt;</a:t>
              </a:r>
            </a:p>
            <a:p>
              <a:pPr algn="ctr">
                <a:spcBef>
                  <a:spcPts val="2000"/>
                </a:spcBef>
                <a:buClr>
                  <a:srgbClr val="000000"/>
                </a:buClr>
                <a:buFont typeface="Helvetica"/>
                <a:defRPr b="1" sz="2000">
                  <a:solidFill>
                    <a:srgbClr val="FFFFFF"/>
                  </a:solidFill>
                </a:defRPr>
              </a:pPr>
              <a:r>
                <a:t>data,</a:t>
              </a:r>
            </a:p>
            <a:p>
              <a:pPr algn="ctr">
                <a:spcBef>
                  <a:spcPts val="2000"/>
                </a:spcBef>
                <a:buClr>
                  <a:srgbClr val="000000"/>
                </a:buClr>
                <a:buFont typeface="Helvetica"/>
                <a:defRPr b="1" sz="2000">
                  <a:solidFill>
                    <a:srgbClr val="FFFFFF"/>
                  </a:solidFill>
                </a:defRPr>
              </a:pPr>
              <a:r>
                <a:t>examples,</a:t>
              </a:r>
            </a:p>
            <a:p>
              <a:pPr algn="ctr">
                <a:spcBef>
                  <a:spcPts val="2000"/>
                </a:spcBef>
                <a:buClr>
                  <a:srgbClr val="000000"/>
                </a:buClr>
                <a:buFont typeface="Helvetica"/>
                <a:defRPr b="1" sz="2000">
                  <a:solidFill>
                    <a:srgbClr val="FFFFFF"/>
                  </a:solidFill>
                </a:defRPr>
              </a:pPr>
              <a:r>
                <a:t>quotes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(3) Conclusions"/>
          <p:cNvSpPr txBox="1"/>
          <p:nvPr/>
        </p:nvSpPr>
        <p:spPr>
          <a:xfrm>
            <a:off x="455636" y="612530"/>
            <a:ext cx="8682014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spcBef>
                <a:spcPts val="2000"/>
              </a:spcBef>
              <a:buClr>
                <a:srgbClr val="000000"/>
              </a:buClr>
              <a:buFont typeface="Helvetica"/>
              <a:defRPr b="1" sz="3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(3) Conclusions</a:t>
            </a:r>
          </a:p>
        </p:txBody>
      </p:sp>
      <p:sp>
        <p:nvSpPr>
          <p:cNvPr id="73" name="Linie"/>
          <p:cNvSpPr/>
          <p:nvPr/>
        </p:nvSpPr>
        <p:spPr>
          <a:xfrm>
            <a:off x="524485" y="1343879"/>
            <a:ext cx="3939505" cy="1"/>
          </a:xfrm>
          <a:prstGeom prst="line">
            <a:avLst/>
          </a:prstGeom>
          <a:ln w="127000">
            <a:solidFill>
              <a:srgbClr val="004B8A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4" name="Refer back to initial question/problem…"/>
          <p:cNvSpPr txBox="1"/>
          <p:nvPr/>
        </p:nvSpPr>
        <p:spPr>
          <a:xfrm>
            <a:off x="432261" y="2544595"/>
            <a:ext cx="8728764" cy="2037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rPr b="1"/>
              <a:t>Refer back</a:t>
            </a:r>
            <a:r>
              <a:t> to initial question/problem</a:t>
            </a:r>
            <a:endParaRPr b="1"/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What is the </a:t>
            </a:r>
            <a:r>
              <a:rPr b="1"/>
              <a:t>unique contribution</a:t>
            </a:r>
            <a:r>
              <a:t> of the essay?</a:t>
            </a:r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rPr b="1"/>
              <a:t>Outlook</a:t>
            </a:r>
            <a:r>
              <a:t> and further implications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&lt;3&gt;  Form"/>
          <p:cNvSpPr txBox="1"/>
          <p:nvPr/>
        </p:nvSpPr>
        <p:spPr>
          <a:xfrm>
            <a:off x="6349" y="2463800"/>
            <a:ext cx="9131301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spcBef>
                <a:spcPts val="2000"/>
              </a:spcBef>
              <a:buClr>
                <a:srgbClr val="000000"/>
              </a:buClr>
              <a:buFont typeface="Helvetica"/>
              <a:defRPr b="1" sz="3000">
                <a:latin typeface="Helvetica"/>
                <a:ea typeface="Helvetica"/>
                <a:cs typeface="Helvetica"/>
                <a:sym typeface="Helvetica"/>
              </a:defRPr>
            </a:pPr>
            <a:r>
              <a:t>&lt;3&gt;</a:t>
            </a:r>
            <a:br/>
            <a:br/>
            <a:r>
              <a:t>Form</a:t>
            </a:r>
          </a:p>
        </p:txBody>
      </p:sp>
      <p:sp>
        <p:nvSpPr>
          <p:cNvPr id="77" name="Linie"/>
          <p:cNvSpPr/>
          <p:nvPr/>
        </p:nvSpPr>
        <p:spPr>
          <a:xfrm>
            <a:off x="2602247" y="3206750"/>
            <a:ext cx="3939506" cy="0"/>
          </a:xfrm>
          <a:prstGeom prst="line">
            <a:avLst/>
          </a:prstGeom>
          <a:ln w="127000">
            <a:solidFill>
              <a:srgbClr val="004B8A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le page (incl. author information)…"/>
          <p:cNvSpPr txBox="1"/>
          <p:nvPr/>
        </p:nvSpPr>
        <p:spPr>
          <a:xfrm>
            <a:off x="432261" y="3145624"/>
            <a:ext cx="8728764" cy="20376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Title page (incl. author information)</a:t>
            </a:r>
            <a:endParaRPr b="1"/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Quoting referenced literature (in main text)</a:t>
            </a:r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Reference list</a:t>
            </a:r>
          </a:p>
        </p:txBody>
      </p:sp>
      <p:sp>
        <p:nvSpPr>
          <p:cNvPr id="80" name="Less formal requirements for an essay when compared to a seminar paper"/>
          <p:cNvSpPr txBox="1"/>
          <p:nvPr/>
        </p:nvSpPr>
        <p:spPr>
          <a:xfrm>
            <a:off x="455636" y="612530"/>
            <a:ext cx="8682014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spcBef>
                <a:spcPts val="2000"/>
              </a:spcBef>
              <a:buClr>
                <a:srgbClr val="000000"/>
              </a:buClr>
              <a:buFont typeface="Helvetica"/>
              <a:defRPr b="1" sz="3000">
                <a:latin typeface="Helvetica"/>
                <a:ea typeface="Helvetica"/>
                <a:cs typeface="Helvetica"/>
                <a:sym typeface="Helvetica"/>
              </a:defRPr>
            </a:pPr>
            <a:r>
              <a:t>Less formal requirements for an essay</a:t>
            </a:r>
            <a:br/>
            <a:r>
              <a:t>when compared to a seminar paper</a:t>
            </a:r>
          </a:p>
        </p:txBody>
      </p:sp>
      <p:sp>
        <p:nvSpPr>
          <p:cNvPr id="81" name="Linie"/>
          <p:cNvSpPr/>
          <p:nvPr/>
        </p:nvSpPr>
        <p:spPr>
          <a:xfrm>
            <a:off x="524485" y="1805476"/>
            <a:ext cx="3939505" cy="1"/>
          </a:xfrm>
          <a:prstGeom prst="line">
            <a:avLst/>
          </a:prstGeom>
          <a:ln w="127000">
            <a:solidFill>
              <a:srgbClr val="004B8A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2" name="Necessary parts of the essay"/>
          <p:cNvSpPr txBox="1"/>
          <p:nvPr/>
        </p:nvSpPr>
        <p:spPr>
          <a:xfrm>
            <a:off x="455636" y="2475401"/>
            <a:ext cx="8682015" cy="484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spcBef>
                <a:spcPts val="2000"/>
              </a:spcBef>
              <a:buClr>
                <a:srgbClr val="000000"/>
              </a:buClr>
              <a:buFont typeface="Helvetica"/>
              <a:defRPr b="1" sz="2600"/>
            </a:lvl1pPr>
          </a:lstStyle>
          <a:p>
            <a:pPr/>
            <a:r>
              <a:t>Necessary parts of the essay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able of content, indexes…"/>
          <p:cNvSpPr txBox="1"/>
          <p:nvPr/>
        </p:nvSpPr>
        <p:spPr>
          <a:xfrm>
            <a:off x="432261" y="3152979"/>
            <a:ext cx="8728764" cy="2814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Table of content, indexes</a:t>
            </a:r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Tables, figures</a:t>
            </a:r>
            <a:endParaRPr b="1"/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Footnotes</a:t>
            </a:r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Descriptions of essay structure on the meta-level</a:t>
            </a:r>
          </a:p>
        </p:txBody>
      </p:sp>
      <p:sp>
        <p:nvSpPr>
          <p:cNvPr id="85" name="Less formal requirements for an essay when compared to a seminar paper"/>
          <p:cNvSpPr txBox="1"/>
          <p:nvPr/>
        </p:nvSpPr>
        <p:spPr>
          <a:xfrm>
            <a:off x="455636" y="612530"/>
            <a:ext cx="8682014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spcBef>
                <a:spcPts val="2000"/>
              </a:spcBef>
              <a:buClr>
                <a:srgbClr val="000000"/>
              </a:buClr>
              <a:buFont typeface="Helvetica"/>
              <a:defRPr b="1" sz="3000">
                <a:latin typeface="Helvetica"/>
                <a:ea typeface="Helvetica"/>
                <a:cs typeface="Helvetica"/>
                <a:sym typeface="Helvetica"/>
              </a:defRPr>
            </a:pPr>
            <a:r>
              <a:t>Less formal requirements for an essay</a:t>
            </a:r>
            <a:br/>
            <a:r>
              <a:t>when compared to a seminar paper</a:t>
            </a:r>
          </a:p>
        </p:txBody>
      </p:sp>
      <p:sp>
        <p:nvSpPr>
          <p:cNvPr id="86" name="Linie"/>
          <p:cNvSpPr/>
          <p:nvPr/>
        </p:nvSpPr>
        <p:spPr>
          <a:xfrm>
            <a:off x="524485" y="1805476"/>
            <a:ext cx="3939505" cy="1"/>
          </a:xfrm>
          <a:prstGeom prst="line">
            <a:avLst/>
          </a:prstGeom>
          <a:ln w="127000">
            <a:solidFill>
              <a:srgbClr val="004B8A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7" name="Not part of an essay:"/>
          <p:cNvSpPr txBox="1"/>
          <p:nvPr/>
        </p:nvSpPr>
        <p:spPr>
          <a:xfrm>
            <a:off x="455636" y="2475401"/>
            <a:ext cx="8682015" cy="484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spcBef>
                <a:spcPts val="2000"/>
              </a:spcBef>
              <a:buClr>
                <a:srgbClr val="000000"/>
              </a:buClr>
              <a:buFont typeface="Helvetica"/>
              <a:defRPr sz="2600"/>
            </a:pPr>
            <a:r>
              <a:rPr b="1" i="1"/>
              <a:t>Not</a:t>
            </a:r>
            <a:r>
              <a:t> part of an essay: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&lt;4&gt;  Style"/>
          <p:cNvSpPr txBox="1"/>
          <p:nvPr/>
        </p:nvSpPr>
        <p:spPr>
          <a:xfrm>
            <a:off x="6349" y="2463800"/>
            <a:ext cx="9131301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spcBef>
                <a:spcPts val="2000"/>
              </a:spcBef>
              <a:buClr>
                <a:srgbClr val="000000"/>
              </a:buClr>
              <a:buFont typeface="Helvetica"/>
              <a:defRPr b="1" sz="3000">
                <a:latin typeface="Helvetica"/>
                <a:ea typeface="Helvetica"/>
                <a:cs typeface="Helvetica"/>
                <a:sym typeface="Helvetica"/>
              </a:defRPr>
            </a:pPr>
            <a:r>
              <a:t>&lt;4&gt;</a:t>
            </a:r>
            <a:br/>
            <a:br/>
            <a:r>
              <a:t>Style</a:t>
            </a:r>
          </a:p>
        </p:txBody>
      </p:sp>
      <p:sp>
        <p:nvSpPr>
          <p:cNvPr id="90" name="Linie"/>
          <p:cNvSpPr/>
          <p:nvPr/>
        </p:nvSpPr>
        <p:spPr>
          <a:xfrm>
            <a:off x="2602247" y="3206750"/>
            <a:ext cx="3939506" cy="0"/>
          </a:xfrm>
          <a:prstGeom prst="line">
            <a:avLst/>
          </a:prstGeom>
          <a:ln w="127000">
            <a:solidFill>
              <a:srgbClr val="004B8A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eneral Recommendations"/>
          <p:cNvSpPr txBox="1"/>
          <p:nvPr/>
        </p:nvSpPr>
        <p:spPr>
          <a:xfrm>
            <a:off x="455636" y="612530"/>
            <a:ext cx="8682014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spcBef>
                <a:spcPts val="2000"/>
              </a:spcBef>
              <a:buClr>
                <a:srgbClr val="000000"/>
              </a:buClr>
              <a:buFont typeface="Helvetica"/>
              <a:defRPr b="1" sz="3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General Recommendations</a:t>
            </a:r>
          </a:p>
        </p:txBody>
      </p:sp>
      <p:sp>
        <p:nvSpPr>
          <p:cNvPr id="93" name="Linie"/>
          <p:cNvSpPr/>
          <p:nvPr/>
        </p:nvSpPr>
        <p:spPr>
          <a:xfrm>
            <a:off x="524485" y="1343879"/>
            <a:ext cx="3939505" cy="1"/>
          </a:xfrm>
          <a:prstGeom prst="line">
            <a:avLst/>
          </a:prstGeom>
          <a:ln w="127000">
            <a:solidFill>
              <a:srgbClr val="004B8A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4" name="Simple language, short sentences…"/>
          <p:cNvSpPr txBox="1"/>
          <p:nvPr/>
        </p:nvSpPr>
        <p:spPr>
          <a:xfrm>
            <a:off x="432261" y="2157854"/>
            <a:ext cx="8728764" cy="3590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Simple language, short sentences</a:t>
            </a:r>
            <a:endParaRPr b="1"/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Avoid</a:t>
            </a:r>
            <a:r>
              <a:rPr b="1"/>
              <a:t> </a:t>
            </a:r>
            <a:r>
              <a:t>flowery phrases and cliches</a:t>
            </a:r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Avoid acronyms</a:t>
            </a:r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Avoid passive tense whenever possible</a:t>
            </a:r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Use verbs, not nouns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ommendations for essays"/>
          <p:cNvSpPr txBox="1"/>
          <p:nvPr/>
        </p:nvSpPr>
        <p:spPr>
          <a:xfrm>
            <a:off x="455636" y="612530"/>
            <a:ext cx="8682014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spcBef>
                <a:spcPts val="2000"/>
              </a:spcBef>
              <a:buClr>
                <a:srgbClr val="000000"/>
              </a:buClr>
              <a:buFont typeface="Helvetica"/>
              <a:defRPr b="1" sz="3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Recommendations for essays</a:t>
            </a:r>
          </a:p>
        </p:txBody>
      </p:sp>
      <p:sp>
        <p:nvSpPr>
          <p:cNvPr id="97" name="Linie"/>
          <p:cNvSpPr/>
          <p:nvPr/>
        </p:nvSpPr>
        <p:spPr>
          <a:xfrm>
            <a:off x="524485" y="1343879"/>
            <a:ext cx="3939505" cy="1"/>
          </a:xfrm>
          <a:prstGeom prst="line">
            <a:avLst/>
          </a:prstGeom>
          <a:ln w="127000">
            <a:solidFill>
              <a:srgbClr val="004B8A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8" name="Avoid redundancies…"/>
          <p:cNvSpPr txBox="1"/>
          <p:nvPr/>
        </p:nvSpPr>
        <p:spPr>
          <a:xfrm>
            <a:off x="432261" y="2156296"/>
            <a:ext cx="8728764" cy="2814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Avoid redundancies</a:t>
            </a:r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Use quotes sparsely</a:t>
            </a:r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Provide facts and examples as proofs</a:t>
            </a:r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Take a stance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&lt;5&gt;  Your Essays"/>
          <p:cNvSpPr txBox="1"/>
          <p:nvPr/>
        </p:nvSpPr>
        <p:spPr>
          <a:xfrm>
            <a:off x="6349" y="2463800"/>
            <a:ext cx="9131301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spcBef>
                <a:spcPts val="2000"/>
              </a:spcBef>
              <a:buClr>
                <a:srgbClr val="000000"/>
              </a:buClr>
              <a:buFont typeface="Helvetica"/>
              <a:defRPr b="1" sz="3000">
                <a:latin typeface="Helvetica"/>
                <a:ea typeface="Helvetica"/>
                <a:cs typeface="Helvetica"/>
                <a:sym typeface="Helvetica"/>
              </a:defRPr>
            </a:pPr>
            <a:r>
              <a:t>&lt;5&gt;</a:t>
            </a:r>
            <a:br/>
            <a:br/>
            <a:r>
              <a:t>Your Essays</a:t>
            </a:r>
          </a:p>
        </p:txBody>
      </p:sp>
      <p:sp>
        <p:nvSpPr>
          <p:cNvPr id="101" name="Linie"/>
          <p:cNvSpPr/>
          <p:nvPr/>
        </p:nvSpPr>
        <p:spPr>
          <a:xfrm>
            <a:off x="2602247" y="3206750"/>
            <a:ext cx="3939506" cy="0"/>
          </a:xfrm>
          <a:prstGeom prst="line">
            <a:avLst/>
          </a:prstGeom>
          <a:ln w="127000">
            <a:solidFill>
              <a:srgbClr val="004B8A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Essays on Organizing in Times of Crisis"/>
          <p:cNvSpPr txBox="1"/>
          <p:nvPr/>
        </p:nvSpPr>
        <p:spPr>
          <a:xfrm>
            <a:off x="455636" y="612530"/>
            <a:ext cx="8682014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spcBef>
                <a:spcPts val="2000"/>
              </a:spcBef>
              <a:buClr>
                <a:srgbClr val="000000"/>
              </a:buClr>
              <a:buFont typeface="Helvetica"/>
              <a:defRPr b="1" sz="3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Essays on Organizing in Times of Crisis</a:t>
            </a:r>
          </a:p>
        </p:txBody>
      </p:sp>
      <p:sp>
        <p:nvSpPr>
          <p:cNvPr id="104" name="Linie"/>
          <p:cNvSpPr/>
          <p:nvPr/>
        </p:nvSpPr>
        <p:spPr>
          <a:xfrm>
            <a:off x="524485" y="1343879"/>
            <a:ext cx="3939505" cy="1"/>
          </a:xfrm>
          <a:prstGeom prst="line">
            <a:avLst/>
          </a:prstGeom>
          <a:ln w="127000">
            <a:solidFill>
              <a:srgbClr val="004B8A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05" name="Focus on one aspect of organizing in times of crisis in assessing the case of the Covid19…"/>
          <p:cNvSpPr txBox="1"/>
          <p:nvPr/>
        </p:nvSpPr>
        <p:spPr>
          <a:xfrm>
            <a:off x="432261" y="1819603"/>
            <a:ext cx="8728764" cy="3218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marR="0" indent="-228599" defTabSz="457200">
              <a:buClr>
                <a:srgbClr val="004B8A"/>
              </a:buClr>
              <a:buSzPct val="100000"/>
              <a:buChar char="‣"/>
              <a:defRPr sz="2600"/>
            </a:pPr>
            <a:r>
              <a:t>Focus on one aspect of organizing in times of crisis in assessing the case of the Covid19</a:t>
            </a:r>
            <a:br/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Focus on </a:t>
            </a:r>
            <a:r>
              <a:rPr i="1"/>
              <a:t>one</a:t>
            </a:r>
            <a:r>
              <a:t> question/thesis/insight/point</a:t>
            </a:r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Between 3-5 pages long (12pt, Times, 1.5 line spacing)</a:t>
            </a:r>
          </a:p>
          <a:p>
            <a:pPr marL="228599" marR="0" indent="-228599" defTabSz="457200">
              <a:lnSpc>
                <a:spcPct val="200000"/>
              </a:lnSpc>
              <a:buClr>
                <a:srgbClr val="004B8A"/>
              </a:buClr>
              <a:buSzPct val="100000"/>
              <a:buChar char="‣"/>
              <a:defRPr sz="2600"/>
            </a:pPr>
            <a:r>
              <a:t>Hand in essay as requested by the instructor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E-Mail: Leonhard.Dobusch@uibk.ac.at…"/>
          <p:cNvSpPr txBox="1"/>
          <p:nvPr/>
        </p:nvSpPr>
        <p:spPr>
          <a:xfrm>
            <a:off x="425450" y="1326055"/>
            <a:ext cx="8293100" cy="486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spcBef>
                <a:spcPts val="500"/>
              </a:spcBef>
              <a:buClr>
                <a:srgbClr val="D81E00"/>
              </a:buClr>
              <a:buFont typeface="Wingdings"/>
            </a:pPr>
          </a:p>
          <a:p>
            <a:pPr>
              <a:spcBef>
                <a:spcPts val="500"/>
              </a:spcBef>
              <a:buClr>
                <a:srgbClr val="D81E00"/>
              </a:buClr>
              <a:buFont typeface="Wingdings"/>
            </a:pPr>
          </a:p>
          <a:p>
            <a:pPr>
              <a:spcBef>
                <a:spcPts val="500"/>
              </a:spcBef>
              <a:buClr>
                <a:srgbClr val="D81E00"/>
              </a:buClr>
              <a:buFont typeface="Wingdings"/>
            </a:pPr>
            <a:r>
              <a:rPr sz="2400"/>
              <a:t>E-Mail:</a:t>
            </a:r>
            <a:r>
              <a:rPr sz="2400"/>
              <a:t> </a:t>
            </a:r>
            <a:r>
              <a:rPr sz="2400" u="sng">
                <a:hlinkClick r:id="rId2" invalidUrl="" action="" tgtFrame="" tooltip="" history="1" highlightClick="0" endSnd="0"/>
              </a:rPr>
              <a:t>Leonhard.Dobusch@uibk.ac.at</a:t>
            </a:r>
            <a:r>
              <a:rPr sz="2400"/>
              <a:t> </a:t>
            </a:r>
            <a:endParaRPr sz="2400"/>
          </a:p>
          <a:p>
            <a:pPr>
              <a:spcBef>
                <a:spcPts val="500"/>
              </a:spcBef>
              <a:buClr>
                <a:srgbClr val="D81E00"/>
              </a:buClr>
              <a:buFont typeface="Wingdings"/>
              <a:defRPr sz="2400"/>
            </a:pPr>
            <a:r>
              <a:t>Twitter: </a:t>
            </a:r>
            <a:r>
              <a:rPr u="sng">
                <a:hlinkClick r:id="rId3" invalidUrl="" action="" tgtFrame="" tooltip="" history="1" highlightClick="0" endSnd="0"/>
              </a:rPr>
              <a:t>@leonidobusch</a:t>
            </a:r>
          </a:p>
          <a:p>
            <a:pPr>
              <a:spcBef>
                <a:spcPts val="500"/>
              </a:spcBef>
              <a:buClr>
                <a:srgbClr val="D81E00"/>
              </a:buClr>
              <a:buFont typeface="Wingdings"/>
            </a:pPr>
            <a:r>
              <a:rPr sz="2400"/>
              <a:t>Web:</a:t>
            </a:r>
            <a:r>
              <a:rPr b="1" sz="2400"/>
              <a:t> </a:t>
            </a:r>
            <a:r>
              <a:rPr sz="2400" u="sng">
                <a:hlinkClick r:id="rId4" invalidUrl="" action="" tgtFrame="" tooltip="" history="1" highlightClick="0" endSnd="0"/>
              </a:rPr>
              <a:t>bit.ly/LD-UIBK</a:t>
            </a:r>
            <a:r>
              <a:rPr sz="2400"/>
              <a:t> // </a:t>
            </a:r>
            <a:r>
              <a:rPr sz="2400" u="sng">
                <a:hlinkClick r:id="rId5" invalidUrl="" action="" tgtFrame="" tooltip="" history="1" highlightClick="0" endSnd="0"/>
              </a:rPr>
              <a:t>dobusch.net</a:t>
            </a:r>
            <a:r>
              <a:rPr sz="2400"/>
              <a:t> </a:t>
            </a:r>
            <a:endParaRPr sz="2400"/>
          </a:p>
          <a:p>
            <a:pPr>
              <a:spcBef>
                <a:spcPts val="500"/>
              </a:spcBef>
              <a:buClr>
                <a:srgbClr val="D81E00"/>
              </a:buClr>
              <a:buFont typeface="Wingdings"/>
              <a:defRPr sz="2400"/>
            </a:pPr>
          </a:p>
          <a:p>
            <a:pPr>
              <a:spcBef>
                <a:spcPts val="500"/>
              </a:spcBef>
              <a:buClr>
                <a:srgbClr val="D81E00"/>
              </a:buClr>
              <a:buFont typeface="Wingdings"/>
            </a:pPr>
            <a:r>
              <a:rPr sz="2400"/>
              <a:t>Research blogs:</a:t>
            </a:r>
            <a:br>
              <a:rPr sz="2400"/>
            </a:br>
            <a:r>
              <a:rPr sz="2400" u="sng">
                <a:hlinkClick r:id="rId6" invalidUrl="" action="" tgtFrame="" tooltip="" history="1" highlightClick="0" endSnd="0"/>
              </a:rPr>
              <a:t>osconjunction.net</a:t>
            </a:r>
            <a:br>
              <a:rPr sz="2400"/>
            </a:br>
            <a:r>
              <a:rPr sz="2400" u="sng">
                <a:hlinkClick r:id="rId7" invalidUrl="" action="" tgtFrame="" tooltip="" history="1" highlightClick="0" endSnd="0"/>
              </a:rPr>
              <a:t>governancexborders.com</a:t>
            </a:r>
            <a:r>
              <a:rPr sz="2400"/>
              <a:t> </a:t>
            </a:r>
          </a:p>
        </p:txBody>
      </p:sp>
      <p:sp>
        <p:nvSpPr>
          <p:cNvPr id="108" name="Contacts"/>
          <p:cNvSpPr txBox="1"/>
          <p:nvPr/>
        </p:nvSpPr>
        <p:spPr>
          <a:xfrm>
            <a:off x="455636" y="612530"/>
            <a:ext cx="8682014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spcBef>
                <a:spcPts val="2000"/>
              </a:spcBef>
              <a:buClr>
                <a:srgbClr val="000000"/>
              </a:buClr>
              <a:buFont typeface="Helvetica"/>
              <a:defRPr b="1" sz="3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Contacts</a:t>
            </a:r>
          </a:p>
        </p:txBody>
      </p:sp>
      <p:sp>
        <p:nvSpPr>
          <p:cNvPr id="109" name="Linie"/>
          <p:cNvSpPr/>
          <p:nvPr/>
        </p:nvSpPr>
        <p:spPr>
          <a:xfrm>
            <a:off x="524485" y="1343879"/>
            <a:ext cx="3939505" cy="1"/>
          </a:xfrm>
          <a:prstGeom prst="line">
            <a:avLst/>
          </a:prstGeom>
          <a:ln w="127000">
            <a:solidFill>
              <a:srgbClr val="002F64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10" name="universitaet-innsbruck-logo-rgb-farbe.png" descr="universitaet-innsbruck-logo-rgb-farbe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4933429" y="81852"/>
            <a:ext cx="4105093" cy="162015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6E6E9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6E6E9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