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7"/>
  </p:notesMasterIdLst>
  <p:sldIdLst>
    <p:sldId id="258" r:id="rId3"/>
    <p:sldId id="256" r:id="rId4"/>
    <p:sldId id="274" r:id="rId5"/>
    <p:sldId id="267" r:id="rId6"/>
    <p:sldId id="268" r:id="rId7"/>
    <p:sldId id="271" r:id="rId8"/>
    <p:sldId id="266" r:id="rId9"/>
    <p:sldId id="264" r:id="rId10"/>
    <p:sldId id="269" r:id="rId11"/>
    <p:sldId id="265" r:id="rId12"/>
    <p:sldId id="275" r:id="rId13"/>
    <p:sldId id="273" r:id="rId14"/>
    <p:sldId id="276" r:id="rId15"/>
    <p:sldId id="272"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56"/>
    <p:restoredTop sz="79366"/>
  </p:normalViewPr>
  <p:slideViewPr>
    <p:cSldViewPr snapToGrid="0">
      <p:cViewPr varScale="1">
        <p:scale>
          <a:sx n="48" d="100"/>
          <a:sy n="48" d="100"/>
        </p:scale>
        <p:origin x="1424" y="208"/>
      </p:cViewPr>
      <p:guideLst/>
    </p:cSldViewPr>
  </p:slideViewPr>
  <p:outlineViewPr>
    <p:cViewPr>
      <p:scale>
        <a:sx n="33" d="100"/>
        <a:sy n="33" d="100"/>
      </p:scale>
      <p:origin x="0" y="-1576"/>
    </p:cViewPr>
  </p:outlineViewPr>
  <p:notesTextViewPr>
    <p:cViewPr>
      <p:scale>
        <a:sx n="140" d="100"/>
        <a:sy n="14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4200208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1478834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lvl="2" indent="-457200">
              <a:buAutoNum type="arabicPeriod"/>
            </a:pPr>
            <a:endParaRPr lang="en-DE" baseline="0" dirty="0">
              <a:sym typeface="Helvetica Neue"/>
            </a:endParaRPr>
          </a:p>
        </p:txBody>
      </p:sp>
    </p:spTree>
    <p:extLst>
      <p:ext uri="{BB962C8B-B14F-4D97-AF65-F5344CB8AC3E}">
        <p14:creationId xmlns:p14="http://schemas.microsoft.com/office/powerpoint/2010/main" val="314945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4234603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801254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165522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427805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3920450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3713083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4102091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1724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6536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3941410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dirty="0"/>
          </a:p>
        </p:txBody>
      </p:sp>
    </p:spTree>
    <p:extLst>
      <p:ext uri="{BB962C8B-B14F-4D97-AF65-F5344CB8AC3E}">
        <p14:creationId xmlns:p14="http://schemas.microsoft.com/office/powerpoint/2010/main" val="3967202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amp; Unt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833937" y="2303859"/>
            <a:ext cx="14716126" cy="4643438"/>
          </a:xfrm>
          <a:prstGeom prst="rect">
            <a:avLst/>
          </a:prstGeom>
        </p:spPr>
        <p:txBody>
          <a:bodyPr anchor="b"/>
          <a:lstStyle/>
          <a:p>
            <a:r>
              <a:t>Titeltext</a:t>
            </a:r>
          </a:p>
        </p:txBody>
      </p:sp>
      <p:sp>
        <p:nvSpPr>
          <p:cNvPr id="12" name="Textebene 1…"/>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Punkte &amp; Foto">
    <p:spTree>
      <p:nvGrpSpPr>
        <p:cNvPr id="1" name=""/>
        <p:cNvGrpSpPr/>
        <p:nvPr/>
      </p:nvGrpSpPr>
      <p:grpSpPr>
        <a:xfrm>
          <a:off x="0" y="0"/>
          <a:ext cx="0" cy="0"/>
          <a:chOff x="0" y="0"/>
          <a:chExt cx="0" cy="0"/>
        </a:xfrm>
      </p:grpSpPr>
      <p:sp>
        <p:nvSpPr>
          <p:cNvPr id="65" name="Bild"/>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Textebene 1…"/>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68" name="Foliennumm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unkte">
    <p:spTree>
      <p:nvGrpSpPr>
        <p:cNvPr id="1" name=""/>
        <p:cNvGrpSpPr/>
        <p:nvPr/>
      </p:nvGrpSpPr>
      <p:grpSpPr>
        <a:xfrm>
          <a:off x="0" y="0"/>
          <a:ext cx="0" cy="0"/>
          <a:chOff x="0" y="0"/>
          <a:chExt cx="0" cy="0"/>
        </a:xfrm>
      </p:grpSpPr>
      <p:sp>
        <p:nvSpPr>
          <p:cNvPr id="75" name="Textebene 1…"/>
          <p:cNvSpPr txBox="1">
            <a:spLocks noGrp="1"/>
          </p:cNvSpPr>
          <p:nvPr>
            <p:ph type="body" idx="1"/>
          </p:nvPr>
        </p:nvSpPr>
        <p:spPr>
          <a:xfrm>
            <a:off x="4387453" y="1785937"/>
            <a:ext cx="15609094" cy="10144126"/>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76"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3 Stück">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Zitat">
    <p:spTree>
      <p:nvGrpSpPr>
        <p:cNvPr id="1" name=""/>
        <p:cNvGrpSpPr/>
        <p:nvPr/>
      </p:nvGrpSpPr>
      <p:grpSpPr>
        <a:xfrm>
          <a:off x="0" y="0"/>
          <a:ext cx="0" cy="0"/>
          <a:chOff x="0" y="0"/>
          <a:chExt cx="0" cy="0"/>
        </a:xfrm>
      </p:grpSpPr>
      <p:sp>
        <p:nvSpPr>
          <p:cNvPr id="93" name="–Christian Bauer"/>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–Christian Bauer</a:t>
            </a:r>
          </a:p>
        </p:txBody>
      </p:sp>
      <p:sp>
        <p:nvSpPr>
          <p:cNvPr id="94" name="„Zitat hier eingeben.“"/>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„Zitat hier eingeben.“ </a:t>
            </a:r>
          </a:p>
        </p:txBody>
      </p:sp>
      <p:sp>
        <p:nvSpPr>
          <p:cNvPr id="95"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10"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Titelfolie_TUD">
    <p:spTree>
      <p:nvGrpSpPr>
        <p:cNvPr id="1" name=""/>
        <p:cNvGrpSpPr/>
        <p:nvPr/>
      </p:nvGrpSpPr>
      <p:grpSpPr>
        <a:xfrm>
          <a:off x="0" y="0"/>
          <a:ext cx="0" cy="0"/>
          <a:chOff x="0" y="0"/>
          <a:chExt cx="0" cy="0"/>
        </a:xfrm>
      </p:grpSpPr>
      <p:sp>
        <p:nvSpPr>
          <p:cNvPr id="13" name="Rechteck 12"/>
          <p:cNvSpPr/>
          <p:nvPr/>
        </p:nvSpPr>
        <p:spPr>
          <a:xfrm>
            <a:off x="0" y="2051052"/>
            <a:ext cx="24384000" cy="11664952"/>
          </a:xfrm>
          <a:prstGeom prst="rect">
            <a:avLst/>
          </a:prstGeom>
          <a:gradFill>
            <a:gsLst>
              <a:gs pos="14000">
                <a:schemeClr val="tx2"/>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a:p>
        </p:txBody>
      </p:sp>
      <p:sp>
        <p:nvSpPr>
          <p:cNvPr id="3" name="Untertitel 2"/>
          <p:cNvSpPr>
            <a:spLocks noGrp="1"/>
          </p:cNvSpPr>
          <p:nvPr>
            <p:ph type="subTitle" idx="1" hasCustomPrompt="1"/>
          </p:nvPr>
        </p:nvSpPr>
        <p:spPr>
          <a:xfrm>
            <a:off x="1749429" y="8989551"/>
            <a:ext cx="20877742" cy="2669050"/>
          </a:xfrm>
        </p:spPr>
        <p:txBody>
          <a:bodyPr/>
          <a:lstStyle>
            <a:lvl1pPr marL="0" indent="0" algn="l">
              <a:buNone/>
              <a:defRPr>
                <a:solidFill>
                  <a:schemeClr val="bg1">
                    <a:alpha val="80000"/>
                  </a:schemeClr>
                </a:solidFill>
              </a:defRPr>
            </a:lvl1pPr>
            <a:lvl2pPr marL="914270" indent="0" algn="ctr">
              <a:buNone/>
              <a:defRPr>
                <a:solidFill>
                  <a:schemeClr val="tx1">
                    <a:tint val="75000"/>
                  </a:schemeClr>
                </a:solidFill>
              </a:defRPr>
            </a:lvl2pPr>
            <a:lvl3pPr marL="1828538" indent="0" algn="ctr">
              <a:buNone/>
              <a:defRPr>
                <a:solidFill>
                  <a:schemeClr val="tx1">
                    <a:tint val="75000"/>
                  </a:schemeClr>
                </a:solidFill>
              </a:defRPr>
            </a:lvl3pPr>
            <a:lvl4pPr marL="2742804" indent="0" algn="ctr">
              <a:buNone/>
              <a:defRPr>
                <a:solidFill>
                  <a:schemeClr val="tx1">
                    <a:tint val="75000"/>
                  </a:schemeClr>
                </a:solidFill>
              </a:defRPr>
            </a:lvl4pPr>
            <a:lvl5pPr marL="3657068" indent="0" algn="ctr">
              <a:buNone/>
              <a:defRPr>
                <a:solidFill>
                  <a:schemeClr val="tx1">
                    <a:tint val="75000"/>
                  </a:schemeClr>
                </a:solidFill>
              </a:defRPr>
            </a:lvl5pPr>
            <a:lvl6pPr marL="4571340" indent="0" algn="ctr">
              <a:buNone/>
              <a:defRPr>
                <a:solidFill>
                  <a:schemeClr val="tx1">
                    <a:tint val="75000"/>
                  </a:schemeClr>
                </a:solidFill>
              </a:defRPr>
            </a:lvl6pPr>
            <a:lvl7pPr marL="5485606" indent="0" algn="ctr">
              <a:buNone/>
              <a:defRPr>
                <a:solidFill>
                  <a:schemeClr val="tx1">
                    <a:tint val="75000"/>
                  </a:schemeClr>
                </a:solidFill>
              </a:defRPr>
            </a:lvl7pPr>
            <a:lvl8pPr marL="6399872" indent="0" algn="ctr">
              <a:buNone/>
              <a:defRPr>
                <a:solidFill>
                  <a:schemeClr val="tx1">
                    <a:tint val="75000"/>
                  </a:schemeClr>
                </a:solidFill>
              </a:defRPr>
            </a:lvl8pPr>
            <a:lvl9pPr marL="7314140" indent="0" algn="ctr">
              <a:buNone/>
              <a:defRPr>
                <a:solidFill>
                  <a:schemeClr val="tx1">
                    <a:tint val="75000"/>
                  </a:schemeClr>
                </a:solidFill>
              </a:defRPr>
            </a:lvl9pPr>
          </a:lstStyle>
          <a:p>
            <a:r>
              <a:rPr lang="de-DE" dirty="0"/>
              <a:t>Formatvorlage des Untertitelmasters durch Klicken bearbeiten</a:t>
            </a:r>
            <a:br>
              <a:rPr lang="de-DE" dirty="0"/>
            </a:br>
            <a:r>
              <a:rPr lang="de-DE" dirty="0"/>
              <a:t>Ort oder Anlass des Vortrags // Samstag, 13. Januar 2018</a:t>
            </a:r>
          </a:p>
        </p:txBody>
      </p:sp>
      <p:sp>
        <p:nvSpPr>
          <p:cNvPr id="26" name="Textplatzhalter 25"/>
          <p:cNvSpPr>
            <a:spLocks noGrp="1"/>
          </p:cNvSpPr>
          <p:nvPr>
            <p:ph type="body" sz="quarter" idx="10" hasCustomPrompt="1"/>
          </p:nvPr>
        </p:nvSpPr>
        <p:spPr>
          <a:xfrm>
            <a:off x="1749427" y="4841682"/>
            <a:ext cx="20877746" cy="1657352"/>
          </a:xfrm>
          <a:ln>
            <a:noFill/>
          </a:ln>
        </p:spPr>
        <p:txBody>
          <a:bodyPr/>
          <a:lstStyle>
            <a:lvl1pPr>
              <a:spcBef>
                <a:spcPts val="0"/>
              </a:spcBef>
              <a:defRPr sz="3200">
                <a:solidFill>
                  <a:schemeClr val="bg1">
                    <a:alpha val="80000"/>
                  </a:schemeClr>
                </a:solidFill>
              </a:defRPr>
            </a:lvl1pPr>
          </a:lstStyle>
          <a:p>
            <a:pPr lvl="0"/>
            <a:r>
              <a:rPr lang="de-DE" dirty="0"/>
              <a:t>Vorname Name</a:t>
            </a:r>
            <a:br>
              <a:rPr lang="de-DE" dirty="0"/>
            </a:br>
            <a:r>
              <a:rPr lang="de-DE" dirty="0"/>
              <a:t>Struktureinheit  der TU Dresden</a:t>
            </a:r>
          </a:p>
        </p:txBody>
      </p:sp>
      <p:sp>
        <p:nvSpPr>
          <p:cNvPr id="4" name="Rechteck 3"/>
          <p:cNvSpPr/>
          <p:nvPr/>
        </p:nvSpPr>
        <p:spPr>
          <a:xfrm>
            <a:off x="0" y="2051051"/>
            <a:ext cx="24384000" cy="34290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a:p>
        </p:txBody>
      </p:sp>
      <p:sp>
        <p:nvSpPr>
          <p:cNvPr id="10" name="Titel 1"/>
          <p:cNvSpPr>
            <a:spLocks noGrp="1"/>
          </p:cNvSpPr>
          <p:nvPr>
            <p:ph type="title" hasCustomPrompt="1"/>
          </p:nvPr>
        </p:nvSpPr>
        <p:spPr>
          <a:xfrm>
            <a:off x="1749427" y="6784406"/>
            <a:ext cx="20877746" cy="1944216"/>
          </a:xfrm>
          <a:ln>
            <a:noFill/>
          </a:ln>
        </p:spPr>
        <p:txBody>
          <a:bodyPr/>
          <a:lstStyle>
            <a:lvl1pPr>
              <a:defRPr sz="6400" b="1">
                <a:solidFill>
                  <a:schemeClr val="bg1"/>
                </a:solidFill>
              </a:defRPr>
            </a:lvl1pPr>
          </a:lstStyle>
          <a:p>
            <a:r>
              <a:rPr lang="de-DE" dirty="0"/>
              <a:t>Titelmasterformat</a:t>
            </a:r>
            <a:br>
              <a:rPr lang="de-DE" dirty="0"/>
            </a:br>
            <a:r>
              <a:rPr lang="de-DE" dirty="0"/>
              <a:t>durch Klicken bearbeiten</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85462" y="656499"/>
            <a:ext cx="2437068" cy="1109178"/>
          </a:xfrm>
          <a:prstGeom prst="rect">
            <a:avLst/>
          </a:prstGeom>
        </p:spPr>
      </p:pic>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0608" y="699462"/>
            <a:ext cx="3529476" cy="1026376"/>
          </a:xfrm>
          <a:prstGeom prst="rect">
            <a:avLst/>
          </a:prstGeom>
        </p:spPr>
      </p:pic>
    </p:spTree>
    <p:extLst>
      <p:ext uri="{BB962C8B-B14F-4D97-AF65-F5344CB8AC3E}">
        <p14:creationId xmlns:p14="http://schemas.microsoft.com/office/powerpoint/2010/main" val="288410223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elfolie_TUD">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1749425" y="8989551"/>
            <a:ext cx="20877746" cy="2669050"/>
          </a:xfrm>
        </p:spPr>
        <p:txBody>
          <a:bodyPr/>
          <a:lstStyle>
            <a:lvl1pPr marL="0" indent="0" algn="l">
              <a:buNone/>
              <a:defRPr>
                <a:solidFill>
                  <a:schemeClr val="bg2"/>
                </a:solidFill>
              </a:defRPr>
            </a:lvl1pPr>
            <a:lvl2pPr marL="914270" indent="0" algn="ctr">
              <a:buNone/>
              <a:defRPr>
                <a:solidFill>
                  <a:schemeClr val="tx1">
                    <a:tint val="75000"/>
                  </a:schemeClr>
                </a:solidFill>
              </a:defRPr>
            </a:lvl2pPr>
            <a:lvl3pPr marL="1828538" indent="0" algn="ctr">
              <a:buNone/>
              <a:defRPr>
                <a:solidFill>
                  <a:schemeClr val="tx1">
                    <a:tint val="75000"/>
                  </a:schemeClr>
                </a:solidFill>
              </a:defRPr>
            </a:lvl3pPr>
            <a:lvl4pPr marL="2742804" indent="0" algn="ctr">
              <a:buNone/>
              <a:defRPr>
                <a:solidFill>
                  <a:schemeClr val="tx1">
                    <a:tint val="75000"/>
                  </a:schemeClr>
                </a:solidFill>
              </a:defRPr>
            </a:lvl4pPr>
            <a:lvl5pPr marL="3657068" indent="0" algn="ctr">
              <a:buNone/>
              <a:defRPr>
                <a:solidFill>
                  <a:schemeClr val="tx1">
                    <a:tint val="75000"/>
                  </a:schemeClr>
                </a:solidFill>
              </a:defRPr>
            </a:lvl5pPr>
            <a:lvl6pPr marL="4571340" indent="0" algn="ctr">
              <a:buNone/>
              <a:defRPr>
                <a:solidFill>
                  <a:schemeClr val="tx1">
                    <a:tint val="75000"/>
                  </a:schemeClr>
                </a:solidFill>
              </a:defRPr>
            </a:lvl6pPr>
            <a:lvl7pPr marL="5485606" indent="0" algn="ctr">
              <a:buNone/>
              <a:defRPr>
                <a:solidFill>
                  <a:schemeClr val="tx1">
                    <a:tint val="75000"/>
                  </a:schemeClr>
                </a:solidFill>
              </a:defRPr>
            </a:lvl7pPr>
            <a:lvl8pPr marL="6399872" indent="0" algn="ctr">
              <a:buNone/>
              <a:defRPr>
                <a:solidFill>
                  <a:schemeClr val="tx1">
                    <a:tint val="75000"/>
                  </a:schemeClr>
                </a:solidFill>
              </a:defRPr>
            </a:lvl8pPr>
            <a:lvl9pPr marL="7314140" indent="0" algn="ctr">
              <a:buNone/>
              <a:defRPr>
                <a:solidFill>
                  <a:schemeClr val="tx1">
                    <a:tint val="75000"/>
                  </a:schemeClr>
                </a:solidFill>
              </a:defRPr>
            </a:lvl9pPr>
          </a:lstStyle>
          <a:p>
            <a:r>
              <a:rPr lang="de-DE" dirty="0"/>
              <a:t>Formatvorlage des Untertitelmasters durch Klicken bearbeiten</a:t>
            </a:r>
            <a:br>
              <a:rPr lang="de-DE" dirty="0"/>
            </a:br>
            <a:r>
              <a:rPr lang="de-DE" dirty="0"/>
              <a:t>Ort oder Anlass des Vortrags // Samstag, 13. Januar 2018</a:t>
            </a:r>
          </a:p>
        </p:txBody>
      </p:sp>
      <p:sp>
        <p:nvSpPr>
          <p:cNvPr id="26" name="Textplatzhalter 25"/>
          <p:cNvSpPr>
            <a:spLocks noGrp="1"/>
          </p:cNvSpPr>
          <p:nvPr>
            <p:ph type="body" sz="quarter" idx="10" hasCustomPrompt="1"/>
          </p:nvPr>
        </p:nvSpPr>
        <p:spPr>
          <a:xfrm>
            <a:off x="1749427" y="4841682"/>
            <a:ext cx="20877746" cy="1657352"/>
          </a:xfrm>
          <a:ln>
            <a:noFill/>
          </a:ln>
        </p:spPr>
        <p:txBody>
          <a:bodyPr/>
          <a:lstStyle>
            <a:lvl1pPr>
              <a:spcBef>
                <a:spcPts val="0"/>
              </a:spcBef>
              <a:defRPr sz="3200">
                <a:solidFill>
                  <a:schemeClr val="bg2"/>
                </a:solidFill>
              </a:defRPr>
            </a:lvl1pPr>
          </a:lstStyle>
          <a:p>
            <a:pPr lvl="0"/>
            <a:r>
              <a:rPr lang="de-DE" dirty="0"/>
              <a:t>Vorname Name</a:t>
            </a:r>
            <a:br>
              <a:rPr lang="de-DE" dirty="0"/>
            </a:br>
            <a:r>
              <a:rPr lang="de-DE" dirty="0"/>
              <a:t>Struktureinheit  der TU Dresden</a:t>
            </a:r>
          </a:p>
        </p:txBody>
      </p:sp>
      <p:sp>
        <p:nvSpPr>
          <p:cNvPr id="2" name="Titel 1"/>
          <p:cNvSpPr>
            <a:spLocks noGrp="1"/>
          </p:cNvSpPr>
          <p:nvPr>
            <p:ph type="title" hasCustomPrompt="1"/>
          </p:nvPr>
        </p:nvSpPr>
        <p:spPr>
          <a:xfrm>
            <a:off x="1749427" y="6784406"/>
            <a:ext cx="20877746" cy="1944216"/>
          </a:xfrm>
          <a:ln>
            <a:noFill/>
          </a:ln>
        </p:spPr>
        <p:txBody>
          <a:bodyPr/>
          <a:lstStyle>
            <a:lvl1pPr>
              <a:defRPr sz="6400" b="1">
                <a:solidFill>
                  <a:schemeClr val="tx2"/>
                </a:solidFill>
              </a:defRPr>
            </a:lvl1pPr>
          </a:lstStyle>
          <a:p>
            <a:r>
              <a:rPr lang="de-DE" dirty="0"/>
              <a:t>Titelmasterformat</a:t>
            </a:r>
            <a:br>
              <a:rPr lang="de-DE" dirty="0"/>
            </a:br>
            <a:r>
              <a:rPr lang="de-DE" dirty="0"/>
              <a:t>durch Klicken bearbeiten</a:t>
            </a:r>
          </a:p>
        </p:txBody>
      </p:sp>
      <p:cxnSp>
        <p:nvCxnSpPr>
          <p:cNvPr id="8" name="Gerade Verbindung 14"/>
          <p:cNvCxnSpPr/>
          <p:nvPr/>
        </p:nvCxnSpPr>
        <p:spPr>
          <a:xfrm>
            <a:off x="0" y="2052000"/>
            <a:ext cx="2438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Gerade Verbindung 14"/>
          <p:cNvCxnSpPr/>
          <p:nvPr/>
        </p:nvCxnSpPr>
        <p:spPr>
          <a:xfrm>
            <a:off x="0" y="2412000"/>
            <a:ext cx="2438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85462" y="656499"/>
            <a:ext cx="2437068" cy="1109178"/>
          </a:xfrm>
          <a:prstGeom prst="rect">
            <a:avLst/>
          </a:prstGeom>
        </p:spPr>
      </p:pic>
      <p:pic>
        <p:nvPicPr>
          <p:cNvPr id="10" name="Grafik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0608" y="699462"/>
            <a:ext cx="3529476" cy="1026376"/>
          </a:xfrm>
          <a:prstGeom prst="rect">
            <a:avLst/>
          </a:prstGeom>
        </p:spPr>
      </p:pic>
    </p:spTree>
    <p:extLst>
      <p:ext uri="{BB962C8B-B14F-4D97-AF65-F5344CB8AC3E}">
        <p14:creationId xmlns:p14="http://schemas.microsoft.com/office/powerpoint/2010/main" val="227728875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el und Inhalt">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lvl1pPr>
              <a:defRPr/>
            </a:lvl1pPr>
          </a:lstStyle>
          <a:p>
            <a:r>
              <a:rPr lang="en-US"/>
              <a:t>Click to edit Master title style</a:t>
            </a:r>
            <a:endParaRPr lang="de-DE" dirty="0"/>
          </a:p>
        </p:txBody>
      </p:sp>
      <p:sp>
        <p:nvSpPr>
          <p:cNvPr id="6" name="Inhaltsplatzhalter 5"/>
          <p:cNvSpPr>
            <a:spLocks noGrp="1"/>
          </p:cNvSpPr>
          <p:nvPr>
            <p:ph sz="quarter" idx="10"/>
          </p:nvPr>
        </p:nvSpPr>
        <p:spPr>
          <a:xfrm>
            <a:off x="1749422" y="2968627"/>
            <a:ext cx="21161376" cy="8689974"/>
          </a:xfrm>
        </p:spPr>
        <p:txBody>
          <a:bodyPr/>
          <a:lstStyle>
            <a:lvl1pPr>
              <a:spcBef>
                <a:spcPts val="2400"/>
              </a:spcBef>
              <a:defRPr/>
            </a:lvl1pPr>
            <a:lvl3pPr>
              <a:spcBef>
                <a:spcPts val="2400"/>
              </a:spcBef>
              <a:defRPr/>
            </a:lvl3pPr>
          </a:lstStyle>
          <a:p>
            <a:pPr lvl="0"/>
            <a:r>
              <a:rPr lang="en-US"/>
              <a:t>Click to edit Master text styles</a:t>
            </a:r>
          </a:p>
        </p:txBody>
      </p:sp>
    </p:spTree>
    <p:extLst>
      <p:ext uri="{BB962C8B-B14F-4D97-AF65-F5344CB8AC3E}">
        <p14:creationId xmlns:p14="http://schemas.microsoft.com/office/powerpoint/2010/main" val="351438273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Rechteck 2"/>
          <p:cNvSpPr/>
          <p:nvPr/>
        </p:nvSpPr>
        <p:spPr>
          <a:xfrm>
            <a:off x="0" y="4"/>
            <a:ext cx="24384000" cy="12258672"/>
          </a:xfrm>
          <a:prstGeom prst="rect">
            <a:avLst/>
          </a:prstGeom>
          <a:gradFill>
            <a:gsLst>
              <a:gs pos="14000">
                <a:schemeClr val="tx2"/>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a:p>
        </p:txBody>
      </p:sp>
      <p:sp>
        <p:nvSpPr>
          <p:cNvPr id="2" name="Titel 1"/>
          <p:cNvSpPr>
            <a:spLocks noGrp="1"/>
          </p:cNvSpPr>
          <p:nvPr>
            <p:ph type="title"/>
          </p:nvPr>
        </p:nvSpPr>
        <p:spPr>
          <a:xfrm>
            <a:off x="1749425" y="6774519"/>
            <a:ext cx="21161374" cy="2396982"/>
          </a:xfrm>
        </p:spPr>
        <p:txBody>
          <a:bodyPr/>
          <a:lstStyle>
            <a:lvl1pPr>
              <a:defRPr sz="6400" b="1">
                <a:solidFill>
                  <a:schemeClr val="bg1"/>
                </a:solidFill>
              </a:defRPr>
            </a:lvl1pPr>
          </a:lstStyle>
          <a:p>
            <a:r>
              <a:rPr lang="en-US"/>
              <a:t>Click to edit Master title style</a:t>
            </a:r>
            <a:endParaRPr lang="de-DE" dirty="0"/>
          </a:p>
        </p:txBody>
      </p:sp>
    </p:spTree>
    <p:extLst>
      <p:ext uri="{BB962C8B-B14F-4D97-AF65-F5344CB8AC3E}">
        <p14:creationId xmlns:p14="http://schemas.microsoft.com/office/powerpoint/2010/main" val="148996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10731499" y="2968627"/>
            <a:ext cx="12179298" cy="8689974"/>
          </a:xfrm>
        </p:spPr>
        <p:txBody>
          <a:bodyPr/>
          <a:lstStyle/>
          <a:p>
            <a:pPr lvl="0"/>
            <a:r>
              <a:rPr lang="en-US"/>
              <a:t>Click to edit Master text styles</a:t>
            </a:r>
          </a:p>
        </p:txBody>
      </p:sp>
      <p:sp>
        <p:nvSpPr>
          <p:cNvPr id="9" name="Bildplatzhalter 7"/>
          <p:cNvSpPr>
            <a:spLocks noGrp="1"/>
          </p:cNvSpPr>
          <p:nvPr>
            <p:ph type="pic" sz="quarter" idx="13"/>
          </p:nvPr>
        </p:nvSpPr>
        <p:spPr>
          <a:xfrm>
            <a:off x="1749423" y="2968626"/>
            <a:ext cx="8601078" cy="2664000"/>
          </a:xfrm>
        </p:spPr>
        <p:txBody>
          <a:bodyPr/>
          <a:lstStyle/>
          <a:p>
            <a:r>
              <a:rPr lang="en-US"/>
              <a:t>Click icon to add picture</a:t>
            </a:r>
            <a:endParaRPr lang="de-DE" dirty="0"/>
          </a:p>
        </p:txBody>
      </p:sp>
      <p:sp>
        <p:nvSpPr>
          <p:cNvPr id="10" name="Bildplatzhalter 7"/>
          <p:cNvSpPr>
            <a:spLocks noGrp="1"/>
          </p:cNvSpPr>
          <p:nvPr>
            <p:ph type="pic" sz="quarter" idx="14"/>
          </p:nvPr>
        </p:nvSpPr>
        <p:spPr>
          <a:xfrm>
            <a:off x="1749425" y="5886362"/>
            <a:ext cx="8601074" cy="2664000"/>
          </a:xfrm>
        </p:spPr>
        <p:txBody>
          <a:bodyPr/>
          <a:lstStyle/>
          <a:p>
            <a:r>
              <a:rPr lang="en-US"/>
              <a:t>Click icon to add picture</a:t>
            </a:r>
            <a:endParaRPr lang="de-DE" dirty="0"/>
          </a:p>
        </p:txBody>
      </p:sp>
      <p:sp>
        <p:nvSpPr>
          <p:cNvPr id="11" name="Bildplatzhalter 7"/>
          <p:cNvSpPr>
            <a:spLocks noGrp="1"/>
          </p:cNvSpPr>
          <p:nvPr>
            <p:ph type="pic" sz="quarter" idx="15"/>
          </p:nvPr>
        </p:nvSpPr>
        <p:spPr>
          <a:xfrm>
            <a:off x="1749421" y="8804101"/>
            <a:ext cx="8601074" cy="2854498"/>
          </a:xfrm>
        </p:spPr>
        <p:txBody>
          <a:bodyPr/>
          <a:lstStyle/>
          <a:p>
            <a:r>
              <a:rPr lang="en-US"/>
              <a:t>Click icon to add picture</a:t>
            </a:r>
            <a:endParaRPr lang="de-DE" dirty="0"/>
          </a:p>
        </p:txBody>
      </p:sp>
      <p:sp>
        <p:nvSpPr>
          <p:cNvPr id="4" name="Titel 3"/>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1259141471"/>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dirty="0"/>
          </a:p>
        </p:txBody>
      </p:sp>
      <p:sp>
        <p:nvSpPr>
          <p:cNvPr id="9" name="Bildplatzhalter 7"/>
          <p:cNvSpPr>
            <a:spLocks noGrp="1"/>
          </p:cNvSpPr>
          <p:nvPr>
            <p:ph type="pic" sz="quarter" idx="13"/>
          </p:nvPr>
        </p:nvSpPr>
        <p:spPr>
          <a:xfrm>
            <a:off x="12534898" y="2968629"/>
            <a:ext cx="10375900" cy="8689970"/>
          </a:xfrm>
        </p:spPr>
        <p:txBody>
          <a:bodyPr/>
          <a:lstStyle/>
          <a:p>
            <a:r>
              <a:rPr lang="en-US"/>
              <a:t>Click icon to add picture</a:t>
            </a:r>
            <a:endParaRPr lang="de-DE" dirty="0"/>
          </a:p>
        </p:txBody>
      </p:sp>
      <p:sp>
        <p:nvSpPr>
          <p:cNvPr id="7" name="Textplatzhalter 6"/>
          <p:cNvSpPr>
            <a:spLocks noGrp="1"/>
          </p:cNvSpPr>
          <p:nvPr>
            <p:ph type="body" sz="quarter" idx="14"/>
          </p:nvPr>
        </p:nvSpPr>
        <p:spPr>
          <a:xfrm>
            <a:off x="1749427" y="2968629"/>
            <a:ext cx="10391774" cy="8689970"/>
          </a:xfrm>
        </p:spPr>
        <p:txBody>
          <a:bodyPr/>
          <a:lstStyle/>
          <a:p>
            <a:pPr lvl="0"/>
            <a:r>
              <a:rPr lang="en-US"/>
              <a:t>Click to edit Master text styles</a:t>
            </a:r>
          </a:p>
        </p:txBody>
      </p:sp>
    </p:spTree>
    <p:extLst>
      <p:ext uri="{BB962C8B-B14F-4D97-AF65-F5344CB8AC3E}">
        <p14:creationId xmlns:p14="http://schemas.microsoft.com/office/powerpoint/2010/main" val="230906148"/>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a:t>Click to edit Master title style</a:t>
            </a:r>
            <a:endParaRPr lang="de-DE"/>
          </a:p>
        </p:txBody>
      </p:sp>
      <p:sp>
        <p:nvSpPr>
          <p:cNvPr id="6" name="Textplatzhalter 5"/>
          <p:cNvSpPr>
            <a:spLocks noGrp="1"/>
          </p:cNvSpPr>
          <p:nvPr>
            <p:ph type="body" sz="quarter" idx="10"/>
          </p:nvPr>
        </p:nvSpPr>
        <p:spPr>
          <a:xfrm>
            <a:off x="1749427" y="2968629"/>
            <a:ext cx="10391774" cy="8689970"/>
          </a:xfrm>
        </p:spPr>
        <p:txBody>
          <a:bodyPr/>
          <a:lstStyle/>
          <a:p>
            <a:pPr lvl="0"/>
            <a:r>
              <a:rPr lang="en-US"/>
              <a:t>Click to edit Master text styles</a:t>
            </a:r>
          </a:p>
        </p:txBody>
      </p:sp>
      <p:sp>
        <p:nvSpPr>
          <p:cNvPr id="8" name="Textplatzhalter 7"/>
          <p:cNvSpPr>
            <a:spLocks noGrp="1"/>
          </p:cNvSpPr>
          <p:nvPr>
            <p:ph type="body" sz="quarter" idx="11"/>
          </p:nvPr>
        </p:nvSpPr>
        <p:spPr>
          <a:xfrm>
            <a:off x="12534898" y="2968630"/>
            <a:ext cx="10375900" cy="8689968"/>
          </a:xfrm>
        </p:spPr>
        <p:txBody>
          <a:bodyPr/>
          <a:lstStyle/>
          <a:p>
            <a:pPr lvl="0"/>
            <a:r>
              <a:rPr lang="en-US"/>
              <a:t>Click to edit Master text styles</a:t>
            </a:r>
          </a:p>
        </p:txBody>
      </p:sp>
    </p:spTree>
    <p:extLst>
      <p:ext uri="{BB962C8B-B14F-4D97-AF65-F5344CB8AC3E}">
        <p14:creationId xmlns:p14="http://schemas.microsoft.com/office/powerpoint/2010/main" val="2346058868"/>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749425" y="692151"/>
            <a:ext cx="21161374" cy="1368426"/>
          </a:xfrm>
        </p:spPr>
        <p:txBody>
          <a:bodyPr/>
          <a:lstStyle/>
          <a:p>
            <a:r>
              <a:rPr lang="en-US"/>
              <a:t>Click to edit Master title style</a:t>
            </a:r>
            <a:endParaRPr lang="de-DE" dirty="0"/>
          </a:p>
        </p:txBody>
      </p:sp>
      <p:sp>
        <p:nvSpPr>
          <p:cNvPr id="6" name="Textplatzhalter 5"/>
          <p:cNvSpPr>
            <a:spLocks noGrp="1"/>
          </p:cNvSpPr>
          <p:nvPr>
            <p:ph type="body" sz="quarter" idx="10"/>
          </p:nvPr>
        </p:nvSpPr>
        <p:spPr>
          <a:xfrm>
            <a:off x="1749424" y="2968629"/>
            <a:ext cx="6799152" cy="8689970"/>
          </a:xfrm>
        </p:spPr>
        <p:txBody>
          <a:bodyPr/>
          <a:lstStyle/>
          <a:p>
            <a:pPr lvl="0"/>
            <a:r>
              <a:rPr lang="en-US"/>
              <a:t>Click to edit Master text styles</a:t>
            </a:r>
          </a:p>
        </p:txBody>
      </p:sp>
      <p:sp>
        <p:nvSpPr>
          <p:cNvPr id="7" name="Textplatzhalter 7"/>
          <p:cNvSpPr>
            <a:spLocks noGrp="1"/>
          </p:cNvSpPr>
          <p:nvPr>
            <p:ph type="body" sz="quarter" idx="11"/>
          </p:nvPr>
        </p:nvSpPr>
        <p:spPr>
          <a:xfrm>
            <a:off x="16141698" y="2968630"/>
            <a:ext cx="6769100" cy="8689968"/>
          </a:xfrm>
        </p:spPr>
        <p:txBody>
          <a:bodyPr/>
          <a:lstStyle/>
          <a:p>
            <a:pPr lvl="0"/>
            <a:r>
              <a:rPr lang="en-US"/>
              <a:t>Click to edit Master text styles</a:t>
            </a:r>
          </a:p>
        </p:txBody>
      </p:sp>
      <p:sp>
        <p:nvSpPr>
          <p:cNvPr id="9" name="Textplatzhalter 5"/>
          <p:cNvSpPr>
            <a:spLocks noGrp="1"/>
          </p:cNvSpPr>
          <p:nvPr>
            <p:ph type="body" sz="quarter" idx="12"/>
          </p:nvPr>
        </p:nvSpPr>
        <p:spPr>
          <a:xfrm>
            <a:off x="8915400" y="2968630"/>
            <a:ext cx="6832600" cy="8689968"/>
          </a:xfrm>
        </p:spPr>
        <p:txBody>
          <a:bodyPr/>
          <a:lstStyle/>
          <a:p>
            <a:pPr lvl="0"/>
            <a:r>
              <a:rPr lang="en-US"/>
              <a:t>Click to edit Master text styles</a:t>
            </a:r>
          </a:p>
        </p:txBody>
      </p:sp>
    </p:spTree>
    <p:extLst>
      <p:ext uri="{BB962C8B-B14F-4D97-AF65-F5344CB8AC3E}">
        <p14:creationId xmlns:p14="http://schemas.microsoft.com/office/powerpoint/2010/main" val="1584061819"/>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7" name="Titel 1"/>
          <p:cNvSpPr txBox="1">
            <a:spLocks/>
          </p:cNvSpPr>
          <p:nvPr/>
        </p:nvSpPr>
        <p:spPr>
          <a:xfrm>
            <a:off x="12534901" y="736611"/>
            <a:ext cx="10092270" cy="1324294"/>
          </a:xfrm>
          <a:prstGeom prst="rect">
            <a:avLst/>
          </a:prstGeom>
          <a:ln>
            <a:noFill/>
          </a:ln>
        </p:spPr>
        <p:txBody>
          <a:bodyPr vert="horz" lIns="0" tIns="0" rIns="0" bIns="0" rtlCol="0" anchor="t" anchorCtr="0">
            <a:noAutofit/>
          </a:bodyPr>
          <a:lstStyle>
            <a:lvl1pPr algn="l" defTabSz="914400" rtl="0" eaLnBrk="1" latinLnBrk="0" hangingPunct="1">
              <a:spcBef>
                <a:spcPct val="0"/>
              </a:spcBef>
              <a:buNone/>
              <a:defRPr sz="2400" b="1" kern="1200" baseline="0">
                <a:solidFill>
                  <a:schemeClr val="tx2"/>
                </a:solidFill>
                <a:latin typeface="Open Sans" panose="020B0606030504020204" pitchFamily="34" charset="0"/>
                <a:ea typeface="+mj-ea"/>
                <a:cs typeface="+mj-cs"/>
              </a:defRPr>
            </a:lvl1pPr>
          </a:lstStyle>
          <a:p>
            <a:r>
              <a:rPr lang="de-DE" sz="4800" dirty="0"/>
              <a:t>Titelmasterformat durch Klicken bearbeiten</a:t>
            </a:r>
          </a:p>
        </p:txBody>
      </p:sp>
      <p:sp>
        <p:nvSpPr>
          <p:cNvPr id="8" name="Textplatzhalter 5"/>
          <p:cNvSpPr>
            <a:spLocks noGrp="1"/>
          </p:cNvSpPr>
          <p:nvPr>
            <p:ph type="body" sz="quarter" idx="10"/>
          </p:nvPr>
        </p:nvSpPr>
        <p:spPr>
          <a:xfrm>
            <a:off x="1749425" y="2968629"/>
            <a:ext cx="10391774" cy="8689970"/>
          </a:xfrm>
        </p:spPr>
        <p:txBody>
          <a:bodyPr/>
          <a:lstStyle/>
          <a:p>
            <a:pPr lvl="0"/>
            <a:r>
              <a:rPr lang="en-US"/>
              <a:t>Click to edit Master text styles</a:t>
            </a:r>
          </a:p>
        </p:txBody>
      </p:sp>
      <p:sp>
        <p:nvSpPr>
          <p:cNvPr id="9" name="Textplatzhalter 7"/>
          <p:cNvSpPr>
            <a:spLocks noGrp="1"/>
          </p:cNvSpPr>
          <p:nvPr>
            <p:ph type="body" sz="quarter" idx="11"/>
          </p:nvPr>
        </p:nvSpPr>
        <p:spPr>
          <a:xfrm>
            <a:off x="12534900" y="2968630"/>
            <a:ext cx="10375900" cy="8689968"/>
          </a:xfrm>
        </p:spPr>
        <p:txBody>
          <a:bodyPr/>
          <a:lstStyle/>
          <a:p>
            <a:pPr lvl="0"/>
            <a:r>
              <a:rPr lang="en-US"/>
              <a:t>Click to edit Master text styles</a:t>
            </a:r>
          </a:p>
        </p:txBody>
      </p:sp>
      <p:sp>
        <p:nvSpPr>
          <p:cNvPr id="3" name="Titel 2"/>
          <p:cNvSpPr>
            <a:spLocks noGrp="1"/>
          </p:cNvSpPr>
          <p:nvPr>
            <p:ph type="title"/>
          </p:nvPr>
        </p:nvSpPr>
        <p:spPr>
          <a:xfrm>
            <a:off x="1749425" y="735015"/>
            <a:ext cx="10391774" cy="1325562"/>
          </a:xfrm>
        </p:spPr>
        <p:txBody>
          <a:bodyPr/>
          <a:lstStyle/>
          <a:p>
            <a:r>
              <a:rPr lang="en-US"/>
              <a:t>Click to edit Master title style</a:t>
            </a:r>
            <a:endParaRPr lang="de-DE" dirty="0"/>
          </a:p>
        </p:txBody>
      </p:sp>
    </p:spTree>
    <p:extLst>
      <p:ext uri="{BB962C8B-B14F-4D97-AF65-F5344CB8AC3E}">
        <p14:creationId xmlns:p14="http://schemas.microsoft.com/office/powerpoint/2010/main" val="3932114099"/>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1749425" y="692152"/>
            <a:ext cx="21161374" cy="1019176"/>
          </a:xfrm>
        </p:spPr>
        <p:txBody>
          <a:bodyPr/>
          <a:lstStyle/>
          <a:p>
            <a:r>
              <a:rPr lang="en-US"/>
              <a:t>Click to edit Master title style</a:t>
            </a:r>
            <a:endParaRPr lang="de-DE" dirty="0"/>
          </a:p>
        </p:txBody>
      </p:sp>
    </p:spTree>
    <p:extLst>
      <p:ext uri="{BB962C8B-B14F-4D97-AF65-F5344CB8AC3E}">
        <p14:creationId xmlns:p14="http://schemas.microsoft.com/office/powerpoint/2010/main" val="1473076128"/>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1749425" y="692152"/>
            <a:ext cx="21161374" cy="1019176"/>
          </a:xfrm>
        </p:spPr>
        <p:txBody>
          <a:bodyPr/>
          <a:lstStyle/>
          <a:p>
            <a:r>
              <a:rPr lang="en-US"/>
              <a:t>Click to edit Master title style</a:t>
            </a:r>
            <a:endParaRPr lang="de-DE" dirty="0"/>
          </a:p>
        </p:txBody>
      </p:sp>
      <p:sp>
        <p:nvSpPr>
          <p:cNvPr id="7" name="Bildplatzhalter 6"/>
          <p:cNvSpPr>
            <a:spLocks noGrp="1"/>
          </p:cNvSpPr>
          <p:nvPr>
            <p:ph type="pic" sz="quarter" idx="10"/>
          </p:nvPr>
        </p:nvSpPr>
        <p:spPr>
          <a:xfrm>
            <a:off x="0" y="2060576"/>
            <a:ext cx="24384000" cy="10198100"/>
          </a:xfrm>
        </p:spPr>
        <p:txBody>
          <a:bodyPr/>
          <a:lstStyle/>
          <a:p>
            <a:r>
              <a:rPr lang="en-US"/>
              <a:t>Click icon to add picture</a:t>
            </a:r>
            <a:endParaRPr lang="de-DE"/>
          </a:p>
        </p:txBody>
      </p:sp>
    </p:spTree>
    <p:extLst>
      <p:ext uri="{BB962C8B-B14F-4D97-AF65-F5344CB8AC3E}">
        <p14:creationId xmlns:p14="http://schemas.microsoft.com/office/powerpoint/2010/main" val="583068286"/>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3" name="Bildplatzhalter 2"/>
          <p:cNvSpPr>
            <a:spLocks noGrp="1"/>
          </p:cNvSpPr>
          <p:nvPr>
            <p:ph type="pic" sz="quarter" idx="10"/>
          </p:nvPr>
        </p:nvSpPr>
        <p:spPr>
          <a:xfrm>
            <a:off x="0" y="13"/>
            <a:ext cx="24384000" cy="12258662"/>
          </a:xfrm>
        </p:spPr>
        <p:txBody>
          <a:bodyPr/>
          <a:lstStyle/>
          <a:p>
            <a:r>
              <a:rPr lang="en-US"/>
              <a:t>Click icon to add picture</a:t>
            </a:r>
            <a:endParaRPr lang="de-DE"/>
          </a:p>
        </p:txBody>
      </p:sp>
    </p:spTree>
    <p:extLst>
      <p:ext uri="{BB962C8B-B14F-4D97-AF65-F5344CB8AC3E}">
        <p14:creationId xmlns:p14="http://schemas.microsoft.com/office/powerpoint/2010/main" val="3071589580"/>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2.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Textebene 1…"/>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 id="2147483659" r:id="rId6"/>
    <p:sldLayoutId id="2147483660" r:id="rId7"/>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749425" y="692151"/>
            <a:ext cx="21161374" cy="1368426"/>
          </a:xfrm>
          <a:prstGeom prst="rect">
            <a:avLst/>
          </a:prstGeom>
          <a:ln>
            <a:noFill/>
          </a:ln>
        </p:spPr>
        <p:txBody>
          <a:bodyPr vert="horz" lIns="0" tIns="0" rIns="0" bIns="0" rtlCol="0" anchor="t" anchorCtr="0">
            <a:noAutofit/>
          </a:bodyPr>
          <a:lstStyle/>
          <a:p>
            <a:r>
              <a:rPr lang="de-DE" dirty="0"/>
              <a:t>Das ist eine Überschrift</a:t>
            </a:r>
            <a:br>
              <a:rPr lang="de-DE" dirty="0"/>
            </a:br>
            <a:r>
              <a:rPr lang="de-DE" dirty="0"/>
              <a:t>in zwei Zeilen</a:t>
            </a:r>
          </a:p>
        </p:txBody>
      </p:sp>
      <p:sp>
        <p:nvSpPr>
          <p:cNvPr id="3" name="Textplatzhalter 2"/>
          <p:cNvSpPr>
            <a:spLocks noGrp="1"/>
          </p:cNvSpPr>
          <p:nvPr>
            <p:ph type="body" idx="1"/>
          </p:nvPr>
        </p:nvSpPr>
        <p:spPr>
          <a:xfrm>
            <a:off x="1749425" y="2962277"/>
            <a:ext cx="21161374" cy="8721722"/>
          </a:xfrm>
          <a:prstGeom prst="rect">
            <a:avLst/>
          </a:prstGeom>
          <a:ln>
            <a:noFill/>
          </a:ln>
        </p:spPr>
        <p:txBody>
          <a:bodyPr vert="horz" lIns="0" tIns="0" rIns="0" bIns="0" rtlCol="0">
            <a:noAutofit/>
          </a:bodyPr>
          <a:lstStyle/>
          <a:p>
            <a:pPr lvl="0"/>
            <a:r>
              <a:rPr lang="de-DE" dirty="0"/>
              <a:t>Erste Textebene (16pt)</a:t>
            </a:r>
          </a:p>
          <a:p>
            <a:pPr lvl="1"/>
            <a:r>
              <a:rPr lang="de-DE" dirty="0"/>
              <a:t>Zweite Textebene für Aufzählungen</a:t>
            </a:r>
          </a:p>
          <a:p>
            <a:pPr lvl="2"/>
            <a:r>
              <a:rPr lang="de-DE" dirty="0"/>
              <a:t>Dritte Textebene bei viel Text (14pt)</a:t>
            </a:r>
          </a:p>
          <a:p>
            <a:pPr lvl="3"/>
            <a:r>
              <a:rPr lang="de-DE" dirty="0"/>
              <a:t>Vierte Textebene für Aufzählungen bei viel Text</a:t>
            </a:r>
          </a:p>
          <a:p>
            <a:pPr lvl="4"/>
            <a:r>
              <a:rPr lang="de-DE" dirty="0"/>
              <a:t>Fünfte Ebene</a:t>
            </a:r>
          </a:p>
          <a:p>
            <a:pPr lvl="5"/>
            <a:r>
              <a:rPr lang="de-DE" dirty="0"/>
              <a:t>Zwischenseite</a:t>
            </a:r>
          </a:p>
          <a:p>
            <a:pPr lvl="6"/>
            <a:r>
              <a:rPr lang="de-DE" dirty="0"/>
              <a:t>Für den nächsten Präsentationsabschnitt</a:t>
            </a:r>
          </a:p>
        </p:txBody>
      </p:sp>
      <p:sp>
        <p:nvSpPr>
          <p:cNvPr id="4" name="Textfeld 3"/>
          <p:cNvSpPr txBox="1"/>
          <p:nvPr userDrawn="1"/>
        </p:nvSpPr>
        <p:spPr>
          <a:xfrm>
            <a:off x="7150100" y="12639595"/>
            <a:ext cx="10375900" cy="738664"/>
          </a:xfrm>
          <a:prstGeom prst="rect">
            <a:avLst/>
          </a:prstGeom>
          <a:noFill/>
        </p:spPr>
        <p:txBody>
          <a:bodyPr wrap="square" lIns="0" tIns="0" rIns="0" bIns="0" rtlCol="0" anchor="b">
            <a:spAutoFit/>
          </a:bodyPr>
          <a:lstStyle/>
          <a:p>
            <a:pPr marL="0" marR="0" lvl="0" indent="0" algn="l" defTabSz="1828538" rtl="0" eaLnBrk="1" fontAlgn="auto" latinLnBrk="0" hangingPunct="1">
              <a:lnSpc>
                <a:spcPct val="100000"/>
              </a:lnSpc>
              <a:spcBef>
                <a:spcPts val="0"/>
              </a:spcBef>
              <a:spcAft>
                <a:spcPts val="0"/>
              </a:spcAft>
              <a:buClrTx/>
              <a:buSzTx/>
              <a:buFontTx/>
              <a:buNone/>
              <a:tabLst/>
              <a:defRPr/>
            </a:pPr>
            <a:r>
              <a:rPr lang="en-US" sz="1600" b="0" noProof="0" dirty="0">
                <a:solidFill>
                  <a:schemeClr val="bg2"/>
                </a:solidFill>
                <a:latin typeface="+mj-lt"/>
              </a:rPr>
              <a:t>Time, Temporality, and Organizing in Times of Crisis</a:t>
            </a:r>
          </a:p>
          <a:p>
            <a:pPr algn="l"/>
            <a:r>
              <a:rPr lang="en-US" sz="1600" b="0" noProof="0" dirty="0">
                <a:solidFill>
                  <a:schemeClr val="bg2"/>
                </a:solidFill>
                <a:latin typeface="+mj-lt"/>
                <a:ea typeface="Open Sans" panose="020B0606030504020204" pitchFamily="34" charset="0"/>
                <a:cs typeface="Open Sans" panose="020B0606030504020204" pitchFamily="34" charset="0"/>
                <a:sym typeface="Wingdings" panose="05000000000000000000" pitchFamily="2" charset="2"/>
              </a:rPr>
              <a:t>Faculty of Business and Economics / </a:t>
            </a:r>
            <a:r>
              <a:rPr lang="en-US" sz="1600" b="0" noProof="0" dirty="0">
                <a:solidFill>
                  <a:schemeClr val="bg2"/>
                </a:solidFill>
                <a:latin typeface="+mj-lt"/>
                <a:ea typeface="Open Sans" panose="020B0606030504020204" pitchFamily="34" charset="0"/>
                <a:cs typeface="Open Sans" panose="020B0606030504020204" pitchFamily="34" charset="0"/>
              </a:rPr>
              <a:t>Prof. Dr. </a:t>
            </a:r>
            <a:r>
              <a:rPr lang="en-US" sz="1600" b="0" noProof="0" dirty="0" err="1">
                <a:solidFill>
                  <a:schemeClr val="bg2"/>
                </a:solidFill>
                <a:latin typeface="+mj-lt"/>
                <a:ea typeface="Open Sans" panose="020B0606030504020204" pitchFamily="34" charset="0"/>
                <a:cs typeface="Open Sans" panose="020B0606030504020204" pitchFamily="34" charset="0"/>
              </a:rPr>
              <a:t>Blagoy</a:t>
            </a:r>
            <a:r>
              <a:rPr lang="en-US" sz="1600" b="0" noProof="0" dirty="0">
                <a:solidFill>
                  <a:schemeClr val="bg2"/>
                </a:solidFill>
                <a:latin typeface="+mj-lt"/>
                <a:ea typeface="Open Sans" panose="020B0606030504020204" pitchFamily="34" charset="0"/>
                <a:cs typeface="Open Sans" panose="020B0606030504020204" pitchFamily="34" charset="0"/>
              </a:rPr>
              <a:t> Blagoev</a:t>
            </a:r>
            <a:endParaRPr lang="en-US" sz="1600" b="0" baseline="0" noProof="0" dirty="0">
              <a:solidFill>
                <a:schemeClr val="bg2"/>
              </a:solidFill>
              <a:latin typeface="+mj-lt"/>
              <a:ea typeface="Open Sans" panose="020B0606030504020204" pitchFamily="34" charset="0"/>
              <a:cs typeface="Open Sans" panose="020B0606030504020204" pitchFamily="34" charset="0"/>
            </a:endParaRPr>
          </a:p>
          <a:p>
            <a:pPr algn="l"/>
            <a:r>
              <a:rPr lang="en-US" sz="1600" b="0" baseline="0" noProof="0" dirty="0">
                <a:solidFill>
                  <a:schemeClr val="bg2"/>
                </a:solidFill>
                <a:latin typeface="+mj-lt"/>
                <a:ea typeface="Open Sans" panose="020B0606030504020204" pitchFamily="34" charset="0"/>
                <a:cs typeface="Open Sans" panose="020B0606030504020204" pitchFamily="34" charset="0"/>
              </a:rPr>
              <a:t>Online Seminar Organizing in Times of Crisis // 20.05.2022</a:t>
            </a:r>
            <a:endParaRPr lang="en-US" sz="1600" b="0" noProof="0" dirty="0">
              <a:solidFill>
                <a:schemeClr val="bg2"/>
              </a:solidFill>
              <a:latin typeface="+mj-lt"/>
              <a:ea typeface="Open Sans" panose="020B0606030504020204" pitchFamily="34" charset="0"/>
              <a:cs typeface="Open Sans" panose="020B0606030504020204" pitchFamily="34" charset="0"/>
            </a:endParaRPr>
          </a:p>
        </p:txBody>
      </p:sp>
      <p:cxnSp>
        <p:nvCxnSpPr>
          <p:cNvPr id="8" name="Gerade Verbindung 14"/>
          <p:cNvCxnSpPr/>
          <p:nvPr/>
        </p:nvCxnSpPr>
        <p:spPr>
          <a:xfrm>
            <a:off x="0" y="12246432"/>
            <a:ext cx="24384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feld 11"/>
          <p:cNvSpPr txBox="1"/>
          <p:nvPr/>
        </p:nvSpPr>
        <p:spPr>
          <a:xfrm>
            <a:off x="17932400" y="12612889"/>
            <a:ext cx="1409700" cy="738664"/>
          </a:xfrm>
          <a:prstGeom prst="rect">
            <a:avLst/>
          </a:prstGeom>
          <a:noFill/>
        </p:spPr>
        <p:txBody>
          <a:bodyPr wrap="square" lIns="0" tIns="0" rIns="0" bIns="0" rtlCol="0" anchor="b">
            <a:spAutoFit/>
          </a:bodyPr>
          <a:lstStyle/>
          <a:p>
            <a:pPr marL="0" marR="0" lvl="0" indent="0" algn="r" defTabSz="1828538" rtl="0" eaLnBrk="1" fontAlgn="auto" latinLnBrk="0" hangingPunct="1">
              <a:lnSpc>
                <a:spcPct val="100000"/>
              </a:lnSpc>
              <a:spcBef>
                <a:spcPts val="0"/>
              </a:spcBef>
              <a:spcAft>
                <a:spcPts val="0"/>
              </a:spcAft>
              <a:buClrTx/>
              <a:buSzTx/>
              <a:buFontTx/>
              <a:buNone/>
              <a:tabLst/>
              <a:defRPr/>
            </a:pPr>
            <a:br>
              <a:rPr lang="en-US" sz="1600" b="0" noProof="0" dirty="0">
                <a:solidFill>
                  <a:schemeClr val="bg2"/>
                </a:solidFill>
                <a:latin typeface="Open Sans" panose="020B0606030504020204" pitchFamily="34" charset="0"/>
                <a:ea typeface="Open Sans" panose="020B0606030504020204" pitchFamily="34" charset="0"/>
                <a:cs typeface="Open Sans" panose="020B0606030504020204" pitchFamily="34" charset="0"/>
              </a:rPr>
            </a:br>
            <a:r>
              <a:rPr lang="en-US" sz="1600" b="0" noProof="0" dirty="0">
                <a:solidFill>
                  <a:schemeClr val="bg2"/>
                </a:solidFill>
                <a:latin typeface="Open Sans" panose="020B0606030504020204" pitchFamily="34" charset="0"/>
                <a:ea typeface="Open Sans" panose="020B0606030504020204" pitchFamily="34" charset="0"/>
                <a:cs typeface="Open Sans" panose="020B0606030504020204" pitchFamily="34" charset="0"/>
              </a:rPr>
              <a:t>Slide</a:t>
            </a:r>
            <a:r>
              <a:rPr lang="en-US" sz="1600" b="0" baseline="0" noProof="0" dirty="0">
                <a:solidFill>
                  <a:schemeClr val="bg2"/>
                </a:solidFill>
                <a:latin typeface="Open Sans" panose="020B0606030504020204" pitchFamily="34" charset="0"/>
                <a:ea typeface="Open Sans" panose="020B0606030504020204" pitchFamily="34" charset="0"/>
                <a:cs typeface="Open Sans" panose="020B0606030504020204" pitchFamily="34" charset="0"/>
              </a:rPr>
              <a:t> </a:t>
            </a:r>
            <a:fld id="{38F97D41-8991-4148-BA02-56FEE4AAF2CC}" type="slidenum">
              <a:rPr lang="en-US" sz="1600" b="0" baseline="0" noProof="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marL="0" marR="0" lvl="0" indent="0" algn="r" defTabSz="1828538" rtl="0" eaLnBrk="1" fontAlgn="auto" latinLnBrk="0" hangingPunct="1">
                <a:lnSpc>
                  <a:spcPct val="100000"/>
                </a:lnSpc>
                <a:spcBef>
                  <a:spcPts val="0"/>
                </a:spcBef>
                <a:spcAft>
                  <a:spcPts val="0"/>
                </a:spcAft>
                <a:buClrTx/>
                <a:buSzTx/>
                <a:buFontTx/>
                <a:buNone/>
                <a:tabLst/>
                <a:defRPr/>
              </a:pPr>
              <a:t>‹#›</a:t>
            </a:fld>
            <a:endParaRPr lang="en-US" sz="1600" b="0" baseline="0" noProof="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1828538" rtl="0" eaLnBrk="1" fontAlgn="auto" latinLnBrk="0" hangingPunct="1">
              <a:lnSpc>
                <a:spcPct val="100000"/>
              </a:lnSpc>
              <a:spcBef>
                <a:spcPts val="0"/>
              </a:spcBef>
              <a:spcAft>
                <a:spcPts val="0"/>
              </a:spcAft>
              <a:buClrTx/>
              <a:buSzTx/>
              <a:buFontTx/>
              <a:buNone/>
              <a:tabLst/>
              <a:defRPr/>
            </a:pPr>
            <a:endParaRPr lang="en-US" sz="1600" b="0" noProof="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Grafik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1947911" y="12672860"/>
            <a:ext cx="1540746" cy="701236"/>
          </a:xfrm>
          <a:prstGeom prst="rect">
            <a:avLst/>
          </a:prstGeom>
        </p:spPr>
      </p:pic>
      <p:pic>
        <p:nvPicPr>
          <p:cNvPr id="10" name="Grafik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12587" y="12673412"/>
            <a:ext cx="2231382" cy="648888"/>
          </a:xfrm>
          <a:prstGeom prst="rect">
            <a:avLst/>
          </a:prstGeom>
        </p:spPr>
      </p:pic>
    </p:spTree>
    <p:extLst>
      <p:ext uri="{BB962C8B-B14F-4D97-AF65-F5344CB8AC3E}">
        <p14:creationId xmlns:p14="http://schemas.microsoft.com/office/powerpoint/2010/main" val="35555600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p:txStyles>
    <p:titleStyle>
      <a:lvl1pPr algn="l" defTabSz="1828538" rtl="0" eaLnBrk="1" latinLnBrk="0" hangingPunct="1">
        <a:spcBef>
          <a:spcPct val="0"/>
        </a:spcBef>
        <a:buNone/>
        <a:defRPr sz="4800" b="1" kern="1200" baseline="0">
          <a:solidFill>
            <a:schemeClr val="tx2"/>
          </a:solidFill>
          <a:latin typeface="Open Sans" panose="020B0606030504020204" pitchFamily="34" charset="0"/>
          <a:ea typeface="+mj-ea"/>
          <a:cs typeface="+mj-cs"/>
        </a:defRPr>
      </a:lvl1pPr>
    </p:titleStyle>
    <p:bodyStyle>
      <a:lvl1pPr marL="0" indent="0" algn="l" defTabSz="1828538" rtl="0" eaLnBrk="1" latinLnBrk="0" hangingPunct="1">
        <a:spcBef>
          <a:spcPts val="1200"/>
        </a:spcBef>
        <a:buFont typeface="Arial" panose="020B0604020202020204" pitchFamily="34" charset="0"/>
        <a:buNone/>
        <a:defRPr sz="3200" kern="1200">
          <a:solidFill>
            <a:schemeClr val="tx2"/>
          </a:solidFill>
          <a:latin typeface="Open Sans" panose="020B0606030504020204" pitchFamily="34" charset="0"/>
          <a:ea typeface="+mn-ea"/>
          <a:cs typeface="+mn-cs"/>
        </a:defRPr>
      </a:lvl1pPr>
      <a:lvl2pPr marL="791884" indent="-647906" algn="l" defTabSz="1828538" rtl="0" eaLnBrk="1" latinLnBrk="0" hangingPunct="1">
        <a:spcBef>
          <a:spcPts val="600"/>
        </a:spcBef>
        <a:buFont typeface="Open Sans" panose="020B0606030504020204" pitchFamily="34" charset="0"/>
        <a:buChar char="—"/>
        <a:defRPr sz="3200" kern="1200">
          <a:solidFill>
            <a:schemeClr val="tx2"/>
          </a:solidFill>
          <a:latin typeface="Open Sans" panose="020B0606030504020204" pitchFamily="34" charset="0"/>
          <a:ea typeface="+mn-ea"/>
          <a:cs typeface="+mn-cs"/>
        </a:defRPr>
      </a:lvl2pPr>
      <a:lvl3pPr marL="0" indent="0" algn="l" defTabSz="1828538" rtl="0" eaLnBrk="1" latinLnBrk="0" hangingPunct="1">
        <a:spcBef>
          <a:spcPts val="1200"/>
        </a:spcBef>
        <a:buFont typeface="Arial" panose="020B0604020202020204" pitchFamily="34" charset="0"/>
        <a:buNone/>
        <a:defRPr sz="2800" kern="1200">
          <a:solidFill>
            <a:schemeClr val="tx2"/>
          </a:solidFill>
          <a:latin typeface="Open Sans" panose="020B0606030504020204" pitchFamily="34" charset="0"/>
          <a:ea typeface="+mn-ea"/>
          <a:cs typeface="+mn-cs"/>
        </a:defRPr>
      </a:lvl3pPr>
      <a:lvl4pPr marL="791884" indent="-431938" algn="l" defTabSz="1828538" rtl="0" eaLnBrk="1" latinLnBrk="0" hangingPunct="1">
        <a:spcBef>
          <a:spcPts val="600"/>
        </a:spcBef>
        <a:buFont typeface="Symbol" panose="05050102010706020507" pitchFamily="18" charset="2"/>
        <a:buChar char="-"/>
        <a:defRPr sz="2800" kern="1200">
          <a:solidFill>
            <a:schemeClr val="tx2"/>
          </a:solidFill>
          <a:latin typeface="Open Sans" panose="020B0606030504020204" pitchFamily="34" charset="0"/>
          <a:ea typeface="+mn-ea"/>
          <a:cs typeface="+mn-cs"/>
        </a:defRPr>
      </a:lvl4pPr>
      <a:lvl5pPr marL="1151832" indent="-358724" algn="l" defTabSz="1828538" rtl="0" eaLnBrk="1" latinLnBrk="0" hangingPunct="1">
        <a:spcBef>
          <a:spcPts val="600"/>
        </a:spcBef>
        <a:buFont typeface="Symbol" panose="05050102010706020507" pitchFamily="18" charset="2"/>
        <a:buChar char="-"/>
        <a:defRPr sz="2800" kern="1200" baseline="0">
          <a:solidFill>
            <a:schemeClr val="tx2"/>
          </a:solidFill>
          <a:latin typeface="Open Sans" panose="020B0606030504020204" pitchFamily="34" charset="0"/>
          <a:ea typeface="+mn-ea"/>
          <a:cs typeface="+mn-cs"/>
        </a:defRPr>
      </a:lvl5pPr>
      <a:lvl6pPr marL="717446" indent="0" algn="l" defTabSz="1828538" rtl="0" eaLnBrk="1" latinLnBrk="0" hangingPunct="1">
        <a:spcBef>
          <a:spcPts val="0"/>
        </a:spcBef>
        <a:buFont typeface="Arial" panose="020B0604020202020204" pitchFamily="34" charset="0"/>
        <a:buNone/>
        <a:defRPr sz="6400" b="1" kern="1200">
          <a:solidFill>
            <a:schemeClr val="bg1"/>
          </a:solidFill>
          <a:latin typeface="+mn-lt"/>
          <a:ea typeface="+mn-ea"/>
          <a:cs typeface="+mn-cs"/>
        </a:defRPr>
      </a:lvl6pPr>
      <a:lvl7pPr marL="717446" indent="0" algn="l" defTabSz="1828538" rtl="0" eaLnBrk="1" latinLnBrk="0" hangingPunct="1">
        <a:spcBef>
          <a:spcPts val="0"/>
        </a:spcBef>
        <a:buFont typeface="Arial" panose="020B0604020202020204" pitchFamily="34" charset="0"/>
        <a:buNone/>
        <a:defRPr sz="6400" kern="1200">
          <a:solidFill>
            <a:schemeClr val="bg1"/>
          </a:solidFill>
          <a:latin typeface="+mn-lt"/>
          <a:ea typeface="+mn-ea"/>
          <a:cs typeface="+mn-cs"/>
        </a:defRPr>
      </a:lvl7pPr>
      <a:lvl8pPr marL="6857004" indent="-457132" algn="l" defTabSz="1828538"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1270" indent="-457132" algn="l" defTabSz="1828538"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de-DE"/>
      </a:defPPr>
      <a:lvl1pPr marL="0" algn="l" defTabSz="1828538" rtl="0" eaLnBrk="1" latinLnBrk="0" hangingPunct="1">
        <a:defRPr sz="3600" kern="1200">
          <a:solidFill>
            <a:schemeClr val="tx1"/>
          </a:solidFill>
          <a:latin typeface="+mn-lt"/>
          <a:ea typeface="+mn-ea"/>
          <a:cs typeface="+mn-cs"/>
        </a:defRPr>
      </a:lvl1pPr>
      <a:lvl2pPr marL="914270" algn="l" defTabSz="1828538" rtl="0" eaLnBrk="1" latinLnBrk="0" hangingPunct="1">
        <a:defRPr sz="3600" kern="1200">
          <a:solidFill>
            <a:schemeClr val="tx1"/>
          </a:solidFill>
          <a:latin typeface="+mn-lt"/>
          <a:ea typeface="+mn-ea"/>
          <a:cs typeface="+mn-cs"/>
        </a:defRPr>
      </a:lvl2pPr>
      <a:lvl3pPr marL="1828538" algn="l" defTabSz="1828538" rtl="0" eaLnBrk="1" latinLnBrk="0" hangingPunct="1">
        <a:defRPr sz="3600" kern="1200">
          <a:solidFill>
            <a:schemeClr val="tx1"/>
          </a:solidFill>
          <a:latin typeface="+mn-lt"/>
          <a:ea typeface="+mn-ea"/>
          <a:cs typeface="+mn-cs"/>
        </a:defRPr>
      </a:lvl3pPr>
      <a:lvl4pPr marL="2742804" algn="l" defTabSz="1828538" rtl="0" eaLnBrk="1" latinLnBrk="0" hangingPunct="1">
        <a:defRPr sz="3600" kern="1200">
          <a:solidFill>
            <a:schemeClr val="tx1"/>
          </a:solidFill>
          <a:latin typeface="+mn-lt"/>
          <a:ea typeface="+mn-ea"/>
          <a:cs typeface="+mn-cs"/>
        </a:defRPr>
      </a:lvl4pPr>
      <a:lvl5pPr marL="3657068" algn="l" defTabSz="1828538" rtl="0" eaLnBrk="1" latinLnBrk="0" hangingPunct="1">
        <a:defRPr sz="3600" kern="1200">
          <a:solidFill>
            <a:schemeClr val="tx1"/>
          </a:solidFill>
          <a:latin typeface="+mn-lt"/>
          <a:ea typeface="+mn-ea"/>
          <a:cs typeface="+mn-cs"/>
        </a:defRPr>
      </a:lvl5pPr>
      <a:lvl6pPr marL="4571340" algn="l" defTabSz="1828538" rtl="0" eaLnBrk="1" latinLnBrk="0" hangingPunct="1">
        <a:defRPr sz="3600" kern="1200">
          <a:solidFill>
            <a:schemeClr val="tx1"/>
          </a:solidFill>
          <a:latin typeface="+mn-lt"/>
          <a:ea typeface="+mn-ea"/>
          <a:cs typeface="+mn-cs"/>
        </a:defRPr>
      </a:lvl6pPr>
      <a:lvl7pPr marL="5485606" algn="l" defTabSz="1828538" rtl="0" eaLnBrk="1" latinLnBrk="0" hangingPunct="1">
        <a:defRPr sz="3600" kern="1200">
          <a:solidFill>
            <a:schemeClr val="tx1"/>
          </a:solidFill>
          <a:latin typeface="+mn-lt"/>
          <a:ea typeface="+mn-ea"/>
          <a:cs typeface="+mn-cs"/>
        </a:defRPr>
      </a:lvl7pPr>
      <a:lvl8pPr marL="6399872" algn="l" defTabSz="1828538" rtl="0" eaLnBrk="1" latinLnBrk="0" hangingPunct="1">
        <a:defRPr sz="3600" kern="1200">
          <a:solidFill>
            <a:schemeClr val="tx1"/>
          </a:solidFill>
          <a:latin typeface="+mn-lt"/>
          <a:ea typeface="+mn-ea"/>
          <a:cs typeface="+mn-cs"/>
        </a:defRPr>
      </a:lvl8pPr>
      <a:lvl9pPr marL="7314140" algn="l" defTabSz="1828538"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992">
          <p15:clr>
            <a:srgbClr val="F26B43"/>
          </p15:clr>
        </p15:guide>
        <p15:guide id="7" pos="1120">
          <p15:clr>
            <a:srgbClr val="F26B43"/>
          </p15:clr>
        </p15:guide>
        <p15:guide id="8" pos="1676">
          <p15:clr>
            <a:srgbClr val="F26B43"/>
          </p15:clr>
        </p15:guide>
        <p15:guide id="9" pos="1556">
          <p15:clr>
            <a:srgbClr val="F26B43"/>
          </p15:clr>
        </p15:guide>
        <p15:guide id="10" pos="2252">
          <p15:clr>
            <a:srgbClr val="F26B43"/>
          </p15:clr>
        </p15:guide>
        <p15:guide id="11" pos="2128">
          <p15:clr>
            <a:srgbClr val="F26B43"/>
          </p15:clr>
        </p15:guide>
        <p15:guide id="16" pos="3824">
          <p15:clr>
            <a:srgbClr val="F26B43"/>
          </p15:clr>
        </p15:guide>
        <p15:guide id="17" pos="3948">
          <p15:clr>
            <a:srgbClr val="F26B43"/>
          </p15:clr>
        </p15:guide>
        <p15:guide id="20" pos="4384">
          <p15:clr>
            <a:srgbClr val="F26B43"/>
          </p15:clr>
        </p15:guide>
        <p15:guide id="21" pos="4508">
          <p15:clr>
            <a:srgbClr val="F26B43"/>
          </p15:clr>
        </p15:guide>
        <p15:guide id="22" pos="6780">
          <p15:clr>
            <a:srgbClr val="F26B43"/>
          </p15:clr>
        </p15:guide>
        <p15:guide id="23" pos="6656">
          <p15:clr>
            <a:srgbClr val="F26B43"/>
          </p15:clr>
        </p15:guide>
        <p15:guide id="24" pos="4960">
          <p15:clr>
            <a:srgbClr val="F26B43"/>
          </p15:clr>
        </p15:guide>
        <p15:guide id="25" pos="5084">
          <p15:clr>
            <a:srgbClr val="F26B43"/>
          </p15:clr>
        </p15:guide>
        <p15:guide id="30" orient="horz" pos="538">
          <p15:clr>
            <a:srgbClr val="F26B43"/>
          </p15:clr>
        </p15:guide>
        <p15:guide id="31" pos="551">
          <p15:clr>
            <a:srgbClr val="F26B43"/>
          </p15:clr>
        </p15:guide>
        <p15:guide id="39" pos="6092">
          <p15:clr>
            <a:srgbClr val="F26B43"/>
          </p15:clr>
        </p15:guide>
        <p15:guide id="40" pos="6216">
          <p15:clr>
            <a:srgbClr val="F26B43"/>
          </p15:clr>
        </p15:guide>
        <p15:guide id="41" pos="2692">
          <p15:clr>
            <a:srgbClr val="F26B43"/>
          </p15:clr>
        </p15:guide>
        <p15:guide id="42" pos="2808">
          <p15:clr>
            <a:srgbClr val="F26B43"/>
          </p15:clr>
        </p15:guide>
        <p15:guide id="43" pos="3260">
          <p15:clr>
            <a:srgbClr val="F26B43"/>
          </p15:clr>
        </p15:guide>
        <p15:guide id="44" pos="3380">
          <p15:clr>
            <a:srgbClr val="F26B43"/>
          </p15:clr>
        </p15:guide>
        <p15:guide id="50" pos="5520">
          <p15:clr>
            <a:srgbClr val="F26B43"/>
          </p15:clr>
        </p15:guide>
        <p15:guide id="52" orient="horz" pos="933">
          <p15:clr>
            <a:srgbClr val="F26B43"/>
          </p15:clr>
        </p15:guide>
        <p15:guide id="53" orient="horz" pos="759">
          <p15:clr>
            <a:srgbClr val="F26B43"/>
          </p15:clr>
        </p15:guide>
        <p15:guide id="58" orient="horz" pos="218">
          <p15:clr>
            <a:srgbClr val="F26B43"/>
          </p15:clr>
        </p15:guide>
        <p15:guide id="59" orient="horz" pos="3680">
          <p15:clr>
            <a:srgbClr val="F26B43"/>
          </p15:clr>
        </p15:guide>
        <p15:guide id="60" orient="horz" pos="3861">
          <p15:clr>
            <a:srgbClr val="F26B43"/>
          </p15:clr>
        </p15:guide>
        <p15:guide id="62" orient="horz" pos="2130">
          <p15:clr>
            <a:srgbClr val="F26B43"/>
          </p15:clr>
        </p15:guide>
        <p15:guide id="65" pos="5648">
          <p15:clr>
            <a:srgbClr val="F26B43"/>
          </p15:clr>
        </p15:guide>
        <p15:guide id="66" orient="horz" pos="649">
          <p15:clr>
            <a:srgbClr val="F26B43"/>
          </p15:clr>
        </p15:guide>
        <p15:guide id="67" pos="7216">
          <p15:clr>
            <a:srgbClr val="F26B43"/>
          </p15:clr>
        </p15:guide>
        <p15:guide id="69" orient="horz" pos="3988">
          <p15:clr>
            <a:srgbClr val="F26B43"/>
          </p15:clr>
        </p15:guide>
        <p15:guide id="70" orient="horz" pos="4196">
          <p15:clr>
            <a:srgbClr val="F26B43"/>
          </p15:clr>
        </p15:guide>
        <p15:guide id="71" pos="318">
          <p15:clr>
            <a:srgbClr val="F26B43"/>
          </p15:clr>
        </p15:guide>
        <p15:guide id="72" orient="horz" pos="41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hyperlink" Target="https://unsplash.com/s/photos/climate-crisis?utm_source=unsplash&amp;utm_medium=referral&amp;utm_content=creditCopyText" TargetMode="External"/><Relationship Id="rId3" Type="http://schemas.openxmlformats.org/officeDocument/2006/relationships/image" Target="../media/image5.jpg"/><Relationship Id="rId7" Type="http://schemas.openxmlformats.org/officeDocument/2006/relationships/hyperlink" Target="https://unsplash.com/@markusspiske?utm_source=unsplash&amp;utm_medium=referral&amp;utm_content=creditCopyText"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6.jpeg"/><Relationship Id="rId11" Type="http://schemas.openxmlformats.org/officeDocument/2006/relationships/hyperlink" Target="https://unsplash.com/s/photos/ukraine-war?utm_source=unsplash&amp;utm_medium=referral&amp;utm_content=creditCopyText" TargetMode="External"/><Relationship Id="rId5" Type="http://schemas.openxmlformats.org/officeDocument/2006/relationships/hyperlink" Target="https://unsplash.com/s/photos/corona?utm_source=unsplash&amp;utm_medium=referral&amp;utm_content=creditCopyText" TargetMode="External"/><Relationship Id="rId10" Type="http://schemas.openxmlformats.org/officeDocument/2006/relationships/hyperlink" Target="https://unsplash.com/@gmalhotra?utm_source=unsplash&amp;utm_medium=referral&amp;utm_content=creditCopyText" TargetMode="External"/><Relationship Id="rId4" Type="http://schemas.openxmlformats.org/officeDocument/2006/relationships/hyperlink" Target="https://unsplash.com/@adamsky1973?utm_source=unsplash&amp;utm_medium=referral&amp;utm_content=creditCopyText" TargetMode="External"/><Relationship Id="rId9"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hyperlink" Target="https://unsplash.com/s/photos/firefighters?utm_source=unsplash&amp;utm_medium=referral&amp;utm_content=creditCopyText" TargetMode="External"/><Relationship Id="rId4" Type="http://schemas.openxmlformats.org/officeDocument/2006/relationships/hyperlink" Target="https://unsplash.com/@mchesin?utm_source=unsplash&amp;utm_medium=referral&amp;utm_content=creditCopyTex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pixabay.com/de/?utm_source=link-attribution&amp;utm_medium=referral&amp;utm_campaign=image&amp;utm_content=180538" TargetMode="External"/><Relationship Id="rId5" Type="http://schemas.openxmlformats.org/officeDocument/2006/relationships/hyperlink" Target="https://pixabay.com/de/users/cgcolman-52441/?utm_source=link-attribution&amp;utm_medium=referral&amp;utm_campaign=image&amp;utm_content=180538" TargetMode="Externa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ORGANIZING in Times of Crisis"/>
          <p:cNvSpPr txBox="1"/>
          <p:nvPr/>
        </p:nvSpPr>
        <p:spPr>
          <a:xfrm>
            <a:off x="17280203" y="-286649"/>
            <a:ext cx="5865623" cy="3145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a:defRPr>
                <a:solidFill>
                  <a:srgbClr val="FFFFFF"/>
                </a:solidFill>
              </a:defRPr>
            </a:pPr>
            <a:r>
              <a:rPr sz="7000"/>
              <a:t>ORGANIZING</a:t>
            </a:r>
            <a:br>
              <a:rPr sz="14000"/>
            </a:br>
            <a:r>
              <a:rPr sz="5400"/>
              <a:t>in Times of Crisis</a:t>
            </a:r>
          </a:p>
        </p:txBody>
      </p:sp>
      <p:sp>
        <p:nvSpPr>
          <p:cNvPr id="124" name="Class 2: Organizing in and for the Unexpected"/>
          <p:cNvSpPr txBox="1"/>
          <p:nvPr/>
        </p:nvSpPr>
        <p:spPr>
          <a:xfrm>
            <a:off x="1069632" y="5493204"/>
            <a:ext cx="22121159" cy="27295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lgn="l">
              <a:defRPr sz="8400">
                <a:solidFill>
                  <a:srgbClr val="FFFFFF"/>
                </a:solidFill>
              </a:defRPr>
            </a:lvl1pPr>
          </a:lstStyle>
          <a:p>
            <a:r>
              <a:rPr dirty="0"/>
              <a:t>Class </a:t>
            </a:r>
            <a:r>
              <a:rPr lang="de-DE" dirty="0"/>
              <a:t>1</a:t>
            </a:r>
            <a:r>
              <a:rPr lang="de-AT" dirty="0"/>
              <a:t>2</a:t>
            </a:r>
            <a:r>
              <a:rPr dirty="0"/>
              <a:t>: </a:t>
            </a:r>
            <a:r>
              <a:rPr lang="en-US" dirty="0"/>
              <a:t>Time, Temporality and Organizing in Times of Crisis</a:t>
            </a:r>
            <a:endParaRPr dirty="0"/>
          </a:p>
        </p:txBody>
      </p:sp>
      <p:sp>
        <p:nvSpPr>
          <p:cNvPr id="125" name="Daniel Geiger University of Hamburg"/>
          <p:cNvSpPr txBox="1"/>
          <p:nvPr/>
        </p:nvSpPr>
        <p:spPr>
          <a:xfrm>
            <a:off x="1094572" y="10272007"/>
            <a:ext cx="10669586" cy="20524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algn="l">
              <a:defRPr>
                <a:solidFill>
                  <a:srgbClr val="FFFFFF"/>
                </a:solidFill>
              </a:defRPr>
            </a:pPr>
            <a:r>
              <a:rPr lang="de-AT" sz="7000" dirty="0" err="1"/>
              <a:t>Blagoy</a:t>
            </a:r>
            <a:r>
              <a:rPr lang="de-AT" sz="7000" dirty="0"/>
              <a:t> Blagoev</a:t>
            </a:r>
            <a:br>
              <a:rPr sz="14000" dirty="0"/>
            </a:br>
            <a:r>
              <a:rPr lang="en-US" sz="5400" dirty="0" err="1"/>
              <a:t>Technische</a:t>
            </a:r>
            <a:r>
              <a:rPr lang="en-US" sz="5400" dirty="0"/>
              <a:t> Universität Dresden</a:t>
            </a:r>
            <a:endParaRPr sz="5400" dirty="0"/>
          </a:p>
        </p:txBody>
      </p:sp>
      <p:sp>
        <p:nvSpPr>
          <p:cNvPr id="6" name="Daniel Geiger University of Hamburg">
            <a:extLst>
              <a:ext uri="{FF2B5EF4-FFF2-40B4-BE49-F238E27FC236}">
                <a16:creationId xmlns:a16="http://schemas.microsoft.com/office/drawing/2014/main" id="{7A6E3A34-869F-4F9E-9BF5-CB35423B129F}"/>
              </a:ext>
            </a:extLst>
          </p:cNvPr>
          <p:cNvSpPr txBox="1"/>
          <p:nvPr/>
        </p:nvSpPr>
        <p:spPr>
          <a:xfrm>
            <a:off x="20383451" y="12351386"/>
            <a:ext cx="2591204" cy="5557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1328" tIns="31328" rIns="31328" bIns="31328" anchor="ctr">
            <a:spAutoFit/>
          </a:bodyPr>
          <a:lstStyle/>
          <a:p>
            <a:pPr algn="l">
              <a:defRPr>
                <a:solidFill>
                  <a:srgbClr val="FFFFFF"/>
                </a:solidFill>
              </a:defRPr>
            </a:pPr>
            <a:r>
              <a:rPr lang="de-DE" dirty="0"/>
              <a:t>May 20, 2022</a:t>
            </a:r>
            <a:endParaRPr dirty="0"/>
          </a:p>
        </p:txBody>
      </p:sp>
    </p:spTree>
    <p:extLst>
      <p:ext uri="{BB962C8B-B14F-4D97-AF65-F5344CB8AC3E}">
        <p14:creationId xmlns:p14="http://schemas.microsoft.com/office/powerpoint/2010/main" val="360155396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ADA896-35E8-5E64-5CEA-81FC5452F3B1}"/>
              </a:ext>
            </a:extLst>
          </p:cNvPr>
          <p:cNvSpPr>
            <a:spLocks noGrp="1"/>
          </p:cNvSpPr>
          <p:nvPr>
            <p:ph type="title"/>
          </p:nvPr>
        </p:nvSpPr>
        <p:spPr/>
        <p:txBody>
          <a:bodyPr/>
          <a:lstStyle/>
          <a:p>
            <a:r>
              <a:rPr lang="en-DE" dirty="0"/>
              <a:t>Learning objectives</a:t>
            </a:r>
          </a:p>
        </p:txBody>
      </p:sp>
      <p:sp>
        <p:nvSpPr>
          <p:cNvPr id="4" name="Content Placeholder 3">
            <a:extLst>
              <a:ext uri="{FF2B5EF4-FFF2-40B4-BE49-F238E27FC236}">
                <a16:creationId xmlns:a16="http://schemas.microsoft.com/office/drawing/2014/main" id="{9B2C9C43-864E-112F-430C-64700CAAD12B}"/>
              </a:ext>
            </a:extLst>
          </p:cNvPr>
          <p:cNvSpPr>
            <a:spLocks noGrp="1"/>
          </p:cNvSpPr>
          <p:nvPr>
            <p:ph sz="quarter" idx="10"/>
          </p:nvPr>
        </p:nvSpPr>
        <p:spPr/>
        <p:txBody>
          <a:bodyPr/>
          <a:lstStyle/>
          <a:p>
            <a:r>
              <a:rPr lang="en-DE" sz="4000" dirty="0"/>
              <a:t>Being able to reflect upon the </a:t>
            </a:r>
            <a:r>
              <a:rPr lang="en-DE" sz="4000" b="1" dirty="0"/>
              <a:t>temporal dimensions of organizing in times of crisis</a:t>
            </a:r>
            <a:r>
              <a:rPr lang="en-DE" sz="4000" dirty="0"/>
              <a:t> as well as how a temporal lens can illuminate the Ukrain</a:t>
            </a:r>
            <a:r>
              <a:rPr lang="en-DE" sz="4000" baseline="0" dirty="0"/>
              <a:t>e crisis</a:t>
            </a:r>
          </a:p>
          <a:p>
            <a:endParaRPr lang="en-DE" sz="4000" dirty="0"/>
          </a:p>
          <a:p>
            <a:r>
              <a:rPr lang="en-DE" sz="4000" dirty="0"/>
              <a:t>How to get there: </a:t>
            </a:r>
          </a:p>
          <a:p>
            <a:pPr lvl="1"/>
            <a:r>
              <a:rPr lang="en-DE" sz="4000" dirty="0"/>
              <a:t>Develop an understanding of </a:t>
            </a:r>
            <a:r>
              <a:rPr lang="en-DE" sz="4000" b="1" dirty="0"/>
              <a:t>crisis as a temporal concept</a:t>
            </a:r>
          </a:p>
          <a:p>
            <a:pPr lvl="1"/>
            <a:r>
              <a:rPr lang="en-DE" sz="4000" dirty="0"/>
              <a:t>Apply </a:t>
            </a:r>
            <a:r>
              <a:rPr lang="en-DE" sz="4000" b="1" dirty="0"/>
              <a:t>three temporal lenses—structure, resource, and process—</a:t>
            </a:r>
            <a:r>
              <a:rPr lang="en-DE" sz="4000" dirty="0"/>
              <a:t>to understand organizational responses to crisis situations </a:t>
            </a:r>
          </a:p>
          <a:p>
            <a:pPr lvl="1"/>
            <a:r>
              <a:rPr lang="en-DE" sz="4000" dirty="0"/>
              <a:t>Critically examine the </a:t>
            </a:r>
            <a:r>
              <a:rPr lang="en-DE" sz="4000" b="1" dirty="0"/>
              <a:t>dominance of short-term horizons and fast-pace orientations </a:t>
            </a:r>
            <a:r>
              <a:rPr lang="en-DE" sz="4000" dirty="0"/>
              <a:t>in (Western) organizations and institutions  </a:t>
            </a:r>
          </a:p>
        </p:txBody>
      </p:sp>
    </p:spTree>
    <p:extLst>
      <p:ext uri="{BB962C8B-B14F-4D97-AF65-F5344CB8AC3E}">
        <p14:creationId xmlns:p14="http://schemas.microsoft.com/office/powerpoint/2010/main" val="20123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6169-736E-E1E7-D528-AA08F9161E70}"/>
              </a:ext>
            </a:extLst>
          </p:cNvPr>
          <p:cNvSpPr>
            <a:spLocks noGrp="1"/>
          </p:cNvSpPr>
          <p:nvPr>
            <p:ph type="title"/>
          </p:nvPr>
        </p:nvSpPr>
        <p:spPr/>
        <p:txBody>
          <a:bodyPr/>
          <a:lstStyle/>
          <a:p>
            <a:r>
              <a:rPr lang="en-US" dirty="0"/>
              <a:t>Crisis as a temporal concept</a:t>
            </a:r>
            <a:br>
              <a:rPr lang="en-US" dirty="0"/>
            </a:br>
            <a:endParaRPr lang="en-US" b="0" dirty="0"/>
          </a:p>
        </p:txBody>
      </p:sp>
      <p:sp>
        <p:nvSpPr>
          <p:cNvPr id="23" name="Freeform 22">
            <a:extLst>
              <a:ext uri="{FF2B5EF4-FFF2-40B4-BE49-F238E27FC236}">
                <a16:creationId xmlns:a16="http://schemas.microsoft.com/office/drawing/2014/main" id="{55B89422-DEDD-6115-B6E1-D1AFF3B4CDE4}"/>
              </a:ext>
            </a:extLst>
          </p:cNvPr>
          <p:cNvSpPr/>
          <p:nvPr/>
        </p:nvSpPr>
        <p:spPr>
          <a:xfrm>
            <a:off x="1749425" y="2060577"/>
            <a:ext cx="20885150" cy="9078477"/>
          </a:xfrm>
          <a:custGeom>
            <a:avLst/>
            <a:gdLst>
              <a:gd name="connsiteX0" fmla="*/ 0 w 19504429"/>
              <a:gd name="connsiteY0" fmla="*/ 4594167 h 8562109"/>
              <a:gd name="connsiteX1" fmla="*/ 8323811 w 19504429"/>
              <a:gd name="connsiteY1" fmla="*/ 4594167 h 8562109"/>
              <a:gd name="connsiteX2" fmla="*/ 9252065 w 19504429"/>
              <a:gd name="connsiteY2" fmla="*/ 3546763 h 8562109"/>
              <a:gd name="connsiteX3" fmla="*/ 9252065 w 19504429"/>
              <a:gd name="connsiteY3" fmla="*/ 6428509 h 8562109"/>
              <a:gd name="connsiteX4" fmla="*/ 10194175 w 19504429"/>
              <a:gd name="connsiteY4" fmla="*/ 1496291 h 8562109"/>
              <a:gd name="connsiteX5" fmla="*/ 10194175 w 19504429"/>
              <a:gd name="connsiteY5" fmla="*/ 8423563 h 8562109"/>
              <a:gd name="connsiteX6" fmla="*/ 11302538 w 19504429"/>
              <a:gd name="connsiteY6" fmla="*/ 2715491 h 8562109"/>
              <a:gd name="connsiteX7" fmla="*/ 11302538 w 19504429"/>
              <a:gd name="connsiteY7" fmla="*/ 6400800 h 8562109"/>
              <a:gd name="connsiteX8" fmla="*/ 12521738 w 19504429"/>
              <a:gd name="connsiteY8" fmla="*/ 0 h 8562109"/>
              <a:gd name="connsiteX9" fmla="*/ 12521738 w 19504429"/>
              <a:gd name="connsiteY9" fmla="*/ 8562109 h 8562109"/>
              <a:gd name="connsiteX10" fmla="*/ 13657811 w 19504429"/>
              <a:gd name="connsiteY10" fmla="*/ 2964872 h 8562109"/>
              <a:gd name="connsiteX11" fmla="*/ 13657811 w 19504429"/>
              <a:gd name="connsiteY11" fmla="*/ 7259782 h 8562109"/>
              <a:gd name="connsiteX12" fmla="*/ 14655338 w 19504429"/>
              <a:gd name="connsiteY12" fmla="*/ 5237018 h 8562109"/>
              <a:gd name="connsiteX13" fmla="*/ 19504429 w 19504429"/>
              <a:gd name="connsiteY13" fmla="*/ 5237018 h 856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04429" h="8562109">
                <a:moveTo>
                  <a:pt x="0" y="4594167"/>
                </a:moveTo>
                <a:lnTo>
                  <a:pt x="8323811" y="4594167"/>
                </a:lnTo>
                <a:lnTo>
                  <a:pt x="9252065" y="3546763"/>
                </a:lnTo>
                <a:lnTo>
                  <a:pt x="9252065" y="6428509"/>
                </a:lnTo>
                <a:lnTo>
                  <a:pt x="10194175" y="1496291"/>
                </a:lnTo>
                <a:lnTo>
                  <a:pt x="10194175" y="8423563"/>
                </a:lnTo>
                <a:lnTo>
                  <a:pt x="11302538" y="2715491"/>
                </a:lnTo>
                <a:lnTo>
                  <a:pt x="11302538" y="6400800"/>
                </a:lnTo>
                <a:lnTo>
                  <a:pt x="12521738" y="0"/>
                </a:lnTo>
                <a:lnTo>
                  <a:pt x="12521738" y="8562109"/>
                </a:lnTo>
                <a:lnTo>
                  <a:pt x="13657811" y="2964872"/>
                </a:lnTo>
                <a:lnTo>
                  <a:pt x="13657811" y="7259782"/>
                </a:lnTo>
                <a:lnTo>
                  <a:pt x="14655338" y="5237018"/>
                </a:lnTo>
                <a:lnTo>
                  <a:pt x="19504429" y="5237018"/>
                </a:lnTo>
              </a:path>
            </a:pathLst>
          </a:cu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cxnSp>
        <p:nvCxnSpPr>
          <p:cNvPr id="28" name="Straight Connector 27">
            <a:extLst>
              <a:ext uri="{FF2B5EF4-FFF2-40B4-BE49-F238E27FC236}">
                <a16:creationId xmlns:a16="http://schemas.microsoft.com/office/drawing/2014/main" id="{44B127E1-7A55-BE79-9173-A9E8E077BBB0}"/>
              </a:ext>
            </a:extLst>
          </p:cNvPr>
          <p:cNvCxnSpPr/>
          <p:nvPr/>
        </p:nvCxnSpPr>
        <p:spPr>
          <a:xfrm>
            <a:off x="1757153" y="6936536"/>
            <a:ext cx="8932430"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D0AFDBB-B2D3-5695-48AA-96791A731380}"/>
              </a:ext>
            </a:extLst>
          </p:cNvPr>
          <p:cNvCxnSpPr/>
          <p:nvPr/>
        </p:nvCxnSpPr>
        <p:spPr>
          <a:xfrm>
            <a:off x="17456727" y="7607405"/>
            <a:ext cx="5177848" cy="0"/>
          </a:xfrm>
          <a:prstGeom prst="line">
            <a:avLst/>
          </a:prstGeom>
          <a:ln w="76200">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AA31A84-AA3B-EE77-F701-C9C387F9BC26}"/>
              </a:ext>
            </a:extLst>
          </p:cNvPr>
          <p:cNvSpPr txBox="1"/>
          <p:nvPr/>
        </p:nvSpPr>
        <p:spPr>
          <a:xfrm>
            <a:off x="3415547" y="6109072"/>
            <a:ext cx="5615641" cy="584775"/>
          </a:xfrm>
          <a:prstGeom prst="rect">
            <a:avLst/>
          </a:prstGeom>
          <a:noFill/>
        </p:spPr>
        <p:txBody>
          <a:bodyPr wrap="none" rtlCol="0">
            <a:spAutoFit/>
          </a:bodyPr>
          <a:lstStyle/>
          <a:p>
            <a:r>
              <a:rPr lang="en-DE" dirty="0">
                <a:solidFill>
                  <a:schemeClr val="tx1"/>
                </a:solidFill>
                <a:latin typeface="+mn-lt"/>
              </a:rPr>
              <a:t>“normal” course of events </a:t>
            </a:r>
          </a:p>
        </p:txBody>
      </p:sp>
      <p:sp>
        <p:nvSpPr>
          <p:cNvPr id="35" name="TextBox 34">
            <a:extLst>
              <a:ext uri="{FF2B5EF4-FFF2-40B4-BE49-F238E27FC236}">
                <a16:creationId xmlns:a16="http://schemas.microsoft.com/office/drawing/2014/main" id="{1BCAA410-894A-E828-A78E-EC6903A11F09}"/>
              </a:ext>
            </a:extLst>
          </p:cNvPr>
          <p:cNvSpPr txBox="1"/>
          <p:nvPr/>
        </p:nvSpPr>
        <p:spPr>
          <a:xfrm>
            <a:off x="12192000" y="11139054"/>
            <a:ext cx="4036681" cy="584775"/>
          </a:xfrm>
          <a:prstGeom prst="rect">
            <a:avLst/>
          </a:prstGeom>
          <a:noFill/>
        </p:spPr>
        <p:txBody>
          <a:bodyPr wrap="none" rtlCol="0">
            <a:spAutoFit/>
          </a:bodyPr>
          <a:lstStyle/>
          <a:p>
            <a:r>
              <a:rPr lang="en-US" dirty="0">
                <a:solidFill>
                  <a:schemeClr val="accent5"/>
                </a:solidFill>
                <a:latin typeface="+mn-lt"/>
              </a:rPr>
              <a:t>crisis as disruption</a:t>
            </a:r>
            <a:endParaRPr lang="en-DE" dirty="0">
              <a:solidFill>
                <a:schemeClr val="accent5"/>
              </a:solidFill>
              <a:latin typeface="+mn-lt"/>
            </a:endParaRPr>
          </a:p>
        </p:txBody>
      </p:sp>
      <p:sp>
        <p:nvSpPr>
          <p:cNvPr id="36" name="TextBox 35">
            <a:extLst>
              <a:ext uri="{FF2B5EF4-FFF2-40B4-BE49-F238E27FC236}">
                <a16:creationId xmlns:a16="http://schemas.microsoft.com/office/drawing/2014/main" id="{FBAFB8AB-3889-2C93-075D-DC26B49D482A}"/>
              </a:ext>
            </a:extLst>
          </p:cNvPr>
          <p:cNvSpPr txBox="1"/>
          <p:nvPr/>
        </p:nvSpPr>
        <p:spPr>
          <a:xfrm>
            <a:off x="18460247" y="6858000"/>
            <a:ext cx="3308919" cy="584775"/>
          </a:xfrm>
          <a:prstGeom prst="rect">
            <a:avLst/>
          </a:prstGeom>
          <a:noFill/>
        </p:spPr>
        <p:txBody>
          <a:bodyPr wrap="none" rtlCol="0">
            <a:spAutoFit/>
          </a:bodyPr>
          <a:lstStyle/>
          <a:p>
            <a:r>
              <a:rPr lang="en-DE" dirty="0">
                <a:solidFill>
                  <a:schemeClr val="accent3"/>
                </a:solidFill>
                <a:latin typeface="+mn-lt"/>
              </a:rPr>
              <a:t>“new normal” ?</a:t>
            </a:r>
          </a:p>
        </p:txBody>
      </p:sp>
    </p:spTree>
    <p:extLst>
      <p:ext uri="{BB962C8B-B14F-4D97-AF65-F5344CB8AC3E}">
        <p14:creationId xmlns:p14="http://schemas.microsoft.com/office/powerpoint/2010/main" val="2415942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5FA6-9198-D0CB-9987-6AF44717125E}"/>
              </a:ext>
            </a:extLst>
          </p:cNvPr>
          <p:cNvSpPr>
            <a:spLocks noGrp="1"/>
          </p:cNvSpPr>
          <p:nvPr>
            <p:ph type="title"/>
          </p:nvPr>
        </p:nvSpPr>
        <p:spPr/>
        <p:txBody>
          <a:bodyPr/>
          <a:lstStyle/>
          <a:p>
            <a:r>
              <a:rPr lang="en-DE" dirty="0"/>
              <a:t>Crises expose the complex fabric of time</a:t>
            </a:r>
          </a:p>
        </p:txBody>
      </p:sp>
      <p:sp>
        <p:nvSpPr>
          <p:cNvPr id="4" name="Text Placeholder 3">
            <a:extLst>
              <a:ext uri="{FF2B5EF4-FFF2-40B4-BE49-F238E27FC236}">
                <a16:creationId xmlns:a16="http://schemas.microsoft.com/office/drawing/2014/main" id="{E1FDA97E-2D07-3C85-CFE0-8174395F8C72}"/>
              </a:ext>
            </a:extLst>
          </p:cNvPr>
          <p:cNvSpPr>
            <a:spLocks noGrp="1"/>
          </p:cNvSpPr>
          <p:nvPr>
            <p:ph type="body" sz="quarter" idx="10"/>
          </p:nvPr>
        </p:nvSpPr>
        <p:spPr>
          <a:xfrm>
            <a:off x="1749424" y="6857999"/>
            <a:ext cx="6799152" cy="4315523"/>
          </a:xfrm>
        </p:spPr>
        <p:txBody>
          <a:bodyPr/>
          <a:lstStyle/>
          <a:p>
            <a:pPr marL="143978" lvl="1" indent="0">
              <a:buNone/>
            </a:pPr>
            <a:r>
              <a:rPr lang="en-DE" dirty="0"/>
              <a:t>”Flattening the curve” as a strategy to </a:t>
            </a:r>
            <a:r>
              <a:rPr lang="en-DE" b="1" dirty="0"/>
              <a:t>slow down </a:t>
            </a:r>
            <a:r>
              <a:rPr lang="en-DE" dirty="0"/>
              <a:t>the spread of the virus</a:t>
            </a:r>
          </a:p>
          <a:p>
            <a:pPr marL="143978" lvl="1" indent="0">
              <a:buNone/>
            </a:pPr>
            <a:endParaRPr lang="en-DE" dirty="0"/>
          </a:p>
          <a:p>
            <a:pPr marL="143978" lvl="1" indent="0">
              <a:buNone/>
            </a:pPr>
            <a:r>
              <a:rPr lang="en-US" b="1" dirty="0"/>
              <a:t>Accelerated</a:t>
            </a:r>
            <a:r>
              <a:rPr lang="en-US" dirty="0"/>
              <a:t> development and distribution of vaccines &amp; digitalization</a:t>
            </a:r>
            <a:br>
              <a:rPr lang="en-US" dirty="0"/>
            </a:br>
            <a:br>
              <a:rPr lang="en-US" dirty="0"/>
            </a:br>
            <a:r>
              <a:rPr lang="en-US" sz="1600" dirty="0"/>
              <a:t>Kunisch et al., 2021; </a:t>
            </a:r>
            <a:r>
              <a:rPr lang="en-US" sz="1600" dirty="0" err="1"/>
              <a:t>Antenas</a:t>
            </a:r>
            <a:r>
              <a:rPr lang="en-US" sz="1600" dirty="0"/>
              <a:t>, 2021</a:t>
            </a:r>
          </a:p>
        </p:txBody>
      </p:sp>
      <p:sp>
        <p:nvSpPr>
          <p:cNvPr id="5" name="Text Placeholder 4">
            <a:extLst>
              <a:ext uri="{FF2B5EF4-FFF2-40B4-BE49-F238E27FC236}">
                <a16:creationId xmlns:a16="http://schemas.microsoft.com/office/drawing/2014/main" id="{3A25A064-EEF1-3B82-8D2B-BDE068DA6D0F}"/>
              </a:ext>
            </a:extLst>
          </p:cNvPr>
          <p:cNvSpPr>
            <a:spLocks noGrp="1"/>
          </p:cNvSpPr>
          <p:nvPr>
            <p:ph type="body" sz="quarter" idx="11"/>
          </p:nvPr>
        </p:nvSpPr>
        <p:spPr>
          <a:xfrm>
            <a:off x="16141698" y="6857998"/>
            <a:ext cx="6769100" cy="3759202"/>
          </a:xfrm>
        </p:spPr>
        <p:txBody>
          <a:bodyPr/>
          <a:lstStyle/>
          <a:p>
            <a:pPr marL="143978" lvl="1" indent="0">
              <a:buNone/>
            </a:pPr>
            <a:r>
              <a:rPr lang="en-DE" dirty="0"/>
              <a:t>Russian expectations for a </a:t>
            </a:r>
            <a:r>
              <a:rPr lang="en-DE" b="1" dirty="0"/>
              <a:t>fast-paced “blitzkrieg” </a:t>
            </a:r>
            <a:r>
              <a:rPr lang="en-DE" dirty="0"/>
              <a:t>cast down by Ukrainian resistance  </a:t>
            </a:r>
          </a:p>
          <a:p>
            <a:pPr marL="143978" lvl="1" indent="0">
              <a:buNone/>
            </a:pPr>
            <a:endParaRPr lang="en-DE" dirty="0"/>
          </a:p>
          <a:p>
            <a:pPr marL="143978" lvl="1" indent="0">
              <a:buNone/>
            </a:pPr>
            <a:r>
              <a:rPr lang="en-DE" dirty="0"/>
              <a:t>Unclear </a:t>
            </a:r>
            <a:r>
              <a:rPr lang="en-DE" b="1" dirty="0"/>
              <a:t>time horizon:</a:t>
            </a:r>
            <a:r>
              <a:rPr lang="en-DE" dirty="0"/>
              <a:t> temporary conflict or perpetual war? </a:t>
            </a:r>
          </a:p>
        </p:txBody>
      </p:sp>
      <p:sp>
        <p:nvSpPr>
          <p:cNvPr id="6" name="Text Placeholder 5">
            <a:extLst>
              <a:ext uri="{FF2B5EF4-FFF2-40B4-BE49-F238E27FC236}">
                <a16:creationId xmlns:a16="http://schemas.microsoft.com/office/drawing/2014/main" id="{CAA4468E-9E4A-A07C-65F7-A58F75682CB1}"/>
              </a:ext>
            </a:extLst>
          </p:cNvPr>
          <p:cNvSpPr>
            <a:spLocks noGrp="1"/>
          </p:cNvSpPr>
          <p:nvPr>
            <p:ph type="body" sz="quarter" idx="12"/>
          </p:nvPr>
        </p:nvSpPr>
        <p:spPr>
          <a:xfrm>
            <a:off x="8915400" y="6857998"/>
            <a:ext cx="6832600" cy="3990109"/>
          </a:xfrm>
        </p:spPr>
        <p:txBody>
          <a:bodyPr/>
          <a:lstStyle/>
          <a:p>
            <a:pPr marL="143978" lvl="1" indent="0">
              <a:buNone/>
            </a:pPr>
            <a:r>
              <a:rPr lang="en-DE" dirty="0"/>
              <a:t>Economic </a:t>
            </a:r>
            <a:r>
              <a:rPr lang="en-DE" b="1" dirty="0"/>
              <a:t>short-termism</a:t>
            </a:r>
            <a:r>
              <a:rPr lang="en-DE" dirty="0"/>
              <a:t> and discounting the future </a:t>
            </a:r>
          </a:p>
          <a:p>
            <a:pPr marL="143978" lvl="1" indent="0">
              <a:buNone/>
            </a:pPr>
            <a:br>
              <a:rPr lang="en-DE" dirty="0"/>
            </a:br>
            <a:endParaRPr lang="en-DE" dirty="0"/>
          </a:p>
          <a:p>
            <a:pPr marL="143978" lvl="1" indent="0">
              <a:buNone/>
            </a:pPr>
            <a:r>
              <a:rPr lang="en-DE" dirty="0"/>
              <a:t>Translating</a:t>
            </a:r>
            <a:r>
              <a:rPr lang="en-DE" b="1" dirty="0"/>
              <a:t> distant future goals </a:t>
            </a:r>
            <a:r>
              <a:rPr lang="en-DE" dirty="0"/>
              <a:t>into</a:t>
            </a:r>
            <a:r>
              <a:rPr lang="en-DE" b="1" dirty="0"/>
              <a:t> present-day </a:t>
            </a:r>
            <a:r>
              <a:rPr lang="en-DE" dirty="0"/>
              <a:t>activity</a:t>
            </a:r>
            <a:br>
              <a:rPr lang="en-DE" dirty="0"/>
            </a:br>
            <a:br>
              <a:rPr lang="en-DE" dirty="0"/>
            </a:br>
            <a:br>
              <a:rPr lang="en-DE" dirty="0"/>
            </a:br>
            <a:r>
              <a:rPr lang="en-DE" sz="1600" dirty="0"/>
              <a:t>Slawinski &amp; Bansal, 2015; Hernes &amp; Schultz, 2020</a:t>
            </a:r>
          </a:p>
        </p:txBody>
      </p:sp>
      <p:grpSp>
        <p:nvGrpSpPr>
          <p:cNvPr id="3" name="Group 2">
            <a:extLst>
              <a:ext uri="{FF2B5EF4-FFF2-40B4-BE49-F238E27FC236}">
                <a16:creationId xmlns:a16="http://schemas.microsoft.com/office/drawing/2014/main" id="{B4099B2B-4788-C08F-1125-6C90C96A5F69}"/>
              </a:ext>
            </a:extLst>
          </p:cNvPr>
          <p:cNvGrpSpPr/>
          <p:nvPr/>
        </p:nvGrpSpPr>
        <p:grpSpPr>
          <a:xfrm>
            <a:off x="1749424" y="2304628"/>
            <a:ext cx="6799152" cy="3990108"/>
            <a:chOff x="1749424" y="2304628"/>
            <a:chExt cx="6799152" cy="3990108"/>
          </a:xfrm>
        </p:grpSpPr>
        <p:pic>
          <p:nvPicPr>
            <p:cNvPr id="8" name="Picture 7" descr="A picture containing text&#10;&#10;Description automatically generated">
              <a:extLst>
                <a:ext uri="{FF2B5EF4-FFF2-40B4-BE49-F238E27FC236}">
                  <a16:creationId xmlns:a16="http://schemas.microsoft.com/office/drawing/2014/main" id="{3080D8B6-2DC5-0B76-A76C-6C0C0874BF5A}"/>
                </a:ext>
              </a:extLst>
            </p:cNvPr>
            <p:cNvPicPr>
              <a:picLocks noChangeAspect="1"/>
            </p:cNvPicPr>
            <p:nvPr/>
          </p:nvPicPr>
          <p:blipFill rotWithShape="1">
            <a:blip r:embed="rId3">
              <a:extLst>
                <a:ext uri="{28A0092B-C50C-407E-A947-70E740481C1C}">
                  <a14:useLocalDpi xmlns:a14="http://schemas.microsoft.com/office/drawing/2010/main" val="0"/>
                </a:ext>
              </a:extLst>
            </a:blip>
            <a:srcRect b="21406"/>
            <a:stretch/>
          </p:blipFill>
          <p:spPr>
            <a:xfrm>
              <a:off x="1749424" y="2304628"/>
              <a:ext cx="6799152" cy="3990108"/>
            </a:xfrm>
            <a:prstGeom prst="rect">
              <a:avLst/>
            </a:prstGeom>
          </p:spPr>
        </p:pic>
        <p:sp>
          <p:nvSpPr>
            <p:cNvPr id="9" name="Rectangle 8">
              <a:extLst>
                <a:ext uri="{FF2B5EF4-FFF2-40B4-BE49-F238E27FC236}">
                  <a16:creationId xmlns:a16="http://schemas.microsoft.com/office/drawing/2014/main" id="{A678958B-A3AA-C968-9BA7-5A33FCA790F4}"/>
                </a:ext>
              </a:extLst>
            </p:cNvPr>
            <p:cNvSpPr/>
            <p:nvPr/>
          </p:nvSpPr>
          <p:spPr>
            <a:xfrm>
              <a:off x="1749424" y="2304628"/>
              <a:ext cx="3488454" cy="307777"/>
            </a:xfrm>
            <a:prstGeom prst="rect">
              <a:avLst/>
            </a:prstGeom>
            <a:solidFill>
              <a:srgbClr val="000000"/>
            </a:solidFill>
          </p:spPr>
          <p:txBody>
            <a:bodyPr wrap="none">
              <a:spAutoFit/>
            </a:bodyPr>
            <a:lstStyle/>
            <a:p>
              <a:r>
                <a:rPr lang="en-US" sz="1400" b="0" dirty="0">
                  <a:solidFill>
                    <a:schemeClr val="bg1"/>
                  </a:solidFill>
                  <a:highlight>
                    <a:srgbClr val="000000"/>
                  </a:highlight>
                  <a:latin typeface="+mj-lt"/>
                </a:rPr>
                <a:t>Photo by </a:t>
              </a:r>
              <a:r>
                <a:rPr lang="en-US" sz="1400" b="0" dirty="0">
                  <a:solidFill>
                    <a:schemeClr val="bg1"/>
                  </a:solidFill>
                  <a:highlight>
                    <a:srgbClr val="000000"/>
                  </a:highlight>
                  <a:latin typeface="+mj-lt"/>
                  <a:hlinkClick r:id="rId4">
                    <a:extLst>
                      <a:ext uri="{A12FA001-AC4F-418D-AE19-62706E023703}">
                        <ahyp:hlinkClr xmlns:ahyp="http://schemas.microsoft.com/office/drawing/2018/hyperlinkcolor" val="tx"/>
                      </a:ext>
                    </a:extLst>
                  </a:hlinkClick>
                </a:rPr>
                <a:t>Adam Nieścioruk</a:t>
              </a:r>
              <a:r>
                <a:rPr lang="en-US" sz="1400" b="0" dirty="0">
                  <a:solidFill>
                    <a:schemeClr val="bg1"/>
                  </a:solidFill>
                  <a:highlight>
                    <a:srgbClr val="000000"/>
                  </a:highlight>
                  <a:latin typeface="+mj-lt"/>
                </a:rPr>
                <a:t> on </a:t>
              </a:r>
              <a:r>
                <a:rPr lang="en-US" sz="1400" b="0" dirty="0">
                  <a:solidFill>
                    <a:schemeClr val="bg1"/>
                  </a:solidFill>
                  <a:highlight>
                    <a:srgbClr val="000000"/>
                  </a:highlight>
                  <a:latin typeface="+mj-lt"/>
                  <a:hlinkClick r:id="rId5">
                    <a:extLst>
                      <a:ext uri="{A12FA001-AC4F-418D-AE19-62706E023703}">
                        <ahyp:hlinkClr xmlns:ahyp="http://schemas.microsoft.com/office/drawing/2018/hyperlinkcolor" val="tx"/>
                      </a:ext>
                    </a:extLst>
                  </a:hlinkClick>
                </a:rPr>
                <a:t>Unsplash</a:t>
              </a:r>
              <a:endParaRPr lang="en-DE" sz="1400" dirty="0">
                <a:solidFill>
                  <a:schemeClr val="bg1"/>
                </a:solidFill>
                <a:highlight>
                  <a:srgbClr val="000000"/>
                </a:highlight>
                <a:latin typeface="+mj-lt"/>
              </a:endParaRPr>
            </a:p>
          </p:txBody>
        </p:sp>
      </p:grpSp>
      <p:grpSp>
        <p:nvGrpSpPr>
          <p:cNvPr id="7" name="Group 6">
            <a:extLst>
              <a:ext uri="{FF2B5EF4-FFF2-40B4-BE49-F238E27FC236}">
                <a16:creationId xmlns:a16="http://schemas.microsoft.com/office/drawing/2014/main" id="{EA24A190-E7F0-8E6A-3C60-C5C60A6F0E65}"/>
              </a:ext>
            </a:extLst>
          </p:cNvPr>
          <p:cNvGrpSpPr/>
          <p:nvPr/>
        </p:nvGrpSpPr>
        <p:grpSpPr>
          <a:xfrm>
            <a:off x="8915400" y="2328074"/>
            <a:ext cx="6832600" cy="3990108"/>
            <a:chOff x="8915400" y="2328074"/>
            <a:chExt cx="6832600" cy="3990108"/>
          </a:xfrm>
        </p:grpSpPr>
        <p:pic>
          <p:nvPicPr>
            <p:cNvPr id="11" name="Picture 10" descr="A group of people holding signs&#10;&#10;Description automatically generated with medium confidence">
              <a:extLst>
                <a:ext uri="{FF2B5EF4-FFF2-40B4-BE49-F238E27FC236}">
                  <a16:creationId xmlns:a16="http://schemas.microsoft.com/office/drawing/2014/main" id="{9D7CB843-33D9-CBB5-CBB5-F01DB0C0E7AA}"/>
                </a:ext>
              </a:extLst>
            </p:cNvPr>
            <p:cNvPicPr>
              <a:picLocks noChangeAspect="1"/>
            </p:cNvPicPr>
            <p:nvPr/>
          </p:nvPicPr>
          <p:blipFill rotWithShape="1">
            <a:blip r:embed="rId6">
              <a:extLst>
                <a:ext uri="{28A0092B-C50C-407E-A947-70E740481C1C}">
                  <a14:useLocalDpi xmlns:a14="http://schemas.microsoft.com/office/drawing/2010/main" val="0"/>
                </a:ext>
              </a:extLst>
            </a:blip>
            <a:srcRect b="12402"/>
            <a:stretch/>
          </p:blipFill>
          <p:spPr>
            <a:xfrm>
              <a:off x="8915400" y="2328074"/>
              <a:ext cx="6832600" cy="3990108"/>
            </a:xfrm>
            <a:prstGeom prst="rect">
              <a:avLst/>
            </a:prstGeom>
          </p:spPr>
        </p:pic>
        <p:sp>
          <p:nvSpPr>
            <p:cNvPr id="12" name="Rectangle 11">
              <a:extLst>
                <a:ext uri="{FF2B5EF4-FFF2-40B4-BE49-F238E27FC236}">
                  <a16:creationId xmlns:a16="http://schemas.microsoft.com/office/drawing/2014/main" id="{1E2B3B62-7C34-A8DB-9C61-45629F0B6029}"/>
                </a:ext>
              </a:extLst>
            </p:cNvPr>
            <p:cNvSpPr/>
            <p:nvPr/>
          </p:nvSpPr>
          <p:spPr>
            <a:xfrm>
              <a:off x="8915400" y="6005247"/>
              <a:ext cx="3273652" cy="307777"/>
            </a:xfrm>
            <a:prstGeom prst="rect">
              <a:avLst/>
            </a:prstGeom>
            <a:solidFill>
              <a:srgbClr val="000000"/>
            </a:solidFill>
          </p:spPr>
          <p:txBody>
            <a:bodyPr wrap="none">
              <a:spAutoFit/>
            </a:bodyPr>
            <a:lstStyle/>
            <a:p>
              <a:r>
                <a:rPr lang="en-US" sz="1400" b="0" dirty="0">
                  <a:solidFill>
                    <a:schemeClr val="bg1"/>
                  </a:solidFill>
                  <a:latin typeface="+mj-lt"/>
                </a:rPr>
                <a:t>Photo by </a:t>
              </a:r>
              <a:r>
                <a:rPr lang="en-US" sz="1400" b="0" dirty="0">
                  <a:solidFill>
                    <a:schemeClr val="bg1"/>
                  </a:solidFill>
                  <a:latin typeface="+mj-lt"/>
                  <a:hlinkClick r:id="rId7">
                    <a:extLst>
                      <a:ext uri="{A12FA001-AC4F-418D-AE19-62706E023703}">
                        <ahyp:hlinkClr xmlns:ahyp="http://schemas.microsoft.com/office/drawing/2018/hyperlinkcolor" val="tx"/>
                      </a:ext>
                    </a:extLst>
                  </a:hlinkClick>
                </a:rPr>
                <a:t>Markus Spiske</a:t>
              </a:r>
              <a:r>
                <a:rPr lang="en-US" sz="1400" b="0" dirty="0">
                  <a:solidFill>
                    <a:schemeClr val="bg1"/>
                  </a:solidFill>
                  <a:latin typeface="+mj-lt"/>
                </a:rPr>
                <a:t> on </a:t>
              </a:r>
              <a:r>
                <a:rPr lang="en-US" sz="1400" b="0" dirty="0">
                  <a:solidFill>
                    <a:schemeClr val="bg1"/>
                  </a:solidFill>
                  <a:latin typeface="+mj-lt"/>
                  <a:hlinkClick r:id="rId8">
                    <a:extLst>
                      <a:ext uri="{A12FA001-AC4F-418D-AE19-62706E023703}">
                        <ahyp:hlinkClr xmlns:ahyp="http://schemas.microsoft.com/office/drawing/2018/hyperlinkcolor" val="tx"/>
                      </a:ext>
                    </a:extLst>
                  </a:hlinkClick>
                </a:rPr>
                <a:t>Unsplash</a:t>
              </a:r>
              <a:endParaRPr lang="en-DE" sz="1400" dirty="0">
                <a:solidFill>
                  <a:schemeClr val="bg1"/>
                </a:solidFill>
                <a:latin typeface="+mj-lt"/>
              </a:endParaRPr>
            </a:p>
          </p:txBody>
        </p:sp>
      </p:grpSp>
      <p:grpSp>
        <p:nvGrpSpPr>
          <p:cNvPr id="10" name="Group 9">
            <a:extLst>
              <a:ext uri="{FF2B5EF4-FFF2-40B4-BE49-F238E27FC236}">
                <a16:creationId xmlns:a16="http://schemas.microsoft.com/office/drawing/2014/main" id="{189E11FE-66DC-CE79-D590-373C36C44E73}"/>
              </a:ext>
            </a:extLst>
          </p:cNvPr>
          <p:cNvGrpSpPr/>
          <p:nvPr/>
        </p:nvGrpSpPr>
        <p:grpSpPr>
          <a:xfrm>
            <a:off x="16141698" y="2304629"/>
            <a:ext cx="6832600" cy="4013554"/>
            <a:chOff x="16141698" y="2304629"/>
            <a:chExt cx="6832600" cy="4013554"/>
          </a:xfrm>
        </p:grpSpPr>
        <p:pic>
          <p:nvPicPr>
            <p:cNvPr id="14" name="Picture 13" descr="A picture containing text, outdoor&#10;&#10;Description automatically generated">
              <a:extLst>
                <a:ext uri="{FF2B5EF4-FFF2-40B4-BE49-F238E27FC236}">
                  <a16:creationId xmlns:a16="http://schemas.microsoft.com/office/drawing/2014/main" id="{0417390A-4949-F585-A5B2-C160C0E80414}"/>
                </a:ext>
              </a:extLst>
            </p:cNvPr>
            <p:cNvPicPr>
              <a:picLocks noChangeAspect="1"/>
            </p:cNvPicPr>
            <p:nvPr/>
          </p:nvPicPr>
          <p:blipFill rotWithShape="1">
            <a:blip r:embed="rId9">
              <a:extLst>
                <a:ext uri="{28A0092B-C50C-407E-A947-70E740481C1C}">
                  <a14:useLocalDpi xmlns:a14="http://schemas.microsoft.com/office/drawing/2010/main" val="0"/>
                </a:ext>
              </a:extLst>
            </a:blip>
            <a:srcRect b="11804"/>
            <a:stretch/>
          </p:blipFill>
          <p:spPr>
            <a:xfrm>
              <a:off x="16141698" y="2304629"/>
              <a:ext cx="6832600" cy="4013554"/>
            </a:xfrm>
            <a:prstGeom prst="rect">
              <a:avLst/>
            </a:prstGeom>
          </p:spPr>
        </p:pic>
        <p:sp>
          <p:nvSpPr>
            <p:cNvPr id="15" name="Rectangle 14">
              <a:extLst>
                <a:ext uri="{FF2B5EF4-FFF2-40B4-BE49-F238E27FC236}">
                  <a16:creationId xmlns:a16="http://schemas.microsoft.com/office/drawing/2014/main" id="{6894C733-E40E-1978-F0C8-8799F4BAFF94}"/>
                </a:ext>
              </a:extLst>
            </p:cNvPr>
            <p:cNvSpPr/>
            <p:nvPr/>
          </p:nvSpPr>
          <p:spPr>
            <a:xfrm>
              <a:off x="16141698" y="6005247"/>
              <a:ext cx="3480440" cy="307777"/>
            </a:xfrm>
            <a:prstGeom prst="rect">
              <a:avLst/>
            </a:prstGeom>
            <a:solidFill>
              <a:srgbClr val="000000"/>
            </a:solidFill>
          </p:spPr>
          <p:txBody>
            <a:bodyPr wrap="none">
              <a:spAutoFit/>
            </a:bodyPr>
            <a:lstStyle/>
            <a:p>
              <a:r>
                <a:rPr lang="en-US" sz="1400" b="0" dirty="0">
                  <a:solidFill>
                    <a:schemeClr val="bg1"/>
                  </a:solidFill>
                  <a:latin typeface="+mn-lt"/>
                </a:rPr>
                <a:t>Photo by </a:t>
              </a:r>
              <a:r>
                <a:rPr lang="en-US" sz="1400" b="0" dirty="0">
                  <a:solidFill>
                    <a:schemeClr val="bg1"/>
                  </a:solidFill>
                  <a:latin typeface="+mn-lt"/>
                  <a:hlinkClick r:id="rId10">
                    <a:extLst>
                      <a:ext uri="{A12FA001-AC4F-418D-AE19-62706E023703}">
                        <ahyp:hlinkClr xmlns:ahyp="http://schemas.microsoft.com/office/drawing/2018/hyperlinkcolor" val="tx"/>
                      </a:ext>
                    </a:extLst>
                  </a:hlinkClick>
                </a:rPr>
                <a:t>Gayatri Malhotra</a:t>
              </a:r>
              <a:r>
                <a:rPr lang="en-US" sz="1400" b="0" dirty="0">
                  <a:solidFill>
                    <a:schemeClr val="bg1"/>
                  </a:solidFill>
                  <a:latin typeface="+mn-lt"/>
                </a:rPr>
                <a:t> on </a:t>
              </a:r>
              <a:r>
                <a:rPr lang="en-US" sz="1400" b="0" dirty="0">
                  <a:solidFill>
                    <a:schemeClr val="bg1"/>
                  </a:solidFill>
                  <a:latin typeface="+mn-lt"/>
                  <a:hlinkClick r:id="rId11">
                    <a:extLst>
                      <a:ext uri="{A12FA001-AC4F-418D-AE19-62706E023703}">
                        <ahyp:hlinkClr xmlns:ahyp="http://schemas.microsoft.com/office/drawing/2018/hyperlinkcolor" val="tx"/>
                      </a:ext>
                    </a:extLst>
                  </a:hlinkClick>
                </a:rPr>
                <a:t>Unsplash</a:t>
              </a:r>
              <a:endParaRPr lang="en-DE" sz="1400" dirty="0">
                <a:solidFill>
                  <a:schemeClr val="bg1"/>
                </a:solidFill>
                <a:latin typeface="+mn-lt"/>
              </a:endParaRPr>
            </a:p>
          </p:txBody>
        </p:sp>
      </p:grpSp>
    </p:spTree>
    <p:extLst>
      <p:ext uri="{BB962C8B-B14F-4D97-AF65-F5344CB8AC3E}">
        <p14:creationId xmlns:p14="http://schemas.microsoft.com/office/powerpoint/2010/main" val="1060799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6CCE-9070-949E-B922-7E62C7E2B193}"/>
              </a:ext>
            </a:extLst>
          </p:cNvPr>
          <p:cNvSpPr>
            <a:spLocks noGrp="1"/>
          </p:cNvSpPr>
          <p:nvPr>
            <p:ph type="title"/>
          </p:nvPr>
        </p:nvSpPr>
        <p:spPr/>
        <p:txBody>
          <a:bodyPr/>
          <a:lstStyle/>
          <a:p>
            <a:r>
              <a:rPr lang="en-DE" dirty="0"/>
              <a:t>Wars and armed conflicts expose the political nature of time</a:t>
            </a:r>
          </a:p>
        </p:txBody>
      </p:sp>
      <p:grpSp>
        <p:nvGrpSpPr>
          <p:cNvPr id="14" name="Group 13">
            <a:extLst>
              <a:ext uri="{FF2B5EF4-FFF2-40B4-BE49-F238E27FC236}">
                <a16:creationId xmlns:a16="http://schemas.microsoft.com/office/drawing/2014/main" id="{6424F72A-3275-DF0A-AC92-391305CCACB3}"/>
              </a:ext>
            </a:extLst>
          </p:cNvPr>
          <p:cNvGrpSpPr/>
          <p:nvPr/>
        </p:nvGrpSpPr>
        <p:grpSpPr>
          <a:xfrm>
            <a:off x="1749425" y="2968630"/>
            <a:ext cx="6832601" cy="8120903"/>
            <a:chOff x="1749425" y="2968630"/>
            <a:chExt cx="6832601" cy="8120903"/>
          </a:xfrm>
        </p:grpSpPr>
        <p:pic>
          <p:nvPicPr>
            <p:cNvPr id="6" name="Picture 5">
              <a:extLst>
                <a:ext uri="{FF2B5EF4-FFF2-40B4-BE49-F238E27FC236}">
                  <a16:creationId xmlns:a16="http://schemas.microsoft.com/office/drawing/2014/main" id="{D5DEB631-6AFE-D56E-5534-9C69A8A033B4}"/>
                </a:ext>
              </a:extLst>
            </p:cNvPr>
            <p:cNvPicPr>
              <a:picLocks noChangeAspect="1"/>
            </p:cNvPicPr>
            <p:nvPr/>
          </p:nvPicPr>
          <p:blipFill>
            <a:blip r:embed="rId3"/>
            <a:stretch>
              <a:fillRect/>
            </a:stretch>
          </p:blipFill>
          <p:spPr>
            <a:xfrm>
              <a:off x="1749425" y="2968630"/>
              <a:ext cx="6832601" cy="8120903"/>
            </a:xfrm>
            <a:prstGeom prst="rect">
              <a:avLst/>
            </a:prstGeom>
          </p:spPr>
        </p:pic>
        <p:sp>
          <p:nvSpPr>
            <p:cNvPr id="3" name="Rectangle 2">
              <a:extLst>
                <a:ext uri="{FF2B5EF4-FFF2-40B4-BE49-F238E27FC236}">
                  <a16:creationId xmlns:a16="http://schemas.microsoft.com/office/drawing/2014/main" id="{A6C8B7D0-F81C-6218-DDB8-83B310B3A7B5}"/>
                </a:ext>
              </a:extLst>
            </p:cNvPr>
            <p:cNvSpPr/>
            <p:nvPr/>
          </p:nvSpPr>
          <p:spPr>
            <a:xfrm>
              <a:off x="1749425" y="10781756"/>
              <a:ext cx="5880101" cy="307777"/>
            </a:xfrm>
            <a:prstGeom prst="rect">
              <a:avLst/>
            </a:prstGeom>
            <a:solidFill>
              <a:srgbClr val="000000"/>
            </a:solidFill>
          </p:spPr>
          <p:txBody>
            <a:bodyPr wrap="square">
              <a:spAutoFit/>
            </a:bodyPr>
            <a:lstStyle/>
            <a:p>
              <a:pPr algn="l"/>
              <a:r>
                <a:rPr lang="en-US" sz="1400" b="0" dirty="0" err="1">
                  <a:solidFill>
                    <a:schemeClr val="bg1"/>
                  </a:solidFill>
                  <a:latin typeface="+mn-lt"/>
                </a:rPr>
                <a:t>Debucourt</a:t>
              </a:r>
              <a:r>
                <a:rPr lang="en-US" sz="1400" b="0" dirty="0">
                  <a:solidFill>
                    <a:schemeClr val="bg1"/>
                  </a:solidFill>
                  <a:latin typeface="+mn-lt"/>
                </a:rPr>
                <a:t>, Philibert Louis, Public domain, via Wikimedia Commons</a:t>
              </a:r>
            </a:p>
          </p:txBody>
        </p:sp>
      </p:grpSp>
      <p:grpSp>
        <p:nvGrpSpPr>
          <p:cNvPr id="7" name="Group 6">
            <a:extLst>
              <a:ext uri="{FF2B5EF4-FFF2-40B4-BE49-F238E27FC236}">
                <a16:creationId xmlns:a16="http://schemas.microsoft.com/office/drawing/2014/main" id="{49E17C3D-266A-9E72-0D8E-9A6B67B993B5}"/>
              </a:ext>
            </a:extLst>
          </p:cNvPr>
          <p:cNvGrpSpPr/>
          <p:nvPr/>
        </p:nvGrpSpPr>
        <p:grpSpPr>
          <a:xfrm>
            <a:off x="9148762" y="6949333"/>
            <a:ext cx="6426200" cy="4140200"/>
            <a:chOff x="9148762" y="6949333"/>
            <a:chExt cx="6426200" cy="4140200"/>
          </a:xfrm>
        </p:grpSpPr>
        <p:pic>
          <p:nvPicPr>
            <p:cNvPr id="9" name="Picture 8">
              <a:extLst>
                <a:ext uri="{FF2B5EF4-FFF2-40B4-BE49-F238E27FC236}">
                  <a16:creationId xmlns:a16="http://schemas.microsoft.com/office/drawing/2014/main" id="{402E11D3-8209-4A1D-E8C9-6C2F8642D340}"/>
                </a:ext>
              </a:extLst>
            </p:cNvPr>
            <p:cNvPicPr>
              <a:picLocks noChangeAspect="1"/>
            </p:cNvPicPr>
            <p:nvPr/>
          </p:nvPicPr>
          <p:blipFill>
            <a:blip r:embed="rId4"/>
            <a:stretch>
              <a:fillRect/>
            </a:stretch>
          </p:blipFill>
          <p:spPr>
            <a:xfrm>
              <a:off x="9148762" y="6949333"/>
              <a:ext cx="6426200" cy="4140200"/>
            </a:xfrm>
            <a:prstGeom prst="rect">
              <a:avLst/>
            </a:prstGeom>
          </p:spPr>
        </p:pic>
        <p:sp>
          <p:nvSpPr>
            <p:cNvPr id="4" name="Rectangle 3">
              <a:extLst>
                <a:ext uri="{FF2B5EF4-FFF2-40B4-BE49-F238E27FC236}">
                  <a16:creationId xmlns:a16="http://schemas.microsoft.com/office/drawing/2014/main" id="{52059315-A332-59BE-E5DC-DF7C479D111E}"/>
                </a:ext>
              </a:extLst>
            </p:cNvPr>
            <p:cNvSpPr/>
            <p:nvPr/>
          </p:nvSpPr>
          <p:spPr>
            <a:xfrm>
              <a:off x="11472100" y="10778581"/>
              <a:ext cx="4096512" cy="307777"/>
            </a:xfrm>
            <a:prstGeom prst="rect">
              <a:avLst/>
            </a:prstGeom>
            <a:solidFill>
              <a:srgbClr val="000000"/>
            </a:solidFill>
          </p:spPr>
          <p:txBody>
            <a:bodyPr wrap="square">
              <a:spAutoFit/>
            </a:bodyPr>
            <a:lstStyle/>
            <a:p>
              <a:r>
                <a:rPr lang="en-US" sz="1400" b="0" dirty="0" err="1">
                  <a:solidFill>
                    <a:schemeClr val="bg1"/>
                  </a:solidFill>
                  <a:latin typeface="+mj-lt"/>
                </a:rPr>
                <a:t>Soerfm</a:t>
              </a:r>
              <a:r>
                <a:rPr lang="en-US" sz="1400" b="0" dirty="0">
                  <a:solidFill>
                    <a:schemeClr val="bg1"/>
                  </a:solidFill>
                  <a:latin typeface="+mj-lt"/>
                </a:rPr>
                <a:t>, CC BY-SA 3.0, via Wikimedia Commons</a:t>
              </a:r>
            </a:p>
          </p:txBody>
        </p:sp>
      </p:grpSp>
      <p:grpSp>
        <p:nvGrpSpPr>
          <p:cNvPr id="13" name="Group 12">
            <a:extLst>
              <a:ext uri="{FF2B5EF4-FFF2-40B4-BE49-F238E27FC236}">
                <a16:creationId xmlns:a16="http://schemas.microsoft.com/office/drawing/2014/main" id="{67208351-CB93-5ECA-25A3-EFAAB7480864}"/>
              </a:ext>
            </a:extLst>
          </p:cNvPr>
          <p:cNvGrpSpPr/>
          <p:nvPr/>
        </p:nvGrpSpPr>
        <p:grpSpPr>
          <a:xfrm>
            <a:off x="9142412" y="2901470"/>
            <a:ext cx="6426200" cy="4077537"/>
            <a:chOff x="9142412" y="2901470"/>
            <a:chExt cx="6426200" cy="4077537"/>
          </a:xfrm>
        </p:grpSpPr>
        <p:pic>
          <p:nvPicPr>
            <p:cNvPr id="10" name="Picture 9">
              <a:extLst>
                <a:ext uri="{FF2B5EF4-FFF2-40B4-BE49-F238E27FC236}">
                  <a16:creationId xmlns:a16="http://schemas.microsoft.com/office/drawing/2014/main" id="{78D9BBB1-A066-8C16-4554-BBD97FED457E}"/>
                </a:ext>
              </a:extLst>
            </p:cNvPr>
            <p:cNvPicPr>
              <a:picLocks noChangeAspect="1"/>
            </p:cNvPicPr>
            <p:nvPr/>
          </p:nvPicPr>
          <p:blipFill rotWithShape="1">
            <a:blip r:embed="rId5"/>
            <a:srcRect t="4729"/>
            <a:stretch/>
          </p:blipFill>
          <p:spPr>
            <a:xfrm>
              <a:off x="9142412" y="2901470"/>
              <a:ext cx="6426200" cy="4077537"/>
            </a:xfrm>
            <a:prstGeom prst="rect">
              <a:avLst/>
            </a:prstGeom>
          </p:spPr>
        </p:pic>
        <p:sp>
          <p:nvSpPr>
            <p:cNvPr id="12" name="Rectangle 11">
              <a:extLst>
                <a:ext uri="{FF2B5EF4-FFF2-40B4-BE49-F238E27FC236}">
                  <a16:creationId xmlns:a16="http://schemas.microsoft.com/office/drawing/2014/main" id="{6B39ADAE-F71C-B235-7618-9FF5F08BEEEC}"/>
                </a:ext>
              </a:extLst>
            </p:cNvPr>
            <p:cNvSpPr/>
            <p:nvPr/>
          </p:nvSpPr>
          <p:spPr>
            <a:xfrm>
              <a:off x="11468533" y="6666908"/>
              <a:ext cx="4096512" cy="307777"/>
            </a:xfrm>
            <a:prstGeom prst="rect">
              <a:avLst/>
            </a:prstGeom>
            <a:solidFill>
              <a:srgbClr val="000000"/>
            </a:solidFill>
          </p:spPr>
          <p:txBody>
            <a:bodyPr wrap="square">
              <a:spAutoFit/>
            </a:bodyPr>
            <a:lstStyle/>
            <a:p>
              <a:pPr algn="r"/>
              <a:r>
                <a:rPr lang="en-US" sz="1400" b="0" dirty="0">
                  <a:solidFill>
                    <a:schemeClr val="bg1"/>
                  </a:solidFill>
                  <a:latin typeface="+mj-lt"/>
                </a:rPr>
                <a:t>Neal Fowler, CC BY-NC 2.0, via Flickr</a:t>
              </a:r>
            </a:p>
          </p:txBody>
        </p:sp>
      </p:grpSp>
      <p:grpSp>
        <p:nvGrpSpPr>
          <p:cNvPr id="8" name="Group 7">
            <a:extLst>
              <a:ext uri="{FF2B5EF4-FFF2-40B4-BE49-F238E27FC236}">
                <a16:creationId xmlns:a16="http://schemas.microsoft.com/office/drawing/2014/main" id="{9AB1BE7F-D032-C85E-3264-ABEE8D9255F2}"/>
              </a:ext>
            </a:extLst>
          </p:cNvPr>
          <p:cNvGrpSpPr/>
          <p:nvPr/>
        </p:nvGrpSpPr>
        <p:grpSpPr>
          <a:xfrm>
            <a:off x="16141698" y="2981219"/>
            <a:ext cx="6429700" cy="8120903"/>
            <a:chOff x="16141698" y="2981219"/>
            <a:chExt cx="6429700" cy="8120903"/>
          </a:xfrm>
        </p:grpSpPr>
        <p:pic>
          <p:nvPicPr>
            <p:cNvPr id="11" name="Picture 10">
              <a:extLst>
                <a:ext uri="{FF2B5EF4-FFF2-40B4-BE49-F238E27FC236}">
                  <a16:creationId xmlns:a16="http://schemas.microsoft.com/office/drawing/2014/main" id="{1A619D37-7A88-2F11-6390-8CAA16775C3B}"/>
                </a:ext>
              </a:extLst>
            </p:cNvPr>
            <p:cNvPicPr>
              <a:picLocks noChangeAspect="1"/>
            </p:cNvPicPr>
            <p:nvPr/>
          </p:nvPicPr>
          <p:blipFill rotWithShape="1">
            <a:blip r:embed="rId6"/>
            <a:srcRect b="15850"/>
            <a:stretch/>
          </p:blipFill>
          <p:spPr>
            <a:xfrm>
              <a:off x="16141698" y="2981219"/>
              <a:ext cx="6429700" cy="8120903"/>
            </a:xfrm>
            <a:prstGeom prst="rect">
              <a:avLst/>
            </a:prstGeom>
          </p:spPr>
        </p:pic>
        <p:sp>
          <p:nvSpPr>
            <p:cNvPr id="5" name="Rectangle 4">
              <a:extLst>
                <a:ext uri="{FF2B5EF4-FFF2-40B4-BE49-F238E27FC236}">
                  <a16:creationId xmlns:a16="http://schemas.microsoft.com/office/drawing/2014/main" id="{56D4DC34-5296-9025-33BB-354A22D8F089}"/>
                </a:ext>
              </a:extLst>
            </p:cNvPr>
            <p:cNvSpPr/>
            <p:nvPr/>
          </p:nvSpPr>
          <p:spPr>
            <a:xfrm>
              <a:off x="16148048" y="10578902"/>
              <a:ext cx="6423350" cy="523220"/>
            </a:xfrm>
            <a:prstGeom prst="rect">
              <a:avLst/>
            </a:prstGeom>
            <a:solidFill>
              <a:srgbClr val="000000"/>
            </a:solidFill>
          </p:spPr>
          <p:txBody>
            <a:bodyPr wrap="square">
              <a:spAutoFit/>
            </a:bodyPr>
            <a:lstStyle/>
            <a:p>
              <a:r>
                <a:rPr lang="en-US" sz="1400" b="0" dirty="0">
                  <a:solidFill>
                    <a:schemeClr val="bg1"/>
                  </a:solidFill>
                  <a:latin typeface="+mn-lt"/>
                </a:rPr>
                <a:t>World Economic Forum from </a:t>
              </a:r>
              <a:r>
                <a:rPr lang="en-US" sz="1400" b="0" dirty="0" err="1">
                  <a:solidFill>
                    <a:schemeClr val="bg1"/>
                  </a:solidFill>
                  <a:latin typeface="+mn-lt"/>
                </a:rPr>
                <a:t>Cologny</a:t>
              </a:r>
              <a:r>
                <a:rPr lang="en-US" sz="1400" b="0" dirty="0">
                  <a:solidFill>
                    <a:schemeClr val="bg1"/>
                  </a:solidFill>
                  <a:latin typeface="+mn-lt"/>
                </a:rPr>
                <a:t>, Switzerland, CC BY-SA 2.0, via Wikimedia Commons</a:t>
              </a:r>
            </a:p>
          </p:txBody>
        </p:sp>
      </p:grpSp>
    </p:spTree>
    <p:extLst>
      <p:ext uri="{BB962C8B-B14F-4D97-AF65-F5344CB8AC3E}">
        <p14:creationId xmlns:p14="http://schemas.microsoft.com/office/powerpoint/2010/main" val="4023406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0076-FFDC-F81B-1C7A-24E2A140D2D7}"/>
              </a:ext>
            </a:extLst>
          </p:cNvPr>
          <p:cNvSpPr>
            <a:spLocks noGrp="1"/>
          </p:cNvSpPr>
          <p:nvPr>
            <p:ph type="title"/>
          </p:nvPr>
        </p:nvSpPr>
        <p:spPr>
          <a:xfrm>
            <a:off x="1749425" y="692151"/>
            <a:ext cx="21161374" cy="1368426"/>
          </a:xfrm>
        </p:spPr>
        <p:txBody>
          <a:bodyPr anchor="t">
            <a:normAutofit/>
          </a:bodyPr>
          <a:lstStyle/>
          <a:p>
            <a:r>
              <a:rPr lang="en-DE" dirty="0"/>
              <a:t>Temporal work</a:t>
            </a:r>
          </a:p>
        </p:txBody>
      </p:sp>
      <p:sp>
        <p:nvSpPr>
          <p:cNvPr id="6" name="Content Placeholder 5">
            <a:extLst>
              <a:ext uri="{FF2B5EF4-FFF2-40B4-BE49-F238E27FC236}">
                <a16:creationId xmlns:a16="http://schemas.microsoft.com/office/drawing/2014/main" id="{2395A63D-618B-CDD3-BBF2-A7B96E9C2192}"/>
              </a:ext>
            </a:extLst>
          </p:cNvPr>
          <p:cNvSpPr>
            <a:spLocks noGrp="1"/>
          </p:cNvSpPr>
          <p:nvPr>
            <p:ph type="body" sz="quarter" idx="14"/>
          </p:nvPr>
        </p:nvSpPr>
        <p:spPr>
          <a:xfrm>
            <a:off x="2590800" y="2968629"/>
            <a:ext cx="20181886" cy="8689970"/>
          </a:xfrm>
        </p:spPr>
        <p:txBody>
          <a:bodyPr anchor="ctr">
            <a:normAutofit/>
          </a:bodyPr>
          <a:lstStyle/>
          <a:p>
            <a:pPr algn="ctr"/>
            <a:r>
              <a:rPr lang="en-US" sz="4400" dirty="0"/>
              <a:t>individual, collective or organizational effort to </a:t>
            </a:r>
            <a:r>
              <a:rPr lang="en-US" sz="4400" b="1" dirty="0"/>
              <a:t>influence</a:t>
            </a:r>
            <a:r>
              <a:rPr lang="en-US" sz="4400" dirty="0"/>
              <a:t>, </a:t>
            </a:r>
            <a:r>
              <a:rPr lang="en-US" sz="4400" b="1" dirty="0"/>
              <a:t>sustain</a:t>
            </a:r>
            <a:r>
              <a:rPr lang="en-US" sz="4400" dirty="0"/>
              <a:t> or </a:t>
            </a:r>
            <a:r>
              <a:rPr lang="en-US" sz="4400" b="1" dirty="0"/>
              <a:t>redirect</a:t>
            </a:r>
            <a:r>
              <a:rPr lang="en-US" sz="4400" dirty="0"/>
              <a:t> the temporal assumptions or patterns that shape strategic [and organizational] action.</a:t>
            </a:r>
            <a:br>
              <a:rPr lang="en-US" sz="4400" dirty="0"/>
            </a:br>
            <a:br>
              <a:rPr lang="en-US" sz="4400" dirty="0"/>
            </a:br>
            <a:r>
              <a:rPr lang="en-US" sz="2400" dirty="0"/>
              <a:t>(Bansal et al., 2022: 7)</a:t>
            </a:r>
            <a:endParaRPr lang="en-DE" sz="2400" dirty="0"/>
          </a:p>
        </p:txBody>
      </p:sp>
      <p:sp>
        <p:nvSpPr>
          <p:cNvPr id="7" name="TextBox 6">
            <a:extLst>
              <a:ext uri="{FF2B5EF4-FFF2-40B4-BE49-F238E27FC236}">
                <a16:creationId xmlns:a16="http://schemas.microsoft.com/office/drawing/2014/main" id="{21A735E7-5456-406A-C02A-BDC0B9FB238A}"/>
              </a:ext>
            </a:extLst>
          </p:cNvPr>
          <p:cNvSpPr txBox="1"/>
          <p:nvPr/>
        </p:nvSpPr>
        <p:spPr>
          <a:xfrm>
            <a:off x="-800100" y="3629029"/>
            <a:ext cx="6781800" cy="5386090"/>
          </a:xfrm>
          <a:prstGeom prst="rect">
            <a:avLst/>
          </a:prstGeom>
          <a:noFill/>
        </p:spPr>
        <p:txBody>
          <a:bodyPr wrap="square" rtlCol="0">
            <a:spAutoFit/>
          </a:bodyPr>
          <a:lstStyle/>
          <a:p>
            <a:r>
              <a:rPr lang="en-DE" sz="34400" b="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t>
            </a:r>
          </a:p>
        </p:txBody>
      </p:sp>
    </p:spTree>
    <p:extLst>
      <p:ext uri="{BB962C8B-B14F-4D97-AF65-F5344CB8AC3E}">
        <p14:creationId xmlns:p14="http://schemas.microsoft.com/office/powerpoint/2010/main" val="820836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74DC3-F62E-CAC8-9A51-B91A5F36F00D}"/>
              </a:ext>
            </a:extLst>
          </p:cNvPr>
          <p:cNvSpPr>
            <a:spLocks noGrp="1"/>
          </p:cNvSpPr>
          <p:nvPr>
            <p:ph type="title"/>
          </p:nvPr>
        </p:nvSpPr>
        <p:spPr/>
        <p:txBody>
          <a:bodyPr/>
          <a:lstStyle/>
          <a:p>
            <a:r>
              <a:rPr lang="en-DE" dirty="0"/>
              <a:t>Manifestations of time in organizing</a:t>
            </a:r>
          </a:p>
        </p:txBody>
      </p:sp>
      <p:sp>
        <p:nvSpPr>
          <p:cNvPr id="4" name="Oval 3">
            <a:extLst>
              <a:ext uri="{FF2B5EF4-FFF2-40B4-BE49-F238E27FC236}">
                <a16:creationId xmlns:a16="http://schemas.microsoft.com/office/drawing/2014/main" id="{CE795665-8DC6-E8E2-DF42-C9778E147038}"/>
              </a:ext>
            </a:extLst>
          </p:cNvPr>
          <p:cNvSpPr/>
          <p:nvPr/>
        </p:nvSpPr>
        <p:spPr>
          <a:xfrm>
            <a:off x="16586041" y="3061484"/>
            <a:ext cx="2653210" cy="265321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5" name="Oval 4">
            <a:extLst>
              <a:ext uri="{FF2B5EF4-FFF2-40B4-BE49-F238E27FC236}">
                <a16:creationId xmlns:a16="http://schemas.microsoft.com/office/drawing/2014/main" id="{1ADC2C3C-3269-699C-9864-8774C2386434}"/>
              </a:ext>
            </a:extLst>
          </p:cNvPr>
          <p:cNvSpPr/>
          <p:nvPr/>
        </p:nvSpPr>
        <p:spPr>
          <a:xfrm>
            <a:off x="16016351" y="2999828"/>
            <a:ext cx="2817598" cy="2817598"/>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7" name="Oval 6">
            <a:extLst>
              <a:ext uri="{FF2B5EF4-FFF2-40B4-BE49-F238E27FC236}">
                <a16:creationId xmlns:a16="http://schemas.microsoft.com/office/drawing/2014/main" id="{A44B1851-EEFD-87CF-EC36-9605A8DBE432}"/>
              </a:ext>
            </a:extLst>
          </p:cNvPr>
          <p:cNvSpPr/>
          <p:nvPr/>
        </p:nvSpPr>
        <p:spPr>
          <a:xfrm>
            <a:off x="15401492" y="2968627"/>
            <a:ext cx="2880000" cy="288000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3200" b="0" dirty="0">
                <a:latin typeface="+mj-lt"/>
              </a:rPr>
              <a:t>Time as</a:t>
            </a:r>
            <a:br>
              <a:rPr lang="en-US" sz="3200" dirty="0">
                <a:latin typeface="+mj-lt"/>
              </a:rPr>
            </a:br>
            <a:r>
              <a:rPr lang="en-US" sz="3200" b="1" dirty="0">
                <a:latin typeface="+mj-lt"/>
              </a:rPr>
              <a:t>Process</a:t>
            </a:r>
          </a:p>
        </p:txBody>
      </p:sp>
      <p:cxnSp>
        <p:nvCxnSpPr>
          <p:cNvPr id="8" name="Straight Arrow Connector 7">
            <a:extLst>
              <a:ext uri="{FF2B5EF4-FFF2-40B4-BE49-F238E27FC236}">
                <a16:creationId xmlns:a16="http://schemas.microsoft.com/office/drawing/2014/main" id="{78FF3F9D-07E4-445B-723D-6A4B7A6E382D}"/>
              </a:ext>
            </a:extLst>
          </p:cNvPr>
          <p:cNvCxnSpPr>
            <a:cxnSpLocks/>
          </p:cNvCxnSpPr>
          <p:nvPr/>
        </p:nvCxnSpPr>
        <p:spPr>
          <a:xfrm flipH="1" flipV="1">
            <a:off x="8402651" y="5654361"/>
            <a:ext cx="2654146" cy="2571504"/>
          </a:xfrm>
          <a:prstGeom prst="straightConnector1">
            <a:avLst/>
          </a:prstGeom>
          <a:ln w="762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35BB8A67-CA54-4F8D-5639-60E0E1E82DB6}"/>
              </a:ext>
            </a:extLst>
          </p:cNvPr>
          <p:cNvSpPr/>
          <p:nvPr/>
        </p:nvSpPr>
        <p:spPr>
          <a:xfrm>
            <a:off x="5098229" y="3076634"/>
            <a:ext cx="2653210" cy="265321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11" name="Oval 10">
            <a:extLst>
              <a:ext uri="{FF2B5EF4-FFF2-40B4-BE49-F238E27FC236}">
                <a16:creationId xmlns:a16="http://schemas.microsoft.com/office/drawing/2014/main" id="{BD762853-0A7A-11E0-7834-15E76C5509A0}"/>
              </a:ext>
            </a:extLst>
          </p:cNvPr>
          <p:cNvSpPr/>
          <p:nvPr/>
        </p:nvSpPr>
        <p:spPr>
          <a:xfrm>
            <a:off x="5525571" y="2994442"/>
            <a:ext cx="2817598" cy="2817598"/>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12" name="Oval 11">
            <a:extLst>
              <a:ext uri="{FF2B5EF4-FFF2-40B4-BE49-F238E27FC236}">
                <a16:creationId xmlns:a16="http://schemas.microsoft.com/office/drawing/2014/main" id="{4637D873-1F30-ED34-B74E-E11D4C9631C4}"/>
              </a:ext>
            </a:extLst>
          </p:cNvPr>
          <p:cNvSpPr/>
          <p:nvPr/>
        </p:nvSpPr>
        <p:spPr>
          <a:xfrm>
            <a:off x="5984684" y="2968627"/>
            <a:ext cx="2880000" cy="288000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3200" b="0" dirty="0">
                <a:latin typeface="+mj-lt"/>
              </a:rPr>
              <a:t>Time as</a:t>
            </a:r>
            <a:br>
              <a:rPr lang="en-US" sz="3200" dirty="0">
                <a:latin typeface="+mj-lt"/>
              </a:rPr>
            </a:br>
            <a:r>
              <a:rPr lang="en-US" sz="3200" b="1" dirty="0">
                <a:latin typeface="+mj-lt"/>
              </a:rPr>
              <a:t>Structure</a:t>
            </a:r>
          </a:p>
        </p:txBody>
      </p:sp>
      <p:cxnSp>
        <p:nvCxnSpPr>
          <p:cNvPr id="13" name="Straight Arrow Connector 12">
            <a:extLst>
              <a:ext uri="{FF2B5EF4-FFF2-40B4-BE49-F238E27FC236}">
                <a16:creationId xmlns:a16="http://schemas.microsoft.com/office/drawing/2014/main" id="{4CE14E30-DAB3-B09C-F343-3821078C326C}"/>
              </a:ext>
            </a:extLst>
          </p:cNvPr>
          <p:cNvCxnSpPr>
            <a:cxnSpLocks/>
          </p:cNvCxnSpPr>
          <p:nvPr/>
        </p:nvCxnSpPr>
        <p:spPr>
          <a:xfrm flipV="1">
            <a:off x="8923596" y="4000627"/>
            <a:ext cx="6418984" cy="3874"/>
          </a:xfrm>
          <a:prstGeom prst="straightConnector1">
            <a:avLst/>
          </a:prstGeom>
          <a:ln w="762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2670BD90-49EF-C591-BAD0-732C7D8F48B6}"/>
              </a:ext>
            </a:extLst>
          </p:cNvPr>
          <p:cNvSpPr/>
          <p:nvPr/>
        </p:nvSpPr>
        <p:spPr>
          <a:xfrm>
            <a:off x="10773731" y="8907572"/>
            <a:ext cx="2653210" cy="265321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15" name="Oval 14">
            <a:extLst>
              <a:ext uri="{FF2B5EF4-FFF2-40B4-BE49-F238E27FC236}">
                <a16:creationId xmlns:a16="http://schemas.microsoft.com/office/drawing/2014/main" id="{B050EDDC-9E0F-CD8D-404C-380A4EBBDCE7}"/>
              </a:ext>
            </a:extLst>
          </p:cNvPr>
          <p:cNvSpPr/>
          <p:nvPr/>
        </p:nvSpPr>
        <p:spPr>
          <a:xfrm>
            <a:off x="10691539" y="8377196"/>
            <a:ext cx="2817598" cy="2817598"/>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4800" b="1" dirty="0">
              <a:latin typeface="Avenir Next" panose="020B0503020202020204" pitchFamily="34" charset="0"/>
            </a:endParaRPr>
          </a:p>
        </p:txBody>
      </p:sp>
      <p:sp>
        <p:nvSpPr>
          <p:cNvPr id="16" name="Oval 15">
            <a:extLst>
              <a:ext uri="{FF2B5EF4-FFF2-40B4-BE49-F238E27FC236}">
                <a16:creationId xmlns:a16="http://schemas.microsoft.com/office/drawing/2014/main" id="{24E2A833-7C0F-03BB-7A33-BD13E151D688}"/>
              </a:ext>
            </a:extLst>
          </p:cNvPr>
          <p:cNvSpPr/>
          <p:nvPr/>
        </p:nvSpPr>
        <p:spPr>
          <a:xfrm>
            <a:off x="10669120" y="7885249"/>
            <a:ext cx="2880000" cy="2880000"/>
          </a:xfrm>
          <a:prstGeom prst="ellipse">
            <a:avLst/>
          </a:prstGeom>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3200" b="0" dirty="0">
                <a:latin typeface="+mj-lt"/>
              </a:rPr>
              <a:t>Time as</a:t>
            </a:r>
            <a:br>
              <a:rPr lang="en-US" sz="3200" dirty="0">
                <a:latin typeface="+mj-lt"/>
              </a:rPr>
            </a:br>
            <a:r>
              <a:rPr lang="en-US" sz="3200" b="1" dirty="0">
                <a:latin typeface="+mj-lt"/>
              </a:rPr>
              <a:t>Resource</a:t>
            </a:r>
          </a:p>
        </p:txBody>
      </p:sp>
      <p:cxnSp>
        <p:nvCxnSpPr>
          <p:cNvPr id="17" name="Straight Arrow Connector 16">
            <a:extLst>
              <a:ext uri="{FF2B5EF4-FFF2-40B4-BE49-F238E27FC236}">
                <a16:creationId xmlns:a16="http://schemas.microsoft.com/office/drawing/2014/main" id="{ECCE22B0-A677-0589-B99B-B2809DD83D6A}"/>
              </a:ext>
            </a:extLst>
          </p:cNvPr>
          <p:cNvCxnSpPr>
            <a:cxnSpLocks/>
          </p:cNvCxnSpPr>
          <p:nvPr/>
        </p:nvCxnSpPr>
        <p:spPr>
          <a:xfrm flipV="1">
            <a:off x="13181658" y="5514980"/>
            <a:ext cx="2699764" cy="2739462"/>
          </a:xfrm>
          <a:prstGeom prst="straightConnector1">
            <a:avLst/>
          </a:prstGeom>
          <a:ln w="762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E673431-A208-4019-7C2E-CAE6FEB754C7}"/>
              </a:ext>
            </a:extLst>
          </p:cNvPr>
          <p:cNvSpPr txBox="1"/>
          <p:nvPr/>
        </p:nvSpPr>
        <p:spPr>
          <a:xfrm>
            <a:off x="1749425" y="3618409"/>
            <a:ext cx="3111227" cy="1569660"/>
          </a:xfrm>
          <a:prstGeom prst="rect">
            <a:avLst/>
          </a:prstGeom>
          <a:noFill/>
        </p:spPr>
        <p:txBody>
          <a:bodyPr wrap="square" rtlCol="0">
            <a:spAutoFit/>
          </a:bodyPr>
          <a:lstStyle/>
          <a:p>
            <a:pPr algn="r"/>
            <a:r>
              <a:rPr lang="en-DE" b="0" dirty="0">
                <a:solidFill>
                  <a:schemeClr val="tx1"/>
                </a:solidFill>
                <a:latin typeface="+mn-lt"/>
              </a:rPr>
              <a:t>How to create and maintain </a:t>
            </a:r>
            <a:r>
              <a:rPr lang="en-DE" b="0" i="1" dirty="0">
                <a:solidFill>
                  <a:schemeClr val="tx1"/>
                </a:solidFill>
                <a:latin typeface="+mn-lt"/>
              </a:rPr>
              <a:t>temporal order</a:t>
            </a:r>
            <a:r>
              <a:rPr lang="en-DE" b="0" dirty="0">
                <a:solidFill>
                  <a:schemeClr val="tx1"/>
                </a:solidFill>
                <a:latin typeface="+mn-lt"/>
              </a:rPr>
              <a:t>?</a:t>
            </a:r>
          </a:p>
        </p:txBody>
      </p:sp>
      <p:sp>
        <p:nvSpPr>
          <p:cNvPr id="22" name="TextBox 21">
            <a:extLst>
              <a:ext uri="{FF2B5EF4-FFF2-40B4-BE49-F238E27FC236}">
                <a16:creationId xmlns:a16="http://schemas.microsoft.com/office/drawing/2014/main" id="{5A52944D-E247-576F-08E7-97A158E96A55}"/>
              </a:ext>
            </a:extLst>
          </p:cNvPr>
          <p:cNvSpPr txBox="1"/>
          <p:nvPr/>
        </p:nvSpPr>
        <p:spPr>
          <a:xfrm>
            <a:off x="13602296" y="8664517"/>
            <a:ext cx="4066272" cy="1569660"/>
          </a:xfrm>
          <a:prstGeom prst="rect">
            <a:avLst/>
          </a:prstGeom>
          <a:noFill/>
        </p:spPr>
        <p:txBody>
          <a:bodyPr wrap="square" rtlCol="0">
            <a:spAutoFit/>
          </a:bodyPr>
          <a:lstStyle/>
          <a:p>
            <a:pPr algn="l"/>
            <a:r>
              <a:rPr lang="en-DE" b="0" dirty="0">
                <a:solidFill>
                  <a:schemeClr val="tx1"/>
                </a:solidFill>
                <a:latin typeface="+mn-lt"/>
              </a:rPr>
              <a:t>How to get the right </a:t>
            </a:r>
            <a:r>
              <a:rPr lang="en-DE" b="0" i="1" dirty="0">
                <a:solidFill>
                  <a:schemeClr val="tx1"/>
                </a:solidFill>
                <a:latin typeface="+mn-lt"/>
              </a:rPr>
              <a:t>timing, pacing, </a:t>
            </a:r>
            <a:r>
              <a:rPr lang="en-DE" b="0" dirty="0">
                <a:solidFill>
                  <a:schemeClr val="tx1"/>
                </a:solidFill>
                <a:latin typeface="+mn-lt"/>
              </a:rPr>
              <a:t>and</a:t>
            </a:r>
            <a:r>
              <a:rPr lang="en-DE" b="0" i="1" dirty="0">
                <a:solidFill>
                  <a:schemeClr val="tx1"/>
                </a:solidFill>
                <a:latin typeface="+mn-lt"/>
              </a:rPr>
              <a:t> time horizons</a:t>
            </a:r>
            <a:r>
              <a:rPr lang="en-DE" b="0" dirty="0">
                <a:solidFill>
                  <a:schemeClr val="tx1"/>
                </a:solidFill>
                <a:latin typeface="+mn-lt"/>
              </a:rPr>
              <a:t>?</a:t>
            </a:r>
          </a:p>
        </p:txBody>
      </p:sp>
      <p:sp>
        <p:nvSpPr>
          <p:cNvPr id="23" name="TextBox 22">
            <a:extLst>
              <a:ext uri="{FF2B5EF4-FFF2-40B4-BE49-F238E27FC236}">
                <a16:creationId xmlns:a16="http://schemas.microsoft.com/office/drawing/2014/main" id="{0110AA60-E807-A1E5-AC2D-CFB1B45590E5}"/>
              </a:ext>
            </a:extLst>
          </p:cNvPr>
          <p:cNvSpPr txBox="1"/>
          <p:nvPr/>
        </p:nvSpPr>
        <p:spPr>
          <a:xfrm>
            <a:off x="19239251" y="3355967"/>
            <a:ext cx="4260492" cy="2062103"/>
          </a:xfrm>
          <a:prstGeom prst="rect">
            <a:avLst/>
          </a:prstGeom>
          <a:noFill/>
        </p:spPr>
        <p:txBody>
          <a:bodyPr wrap="square" rtlCol="0">
            <a:spAutoFit/>
          </a:bodyPr>
          <a:lstStyle/>
          <a:p>
            <a:pPr algn="l"/>
            <a:r>
              <a:rPr lang="en-DE" b="0" dirty="0">
                <a:solidFill>
                  <a:schemeClr val="tx1"/>
                </a:solidFill>
                <a:latin typeface="+mn-lt"/>
              </a:rPr>
              <a:t>How to enact </a:t>
            </a:r>
            <a:br>
              <a:rPr lang="en-DE" b="0" dirty="0">
                <a:solidFill>
                  <a:schemeClr val="tx1"/>
                </a:solidFill>
                <a:latin typeface="+mn-lt"/>
              </a:rPr>
            </a:br>
            <a:r>
              <a:rPr lang="en-DE" b="0" i="1" dirty="0">
                <a:solidFill>
                  <a:schemeClr val="tx1"/>
                </a:solidFill>
                <a:latin typeface="+mn-lt"/>
              </a:rPr>
              <a:t>continuity </a:t>
            </a:r>
            <a:r>
              <a:rPr lang="en-DE" b="0" dirty="0">
                <a:solidFill>
                  <a:schemeClr val="tx1"/>
                </a:solidFill>
                <a:latin typeface="+mn-lt"/>
              </a:rPr>
              <a:t>among past, present, and future activity?</a:t>
            </a:r>
          </a:p>
        </p:txBody>
      </p:sp>
      <p:sp>
        <p:nvSpPr>
          <p:cNvPr id="3" name="TextBox 2">
            <a:extLst>
              <a:ext uri="{FF2B5EF4-FFF2-40B4-BE49-F238E27FC236}">
                <a16:creationId xmlns:a16="http://schemas.microsoft.com/office/drawing/2014/main" id="{C5A32983-8E45-72CE-ADAE-3E6EA634C599}"/>
              </a:ext>
            </a:extLst>
          </p:cNvPr>
          <p:cNvSpPr txBox="1"/>
          <p:nvPr/>
        </p:nvSpPr>
        <p:spPr>
          <a:xfrm>
            <a:off x="1749425" y="11560782"/>
            <a:ext cx="2786340" cy="338554"/>
          </a:xfrm>
          <a:prstGeom prst="rect">
            <a:avLst/>
          </a:prstGeom>
          <a:noFill/>
        </p:spPr>
        <p:txBody>
          <a:bodyPr wrap="none" rtlCol="0">
            <a:spAutoFit/>
          </a:bodyPr>
          <a:lstStyle/>
          <a:p>
            <a:r>
              <a:rPr lang="en-US" sz="1600" b="0" dirty="0">
                <a:solidFill>
                  <a:schemeClr val="tx1"/>
                </a:solidFill>
                <a:latin typeface="+mn-lt"/>
              </a:rPr>
              <a:t>Source: Blagoev et al., 2022</a:t>
            </a:r>
          </a:p>
        </p:txBody>
      </p:sp>
    </p:spTree>
    <p:extLst>
      <p:ext uri="{BB962C8B-B14F-4D97-AF65-F5344CB8AC3E}">
        <p14:creationId xmlns:p14="http://schemas.microsoft.com/office/powerpoint/2010/main" val="149121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90108-2E4F-A03F-905E-977CE1087558}"/>
              </a:ext>
            </a:extLst>
          </p:cNvPr>
          <p:cNvSpPr>
            <a:spLocks noGrp="1"/>
          </p:cNvSpPr>
          <p:nvPr>
            <p:ph type="title"/>
          </p:nvPr>
        </p:nvSpPr>
        <p:spPr/>
        <p:txBody>
          <a:bodyPr/>
          <a:lstStyle/>
          <a:p>
            <a:r>
              <a:rPr lang="en-DE" dirty="0"/>
              <a:t>Time as structure</a:t>
            </a:r>
            <a:br>
              <a:rPr lang="en-DE" dirty="0"/>
            </a:br>
            <a:r>
              <a:rPr lang="en-DE" b="0" dirty="0"/>
              <a:t>Temporally uncoupling from unfolding crisis situations</a:t>
            </a:r>
            <a:br>
              <a:rPr lang="en-DE" dirty="0"/>
            </a:br>
            <a:endParaRPr lang="en-DE" b="0" dirty="0"/>
          </a:p>
        </p:txBody>
      </p:sp>
      <p:pic>
        <p:nvPicPr>
          <p:cNvPr id="7" name="Content Placeholder 6" descr="Firefighters putting out a fire&#10;&#10;Description automatically generated with medium confidence">
            <a:extLst>
              <a:ext uri="{FF2B5EF4-FFF2-40B4-BE49-F238E27FC236}">
                <a16:creationId xmlns:a16="http://schemas.microsoft.com/office/drawing/2014/main" id="{2A92BCE7-10AD-5BD5-6979-03FB19534A68}"/>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1749425" y="2892425"/>
            <a:ext cx="13034962" cy="8689975"/>
          </a:xfrm>
        </p:spPr>
      </p:pic>
      <p:sp>
        <p:nvSpPr>
          <p:cNvPr id="8" name="Rectangle 7">
            <a:extLst>
              <a:ext uri="{FF2B5EF4-FFF2-40B4-BE49-F238E27FC236}">
                <a16:creationId xmlns:a16="http://schemas.microsoft.com/office/drawing/2014/main" id="{8234B842-9EBA-3BCD-4C85-4B6208D727B8}"/>
              </a:ext>
            </a:extLst>
          </p:cNvPr>
          <p:cNvSpPr/>
          <p:nvPr/>
        </p:nvSpPr>
        <p:spPr>
          <a:xfrm>
            <a:off x="1749425" y="11274623"/>
            <a:ext cx="2618024" cy="307777"/>
          </a:xfrm>
          <a:prstGeom prst="rect">
            <a:avLst/>
          </a:prstGeom>
          <a:solidFill>
            <a:srgbClr val="000000"/>
          </a:solidFill>
        </p:spPr>
        <p:txBody>
          <a:bodyPr wrap="none">
            <a:spAutoFit/>
          </a:bodyPr>
          <a:lstStyle/>
          <a:p>
            <a:r>
              <a:rPr lang="en-US" sz="1400" b="0" dirty="0">
                <a:solidFill>
                  <a:schemeClr val="bg1"/>
                </a:solidFill>
                <a:latin typeface="+mn-lt"/>
              </a:rPr>
              <a:t>Photo by </a:t>
            </a:r>
            <a:r>
              <a:rPr lang="en-US" sz="1400" b="0" dirty="0">
                <a:solidFill>
                  <a:schemeClr val="bg1"/>
                </a:solidFill>
                <a:latin typeface="+mn-lt"/>
                <a:hlinkClick r:id="rId4">
                  <a:extLst>
                    <a:ext uri="{A12FA001-AC4F-418D-AE19-62706E023703}">
                      <ahyp:hlinkClr xmlns:ahyp="http://schemas.microsoft.com/office/drawing/2018/hyperlinkcolor" val="tx"/>
                    </a:ext>
                  </a:extLst>
                </a:hlinkClick>
              </a:rPr>
              <a:t>Matt C</a:t>
            </a:r>
            <a:r>
              <a:rPr lang="en-US" sz="1400" b="0" dirty="0">
                <a:solidFill>
                  <a:schemeClr val="bg1"/>
                </a:solidFill>
                <a:latin typeface="+mn-lt"/>
              </a:rPr>
              <a:t> on </a:t>
            </a:r>
            <a:r>
              <a:rPr lang="en-US" sz="1400" b="0" dirty="0">
                <a:solidFill>
                  <a:schemeClr val="bg1"/>
                </a:solidFill>
                <a:latin typeface="+mn-lt"/>
                <a:hlinkClick r:id="rId5">
                  <a:extLst>
                    <a:ext uri="{A12FA001-AC4F-418D-AE19-62706E023703}">
                      <ahyp:hlinkClr xmlns:ahyp="http://schemas.microsoft.com/office/drawing/2018/hyperlinkcolor" val="tx"/>
                    </a:ext>
                  </a:extLst>
                </a:hlinkClick>
              </a:rPr>
              <a:t>Unsplash</a:t>
            </a:r>
            <a:endParaRPr lang="en-US" sz="1400" dirty="0">
              <a:solidFill>
                <a:schemeClr val="bg1"/>
              </a:solidFill>
              <a:latin typeface="+mn-lt"/>
            </a:endParaRPr>
          </a:p>
        </p:txBody>
      </p:sp>
      <p:sp>
        <p:nvSpPr>
          <p:cNvPr id="9" name="Rounded Rectangle 8">
            <a:extLst>
              <a:ext uri="{FF2B5EF4-FFF2-40B4-BE49-F238E27FC236}">
                <a16:creationId xmlns:a16="http://schemas.microsoft.com/office/drawing/2014/main" id="{D08779B6-9EAC-C212-CEB6-4353D48B0E7C}"/>
              </a:ext>
            </a:extLst>
          </p:cNvPr>
          <p:cNvSpPr/>
          <p:nvPr/>
        </p:nvSpPr>
        <p:spPr>
          <a:xfrm>
            <a:off x="15392400" y="2892425"/>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Temporal uncertainty</a:t>
            </a:r>
          </a:p>
        </p:txBody>
      </p:sp>
      <p:sp>
        <p:nvSpPr>
          <p:cNvPr id="11" name="Rounded Rectangle 10">
            <a:extLst>
              <a:ext uri="{FF2B5EF4-FFF2-40B4-BE49-F238E27FC236}">
                <a16:creationId xmlns:a16="http://schemas.microsoft.com/office/drawing/2014/main" id="{4ABA3737-9E26-CAA4-4F48-8C5E4730C3BD}"/>
              </a:ext>
            </a:extLst>
          </p:cNvPr>
          <p:cNvSpPr/>
          <p:nvPr/>
        </p:nvSpPr>
        <p:spPr>
          <a:xfrm>
            <a:off x="15392400" y="6356350"/>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Temporal autonomy</a:t>
            </a:r>
          </a:p>
        </p:txBody>
      </p:sp>
      <p:sp>
        <p:nvSpPr>
          <p:cNvPr id="12" name="Rounded Rectangle 11">
            <a:extLst>
              <a:ext uri="{FF2B5EF4-FFF2-40B4-BE49-F238E27FC236}">
                <a16:creationId xmlns:a16="http://schemas.microsoft.com/office/drawing/2014/main" id="{77A74CB9-5C98-5C03-A131-7D9A3C34456B}"/>
              </a:ext>
            </a:extLst>
          </p:cNvPr>
          <p:cNvSpPr/>
          <p:nvPr/>
        </p:nvSpPr>
        <p:spPr>
          <a:xfrm>
            <a:off x="15392400" y="9820275"/>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Maintaining a temporal order</a:t>
            </a:r>
            <a:br>
              <a:rPr lang="en-US" dirty="0"/>
            </a:br>
            <a:r>
              <a:rPr lang="en-US" dirty="0"/>
              <a:t>in crisis situations</a:t>
            </a:r>
          </a:p>
        </p:txBody>
      </p:sp>
      <p:cxnSp>
        <p:nvCxnSpPr>
          <p:cNvPr id="14" name="Straight Arrow Connector 13">
            <a:extLst>
              <a:ext uri="{FF2B5EF4-FFF2-40B4-BE49-F238E27FC236}">
                <a16:creationId xmlns:a16="http://schemas.microsoft.com/office/drawing/2014/main" id="{982010C7-1E20-B26A-FC57-8D7BCAFF55CB}"/>
              </a:ext>
            </a:extLst>
          </p:cNvPr>
          <p:cNvCxnSpPr>
            <a:stCxn id="9" idx="2"/>
            <a:endCxn id="11" idx="0"/>
          </p:cNvCxnSpPr>
          <p:nvPr/>
        </p:nvCxnSpPr>
        <p:spPr>
          <a:xfrm>
            <a:off x="19291300" y="4645025"/>
            <a:ext cx="0" cy="1711325"/>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31C0AD9-FDDF-9858-E224-38633D4F9B55}"/>
              </a:ext>
            </a:extLst>
          </p:cNvPr>
          <p:cNvCxnSpPr>
            <a:cxnSpLocks/>
            <a:stCxn id="11" idx="2"/>
            <a:endCxn id="12" idx="0"/>
          </p:cNvCxnSpPr>
          <p:nvPr/>
        </p:nvCxnSpPr>
        <p:spPr>
          <a:xfrm>
            <a:off x="19291300" y="8108950"/>
            <a:ext cx="0" cy="1711325"/>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C993DF4-9FC2-4DBC-8C16-DF4B0547DDC0}"/>
              </a:ext>
            </a:extLst>
          </p:cNvPr>
          <p:cNvSpPr txBox="1"/>
          <p:nvPr/>
        </p:nvSpPr>
        <p:spPr>
          <a:xfrm>
            <a:off x="19608800" y="4938264"/>
            <a:ext cx="2327881" cy="1077218"/>
          </a:xfrm>
          <a:prstGeom prst="rect">
            <a:avLst/>
          </a:prstGeom>
          <a:noFill/>
        </p:spPr>
        <p:txBody>
          <a:bodyPr wrap="none" rtlCol="0">
            <a:spAutoFit/>
          </a:bodyPr>
          <a:lstStyle/>
          <a:p>
            <a:pPr algn="l"/>
            <a:r>
              <a:rPr lang="en-US" i="1" dirty="0">
                <a:solidFill>
                  <a:schemeClr val="accent3"/>
                </a:solidFill>
                <a:latin typeface="+mn-lt"/>
              </a:rPr>
              <a:t>Temporal </a:t>
            </a:r>
            <a:br>
              <a:rPr lang="en-US" i="1" dirty="0">
                <a:solidFill>
                  <a:schemeClr val="accent3"/>
                </a:solidFill>
                <a:latin typeface="+mn-lt"/>
              </a:rPr>
            </a:br>
            <a:r>
              <a:rPr lang="en-US" i="1" dirty="0">
                <a:solidFill>
                  <a:schemeClr val="accent3"/>
                </a:solidFill>
                <a:latin typeface="+mn-lt"/>
              </a:rPr>
              <a:t>uncoupling</a:t>
            </a:r>
          </a:p>
        </p:txBody>
      </p:sp>
      <p:sp>
        <p:nvSpPr>
          <p:cNvPr id="24" name="TextBox 23">
            <a:extLst>
              <a:ext uri="{FF2B5EF4-FFF2-40B4-BE49-F238E27FC236}">
                <a16:creationId xmlns:a16="http://schemas.microsoft.com/office/drawing/2014/main" id="{733076CD-2DF2-95B6-B02E-71113009D5E1}"/>
              </a:ext>
            </a:extLst>
          </p:cNvPr>
          <p:cNvSpPr txBox="1"/>
          <p:nvPr/>
        </p:nvSpPr>
        <p:spPr>
          <a:xfrm>
            <a:off x="19761200" y="8367264"/>
            <a:ext cx="3129383" cy="1077218"/>
          </a:xfrm>
          <a:prstGeom prst="rect">
            <a:avLst/>
          </a:prstGeom>
          <a:noFill/>
        </p:spPr>
        <p:txBody>
          <a:bodyPr wrap="none" rtlCol="0">
            <a:spAutoFit/>
          </a:bodyPr>
          <a:lstStyle/>
          <a:p>
            <a:pPr algn="l"/>
            <a:r>
              <a:rPr lang="en-US" i="1" dirty="0">
                <a:solidFill>
                  <a:schemeClr val="accent3"/>
                </a:solidFill>
                <a:latin typeface="+mn-lt"/>
              </a:rPr>
              <a:t>“Getting ahead</a:t>
            </a:r>
            <a:br>
              <a:rPr lang="en-US" i="1" dirty="0">
                <a:solidFill>
                  <a:schemeClr val="accent3"/>
                </a:solidFill>
                <a:latin typeface="+mn-lt"/>
              </a:rPr>
            </a:br>
            <a:r>
              <a:rPr lang="en-US" i="1" dirty="0">
                <a:solidFill>
                  <a:schemeClr val="accent3"/>
                </a:solidFill>
                <a:latin typeface="+mn-lt"/>
              </a:rPr>
              <a:t>of time” </a:t>
            </a:r>
          </a:p>
        </p:txBody>
      </p:sp>
      <p:sp>
        <p:nvSpPr>
          <p:cNvPr id="28" name="TextBox 27">
            <a:extLst>
              <a:ext uri="{FF2B5EF4-FFF2-40B4-BE49-F238E27FC236}">
                <a16:creationId xmlns:a16="http://schemas.microsoft.com/office/drawing/2014/main" id="{150A67E2-71A3-27A8-1239-D27D6A3C7DBE}"/>
              </a:ext>
            </a:extLst>
          </p:cNvPr>
          <p:cNvSpPr txBox="1"/>
          <p:nvPr/>
        </p:nvSpPr>
        <p:spPr>
          <a:xfrm>
            <a:off x="1749425" y="11718471"/>
            <a:ext cx="4604787" cy="307777"/>
          </a:xfrm>
          <a:prstGeom prst="rect">
            <a:avLst/>
          </a:prstGeom>
          <a:noFill/>
        </p:spPr>
        <p:txBody>
          <a:bodyPr wrap="none" lIns="0" rtlCol="0">
            <a:spAutoFit/>
          </a:bodyPr>
          <a:lstStyle/>
          <a:p>
            <a:pPr algn="l"/>
            <a:r>
              <a:rPr lang="en-US" sz="1400" b="0" dirty="0">
                <a:solidFill>
                  <a:schemeClr val="tx1"/>
                </a:solidFill>
                <a:latin typeface="+mn-lt"/>
              </a:rPr>
              <a:t>Source: Geiger et al., 2021; Blagoev &amp; Schreyögg, 2019</a:t>
            </a:r>
          </a:p>
        </p:txBody>
      </p:sp>
      <p:sp>
        <p:nvSpPr>
          <p:cNvPr id="29" name="Oval Callout 28">
            <a:extLst>
              <a:ext uri="{FF2B5EF4-FFF2-40B4-BE49-F238E27FC236}">
                <a16:creationId xmlns:a16="http://schemas.microsoft.com/office/drawing/2014/main" id="{03282376-62AA-081B-7D3E-0EB6191FF25E}"/>
              </a:ext>
            </a:extLst>
          </p:cNvPr>
          <p:cNvSpPr/>
          <p:nvPr/>
        </p:nvSpPr>
        <p:spPr>
          <a:xfrm>
            <a:off x="6480142" y="8069036"/>
            <a:ext cx="8304245" cy="3415004"/>
          </a:xfrm>
          <a:prstGeom prst="wedgeEllipseCallout">
            <a:avLst>
              <a:gd name="adj1" fmla="val -14990"/>
              <a:gd name="adj2" fmla="val -100342"/>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2400" b="0" dirty="0"/>
              <a:t>“The worst is if you run behind, then you lose grip of the situation and focus. . . . </a:t>
            </a:r>
            <a:r>
              <a:rPr lang="en-US" sz="2400" dirty="0"/>
              <a:t>All our efforts are geared towards getting ahead of time</a:t>
            </a:r>
            <a:r>
              <a:rPr lang="en-US" sz="2400" b="0" dirty="0"/>
              <a:t>—we need to be in control and know what happens next.” (Geiger et al., 2021, p. 235)</a:t>
            </a:r>
          </a:p>
        </p:txBody>
      </p:sp>
    </p:spTree>
    <p:extLst>
      <p:ext uri="{BB962C8B-B14F-4D97-AF65-F5344CB8AC3E}">
        <p14:creationId xmlns:p14="http://schemas.microsoft.com/office/powerpoint/2010/main" val="227026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A1C3-620A-2CD1-1D8C-AF70D959ADDE}"/>
              </a:ext>
            </a:extLst>
          </p:cNvPr>
          <p:cNvSpPr>
            <a:spLocks noGrp="1"/>
          </p:cNvSpPr>
          <p:nvPr>
            <p:ph type="title"/>
          </p:nvPr>
        </p:nvSpPr>
        <p:spPr/>
        <p:txBody>
          <a:bodyPr/>
          <a:lstStyle/>
          <a:p>
            <a:r>
              <a:rPr lang="en-DE" dirty="0"/>
              <a:t>Time as process</a:t>
            </a:r>
            <a:br>
              <a:rPr lang="en-DE" dirty="0"/>
            </a:br>
            <a:r>
              <a:rPr lang="en-DE" b="0" dirty="0"/>
              <a:t>Continuity patterning in times of crisis</a:t>
            </a:r>
            <a:endParaRPr lang="en-DE" dirty="0"/>
          </a:p>
        </p:txBody>
      </p:sp>
      <p:grpSp>
        <p:nvGrpSpPr>
          <p:cNvPr id="8" name="Group 7">
            <a:extLst>
              <a:ext uri="{FF2B5EF4-FFF2-40B4-BE49-F238E27FC236}">
                <a16:creationId xmlns:a16="http://schemas.microsoft.com/office/drawing/2014/main" id="{D76E5256-3185-FCF4-3064-CC835A52961C}"/>
              </a:ext>
            </a:extLst>
          </p:cNvPr>
          <p:cNvGrpSpPr/>
          <p:nvPr/>
        </p:nvGrpSpPr>
        <p:grpSpPr>
          <a:xfrm>
            <a:off x="1749425" y="2746425"/>
            <a:ext cx="13040995" cy="8641080"/>
            <a:chOff x="3463925" y="2560320"/>
            <a:chExt cx="13040995" cy="8641080"/>
          </a:xfrm>
        </p:grpSpPr>
        <p:pic>
          <p:nvPicPr>
            <p:cNvPr id="5" name="Picture 4" descr="A satellite image of a hurricane&#10;&#10;Description automatically generated with medium confidence">
              <a:extLst>
                <a:ext uri="{FF2B5EF4-FFF2-40B4-BE49-F238E27FC236}">
                  <a16:creationId xmlns:a16="http://schemas.microsoft.com/office/drawing/2014/main" id="{E46F0CD8-C948-E53D-4E84-E8ACF4752BE0}"/>
                </a:ext>
              </a:extLst>
            </p:cNvPr>
            <p:cNvPicPr>
              <a:picLocks noChangeAspect="1"/>
            </p:cNvPicPr>
            <p:nvPr/>
          </p:nvPicPr>
          <p:blipFill rotWithShape="1">
            <a:blip r:embed="rId3">
              <a:extLst>
                <a:ext uri="{28A0092B-C50C-407E-A947-70E740481C1C}">
                  <a14:useLocalDpi xmlns:a14="http://schemas.microsoft.com/office/drawing/2010/main" val="0"/>
                </a:ext>
              </a:extLst>
            </a:blip>
            <a:srcRect l="11146" r="4078"/>
            <a:stretch/>
          </p:blipFill>
          <p:spPr>
            <a:xfrm>
              <a:off x="3463925" y="2560320"/>
              <a:ext cx="13040995" cy="8641080"/>
            </a:xfrm>
            <a:prstGeom prst="rect">
              <a:avLst/>
            </a:prstGeom>
          </p:spPr>
        </p:pic>
        <p:sp>
          <p:nvSpPr>
            <p:cNvPr id="7" name="TextBox 6">
              <a:extLst>
                <a:ext uri="{FF2B5EF4-FFF2-40B4-BE49-F238E27FC236}">
                  <a16:creationId xmlns:a16="http://schemas.microsoft.com/office/drawing/2014/main" id="{3CBE24F7-BC5B-178F-F58E-2B01D9DE7671}"/>
                </a:ext>
              </a:extLst>
            </p:cNvPr>
            <p:cNvSpPr txBox="1"/>
            <p:nvPr/>
          </p:nvSpPr>
          <p:spPr>
            <a:xfrm>
              <a:off x="3463925" y="10893623"/>
              <a:ext cx="2459328" cy="307777"/>
            </a:xfrm>
            <a:prstGeom prst="rect">
              <a:avLst/>
            </a:prstGeom>
            <a:solidFill>
              <a:srgbClr val="000000"/>
            </a:solidFill>
          </p:spPr>
          <p:txBody>
            <a:bodyPr wrap="none" rtlCol="0">
              <a:spAutoFit/>
            </a:bodyPr>
            <a:lstStyle/>
            <a:p>
              <a:pPr algn="l"/>
              <a:r>
                <a:rPr lang="en-US" sz="1400" b="0" dirty="0">
                  <a:solidFill>
                    <a:schemeClr val="bg1"/>
                  </a:solidFill>
                </a:rPr>
                <a:t>NOAA, CC-BY 2.0, via Flickr</a:t>
              </a:r>
              <a:endParaRPr lang="en-US" sz="1400" b="0" dirty="0">
                <a:solidFill>
                  <a:schemeClr val="bg1"/>
                </a:solidFill>
                <a:latin typeface="+mn-lt"/>
              </a:endParaRPr>
            </a:p>
          </p:txBody>
        </p:sp>
      </p:grpSp>
      <p:grpSp>
        <p:nvGrpSpPr>
          <p:cNvPr id="22" name="Group 21">
            <a:extLst>
              <a:ext uri="{FF2B5EF4-FFF2-40B4-BE49-F238E27FC236}">
                <a16:creationId xmlns:a16="http://schemas.microsoft.com/office/drawing/2014/main" id="{C19ADDE5-8470-F975-1F5B-088A1997137A}"/>
              </a:ext>
            </a:extLst>
          </p:cNvPr>
          <p:cNvGrpSpPr/>
          <p:nvPr/>
        </p:nvGrpSpPr>
        <p:grpSpPr>
          <a:xfrm>
            <a:off x="1749425" y="2707093"/>
            <a:ext cx="13040995" cy="8680412"/>
            <a:chOff x="1749425" y="2726759"/>
            <a:chExt cx="13040995" cy="8680412"/>
          </a:xfrm>
        </p:grpSpPr>
        <p:pic>
          <p:nvPicPr>
            <p:cNvPr id="10" name="Picture 9" descr="A picture containing outdoor, crowd&#10;&#10;Description automatically generated">
              <a:extLst>
                <a:ext uri="{FF2B5EF4-FFF2-40B4-BE49-F238E27FC236}">
                  <a16:creationId xmlns:a16="http://schemas.microsoft.com/office/drawing/2014/main" id="{649CB399-7A41-1E8D-579B-AC543AFA2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9425" y="2726759"/>
              <a:ext cx="13040995" cy="8680412"/>
            </a:xfrm>
            <a:prstGeom prst="rect">
              <a:avLst/>
            </a:prstGeom>
          </p:spPr>
        </p:pic>
        <p:sp>
          <p:nvSpPr>
            <p:cNvPr id="11" name="Rectangle 10">
              <a:extLst>
                <a:ext uri="{FF2B5EF4-FFF2-40B4-BE49-F238E27FC236}">
                  <a16:creationId xmlns:a16="http://schemas.microsoft.com/office/drawing/2014/main" id="{5A18A6C2-D22A-27F8-F73D-5E0CF9D395BA}"/>
                </a:ext>
              </a:extLst>
            </p:cNvPr>
            <p:cNvSpPr/>
            <p:nvPr/>
          </p:nvSpPr>
          <p:spPr>
            <a:xfrm>
              <a:off x="1749425" y="11094803"/>
              <a:ext cx="3178626" cy="307777"/>
            </a:xfrm>
            <a:prstGeom prst="rect">
              <a:avLst/>
            </a:prstGeom>
            <a:solidFill>
              <a:srgbClr val="000000"/>
            </a:solidFill>
          </p:spPr>
          <p:txBody>
            <a:bodyPr wrap="square">
              <a:spAutoFit/>
            </a:bodyPr>
            <a:lstStyle/>
            <a:p>
              <a:pPr algn="l"/>
              <a:r>
                <a:rPr lang="en-US" sz="1400" b="0" dirty="0">
                  <a:solidFill>
                    <a:schemeClr val="bg1"/>
                  </a:solidFill>
                  <a:latin typeface="+mj-lt"/>
                </a:rPr>
                <a:t>Photo by </a:t>
              </a:r>
              <a:r>
                <a:rPr lang="en-US" sz="1400" b="0" u="sng" dirty="0">
                  <a:solidFill>
                    <a:schemeClr val="bg1"/>
                  </a:solidFill>
                  <a:latin typeface="+mj-lt"/>
                  <a:hlinkClick r:id="rId5">
                    <a:extLst>
                      <a:ext uri="{A12FA001-AC4F-418D-AE19-62706E023703}">
                        <ahyp:hlinkClr xmlns:ahyp="http://schemas.microsoft.com/office/drawing/2018/hyperlinkcolor" val="tx"/>
                      </a:ext>
                    </a:extLst>
                  </a:hlinkClick>
                </a:rPr>
                <a:t>Carol Colman</a:t>
              </a:r>
              <a:r>
                <a:rPr lang="en-US" sz="1400" b="0" dirty="0">
                  <a:solidFill>
                    <a:schemeClr val="bg1"/>
                  </a:solidFill>
                  <a:latin typeface="+mj-lt"/>
                </a:rPr>
                <a:t> on </a:t>
              </a:r>
              <a:r>
                <a:rPr lang="en-US" sz="1400" b="0" u="sng" dirty="0">
                  <a:solidFill>
                    <a:schemeClr val="bg1"/>
                  </a:solidFill>
                  <a:latin typeface="+mj-lt"/>
                  <a:hlinkClick r:id="rId6">
                    <a:extLst>
                      <a:ext uri="{A12FA001-AC4F-418D-AE19-62706E023703}">
                        <ahyp:hlinkClr xmlns:ahyp="http://schemas.microsoft.com/office/drawing/2018/hyperlinkcolor" val="tx"/>
                      </a:ext>
                    </a:extLst>
                  </a:hlinkClick>
                </a:rPr>
                <a:t>Pixabay</a:t>
              </a:r>
              <a:r>
                <a:rPr lang="en-US" sz="1400" b="0" dirty="0">
                  <a:solidFill>
                    <a:schemeClr val="bg1"/>
                  </a:solidFill>
                  <a:latin typeface="+mj-lt"/>
                </a:rPr>
                <a:t> </a:t>
              </a:r>
              <a:endParaRPr lang="en-US" sz="1400" dirty="0">
                <a:solidFill>
                  <a:schemeClr val="bg1"/>
                </a:solidFill>
                <a:latin typeface="+mj-lt"/>
              </a:endParaRPr>
            </a:p>
          </p:txBody>
        </p:sp>
      </p:grpSp>
      <p:sp>
        <p:nvSpPr>
          <p:cNvPr id="23" name="Rounded Rectangle 22">
            <a:extLst>
              <a:ext uri="{FF2B5EF4-FFF2-40B4-BE49-F238E27FC236}">
                <a16:creationId xmlns:a16="http://schemas.microsoft.com/office/drawing/2014/main" id="{0B541128-C669-AAA5-F4C0-18141C163E88}"/>
              </a:ext>
            </a:extLst>
          </p:cNvPr>
          <p:cNvSpPr/>
          <p:nvPr/>
        </p:nvSpPr>
        <p:spPr>
          <a:xfrm>
            <a:off x="15392400" y="2727477"/>
            <a:ext cx="7797800" cy="17526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Routine activity   </a:t>
            </a:r>
          </a:p>
        </p:txBody>
      </p:sp>
      <p:sp>
        <p:nvSpPr>
          <p:cNvPr id="24" name="Rounded Rectangle 23">
            <a:extLst>
              <a:ext uri="{FF2B5EF4-FFF2-40B4-BE49-F238E27FC236}">
                <a16:creationId xmlns:a16="http://schemas.microsoft.com/office/drawing/2014/main" id="{055A36A7-F26B-5A50-C526-DB03E5A19D2E}"/>
              </a:ext>
            </a:extLst>
          </p:cNvPr>
          <p:cNvSpPr/>
          <p:nvPr/>
        </p:nvSpPr>
        <p:spPr>
          <a:xfrm>
            <a:off x="15392400" y="5028423"/>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t>(1) Taking actions through </a:t>
            </a:r>
            <a:br>
              <a:rPr lang="en-US" b="0" dirty="0"/>
            </a:br>
            <a:r>
              <a:rPr lang="en-US" dirty="0"/>
              <a:t>provisional adjusting </a:t>
            </a:r>
          </a:p>
        </p:txBody>
      </p:sp>
      <p:sp>
        <p:nvSpPr>
          <p:cNvPr id="25" name="Rounded Rectangle 24">
            <a:extLst>
              <a:ext uri="{FF2B5EF4-FFF2-40B4-BE49-F238E27FC236}">
                <a16:creationId xmlns:a16="http://schemas.microsoft.com/office/drawing/2014/main" id="{8776B86F-672A-8C36-4495-C623D9047D19}"/>
              </a:ext>
            </a:extLst>
          </p:cNvPr>
          <p:cNvSpPr/>
          <p:nvPr/>
        </p:nvSpPr>
        <p:spPr>
          <a:xfrm>
            <a:off x="15392400" y="7329369"/>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t>(2) Connecting actions </a:t>
            </a:r>
            <a:br>
              <a:rPr lang="en-US" b="0" dirty="0"/>
            </a:br>
            <a:r>
              <a:rPr lang="en-US" b="0" dirty="0"/>
              <a:t>into (new) </a:t>
            </a:r>
            <a:r>
              <a:rPr lang="en-US" dirty="0"/>
              <a:t>paths </a:t>
            </a:r>
            <a:r>
              <a:rPr lang="en-US" b="0" dirty="0"/>
              <a:t>into</a:t>
            </a:r>
            <a:r>
              <a:rPr lang="en-US" dirty="0"/>
              <a:t> </a:t>
            </a:r>
            <a:r>
              <a:rPr lang="en-US" b="0" dirty="0"/>
              <a:t>the future</a:t>
            </a:r>
          </a:p>
        </p:txBody>
      </p:sp>
      <p:grpSp>
        <p:nvGrpSpPr>
          <p:cNvPr id="9" name="Group 8">
            <a:extLst>
              <a:ext uri="{FF2B5EF4-FFF2-40B4-BE49-F238E27FC236}">
                <a16:creationId xmlns:a16="http://schemas.microsoft.com/office/drawing/2014/main" id="{DEE2CF87-50B4-129F-3D25-E21A761D6EC7}"/>
              </a:ext>
            </a:extLst>
          </p:cNvPr>
          <p:cNvGrpSpPr/>
          <p:nvPr/>
        </p:nvGrpSpPr>
        <p:grpSpPr>
          <a:xfrm>
            <a:off x="16383788" y="2820090"/>
            <a:ext cx="6806412" cy="1567374"/>
            <a:chOff x="16383788" y="2985791"/>
            <a:chExt cx="6806412" cy="1567374"/>
          </a:xfrm>
        </p:grpSpPr>
        <p:sp>
          <p:nvSpPr>
            <p:cNvPr id="28" name="TextBox 27">
              <a:extLst>
                <a:ext uri="{FF2B5EF4-FFF2-40B4-BE49-F238E27FC236}">
                  <a16:creationId xmlns:a16="http://schemas.microsoft.com/office/drawing/2014/main" id="{71D7DDF8-2A46-2D81-4EB8-7BD8F622C66D}"/>
                </a:ext>
              </a:extLst>
            </p:cNvPr>
            <p:cNvSpPr txBox="1"/>
            <p:nvPr/>
          </p:nvSpPr>
          <p:spPr>
            <a:xfrm>
              <a:off x="21001780" y="3232540"/>
              <a:ext cx="2188420" cy="1077218"/>
            </a:xfrm>
            <a:prstGeom prst="rect">
              <a:avLst/>
            </a:prstGeom>
            <a:noFill/>
          </p:spPr>
          <p:txBody>
            <a:bodyPr wrap="none" rtlCol="0">
              <a:spAutoFit/>
            </a:bodyPr>
            <a:lstStyle/>
            <a:p>
              <a:pPr algn="l"/>
              <a:r>
                <a:rPr lang="en-US" i="1" dirty="0">
                  <a:solidFill>
                    <a:schemeClr val="accent5"/>
                  </a:solidFill>
                  <a:latin typeface="+mn-lt"/>
                </a:rPr>
                <a:t>Major </a:t>
              </a:r>
              <a:br>
                <a:rPr lang="en-US" i="1" dirty="0">
                  <a:solidFill>
                    <a:schemeClr val="accent5"/>
                  </a:solidFill>
                  <a:latin typeface="+mn-lt"/>
                </a:rPr>
              </a:br>
              <a:r>
                <a:rPr lang="en-US" i="1" dirty="0">
                  <a:solidFill>
                    <a:schemeClr val="accent5"/>
                  </a:solidFill>
                  <a:latin typeface="+mn-lt"/>
                </a:rPr>
                <a:t>disruption</a:t>
              </a:r>
            </a:p>
          </p:txBody>
        </p:sp>
        <p:sp>
          <p:nvSpPr>
            <p:cNvPr id="3" name="Lightning Bolt 2">
              <a:extLst>
                <a:ext uri="{FF2B5EF4-FFF2-40B4-BE49-F238E27FC236}">
                  <a16:creationId xmlns:a16="http://schemas.microsoft.com/office/drawing/2014/main" id="{D615C38A-E679-E716-689C-3031080B7CDF}"/>
                </a:ext>
              </a:extLst>
            </p:cNvPr>
            <p:cNvSpPr/>
            <p:nvPr/>
          </p:nvSpPr>
          <p:spPr>
            <a:xfrm>
              <a:off x="16383788" y="2985791"/>
              <a:ext cx="1208868" cy="1567374"/>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C929659-5E7C-DA1F-FB9F-7DACF6A13C0F}"/>
                </a:ext>
              </a:extLst>
            </p:cNvPr>
            <p:cNvCxnSpPr>
              <a:endCxn id="28" idx="1"/>
            </p:cNvCxnSpPr>
            <p:nvPr/>
          </p:nvCxnSpPr>
          <p:spPr>
            <a:xfrm>
              <a:off x="17389098" y="3771149"/>
              <a:ext cx="3612682"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30" name="Rounded Rectangle 29">
            <a:extLst>
              <a:ext uri="{FF2B5EF4-FFF2-40B4-BE49-F238E27FC236}">
                <a16:creationId xmlns:a16="http://schemas.microsoft.com/office/drawing/2014/main" id="{2A6DC73B-A14B-9BCF-E38A-955D63A1F4F0}"/>
              </a:ext>
            </a:extLst>
          </p:cNvPr>
          <p:cNvSpPr/>
          <p:nvPr/>
        </p:nvSpPr>
        <p:spPr>
          <a:xfrm>
            <a:off x="15392400" y="9630314"/>
            <a:ext cx="7797800" cy="1752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t>(3) Paths form (new) </a:t>
            </a:r>
            <a:r>
              <a:rPr lang="en-US" dirty="0"/>
              <a:t>patterns</a:t>
            </a:r>
          </a:p>
        </p:txBody>
      </p:sp>
      <p:sp>
        <p:nvSpPr>
          <p:cNvPr id="18" name="TextBox 17">
            <a:extLst>
              <a:ext uri="{FF2B5EF4-FFF2-40B4-BE49-F238E27FC236}">
                <a16:creationId xmlns:a16="http://schemas.microsoft.com/office/drawing/2014/main" id="{F5F30DF8-E274-20FC-1DB1-ACA35DE39C33}"/>
              </a:ext>
            </a:extLst>
          </p:cNvPr>
          <p:cNvSpPr txBox="1"/>
          <p:nvPr/>
        </p:nvSpPr>
        <p:spPr>
          <a:xfrm>
            <a:off x="1749425" y="11577234"/>
            <a:ext cx="2533066" cy="307777"/>
          </a:xfrm>
          <a:prstGeom prst="rect">
            <a:avLst/>
          </a:prstGeom>
          <a:noFill/>
        </p:spPr>
        <p:txBody>
          <a:bodyPr wrap="none" lIns="0" rtlCol="0">
            <a:spAutoFit/>
          </a:bodyPr>
          <a:lstStyle/>
          <a:p>
            <a:pPr algn="l"/>
            <a:r>
              <a:rPr lang="en-US" sz="1400" b="0" dirty="0">
                <a:solidFill>
                  <a:schemeClr val="tx1"/>
                </a:solidFill>
                <a:latin typeface="+mn-lt"/>
              </a:rPr>
              <a:t>Source: Feldman et al., 2022</a:t>
            </a:r>
          </a:p>
        </p:txBody>
      </p:sp>
    </p:spTree>
    <p:extLst>
      <p:ext uri="{BB962C8B-B14F-4D97-AF65-F5344CB8AC3E}">
        <p14:creationId xmlns:p14="http://schemas.microsoft.com/office/powerpoint/2010/main" val="698116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4A54878-C8B0-FC0C-062E-DE09E3AD371D}"/>
              </a:ext>
            </a:extLst>
          </p:cNvPr>
          <p:cNvGrpSpPr/>
          <p:nvPr/>
        </p:nvGrpSpPr>
        <p:grpSpPr>
          <a:xfrm>
            <a:off x="12191996" y="6035972"/>
            <a:ext cx="10360475" cy="3175000"/>
            <a:chOff x="12191996" y="6035972"/>
            <a:chExt cx="10360475" cy="3175000"/>
          </a:xfrm>
        </p:grpSpPr>
        <p:sp>
          <p:nvSpPr>
            <p:cNvPr id="29" name="Freeform 28">
              <a:extLst>
                <a:ext uri="{FF2B5EF4-FFF2-40B4-BE49-F238E27FC236}">
                  <a16:creationId xmlns:a16="http://schemas.microsoft.com/office/drawing/2014/main" id="{3CCA4B6F-B0DB-A730-20AF-18F4523B8A4E}"/>
                </a:ext>
              </a:extLst>
            </p:cNvPr>
            <p:cNvSpPr/>
            <p:nvPr/>
          </p:nvSpPr>
          <p:spPr>
            <a:xfrm>
              <a:off x="12191996" y="6661557"/>
              <a:ext cx="10360475" cy="1110343"/>
            </a:xfrm>
            <a:custGeom>
              <a:avLst/>
              <a:gdLst>
                <a:gd name="connsiteX0" fmla="*/ 0 w 3575957"/>
                <a:gd name="connsiteY0" fmla="*/ 1110343 h 1110343"/>
                <a:gd name="connsiteX1" fmla="*/ 0 w 3575957"/>
                <a:gd name="connsiteY1" fmla="*/ 0 h 1110343"/>
                <a:gd name="connsiteX2" fmla="*/ 3575957 w 3575957"/>
                <a:gd name="connsiteY2" fmla="*/ 0 h 1110343"/>
              </a:gdLst>
              <a:ahLst/>
              <a:cxnLst>
                <a:cxn ang="0">
                  <a:pos x="connsiteX0" y="connsiteY0"/>
                </a:cxn>
                <a:cxn ang="0">
                  <a:pos x="connsiteX1" y="connsiteY1"/>
                </a:cxn>
                <a:cxn ang="0">
                  <a:pos x="connsiteX2" y="connsiteY2"/>
                </a:cxn>
              </a:cxnLst>
              <a:rect l="l" t="t" r="r" b="b"/>
              <a:pathLst>
                <a:path w="3575957" h="1110343">
                  <a:moveTo>
                    <a:pt x="0" y="1110343"/>
                  </a:moveTo>
                  <a:lnTo>
                    <a:pt x="0" y="0"/>
                  </a:lnTo>
                  <a:lnTo>
                    <a:pt x="3575957" y="0"/>
                  </a:lnTo>
                </a:path>
              </a:pathLst>
            </a:cu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F753ACC-3B0E-5893-B716-21B0A5170FE5}"/>
                </a:ext>
              </a:extLst>
            </p:cNvPr>
            <p:cNvSpPr txBox="1"/>
            <p:nvPr/>
          </p:nvSpPr>
          <p:spPr>
            <a:xfrm>
              <a:off x="16167975" y="6035972"/>
              <a:ext cx="3888244" cy="584775"/>
            </a:xfrm>
            <a:prstGeom prst="rect">
              <a:avLst/>
            </a:prstGeom>
            <a:noFill/>
          </p:spPr>
          <p:txBody>
            <a:bodyPr wrap="none" lIns="0" rtlCol="0">
              <a:spAutoFit/>
            </a:bodyPr>
            <a:lstStyle/>
            <a:p>
              <a:pPr algn="l"/>
              <a:r>
                <a:rPr lang="en-US" dirty="0">
                  <a:solidFill>
                    <a:schemeClr val="accent3"/>
                  </a:solidFill>
                  <a:latin typeface="+mn-lt"/>
                </a:rPr>
                <a:t>Long-term horizon</a:t>
              </a:r>
            </a:p>
          </p:txBody>
        </p:sp>
        <p:sp>
          <p:nvSpPr>
            <p:cNvPr id="33" name="TextBox 32">
              <a:extLst>
                <a:ext uri="{FF2B5EF4-FFF2-40B4-BE49-F238E27FC236}">
                  <a16:creationId xmlns:a16="http://schemas.microsoft.com/office/drawing/2014/main" id="{8FAA6119-9F9E-7CE1-DC9B-0BB51BA7FB12}"/>
                </a:ext>
              </a:extLst>
            </p:cNvPr>
            <p:cNvSpPr txBox="1"/>
            <p:nvPr/>
          </p:nvSpPr>
          <p:spPr>
            <a:xfrm>
              <a:off x="21193766" y="8749307"/>
              <a:ext cx="1358705" cy="461665"/>
            </a:xfrm>
            <a:prstGeom prst="rect">
              <a:avLst/>
            </a:prstGeom>
            <a:noFill/>
          </p:spPr>
          <p:txBody>
            <a:bodyPr wrap="none" lIns="0" rtlCol="0">
              <a:spAutoFit/>
            </a:bodyPr>
            <a:lstStyle/>
            <a:p>
              <a:pPr algn="l"/>
              <a:r>
                <a:rPr lang="en-US" sz="2400" dirty="0">
                  <a:solidFill>
                    <a:schemeClr val="accent3"/>
                  </a:solidFill>
                  <a:latin typeface="+mn-lt"/>
                </a:rPr>
                <a:t>30 years</a:t>
              </a:r>
            </a:p>
          </p:txBody>
        </p:sp>
      </p:grpSp>
      <p:grpSp>
        <p:nvGrpSpPr>
          <p:cNvPr id="9" name="Group 8">
            <a:extLst>
              <a:ext uri="{FF2B5EF4-FFF2-40B4-BE49-F238E27FC236}">
                <a16:creationId xmlns:a16="http://schemas.microsoft.com/office/drawing/2014/main" id="{305BE118-0E7C-7C8B-214C-968C78C94F71}"/>
              </a:ext>
            </a:extLst>
          </p:cNvPr>
          <p:cNvGrpSpPr/>
          <p:nvPr/>
        </p:nvGrpSpPr>
        <p:grpSpPr>
          <a:xfrm>
            <a:off x="12191996" y="7191075"/>
            <a:ext cx="4173133" cy="2019897"/>
            <a:chOff x="12191996" y="7191075"/>
            <a:chExt cx="4173133" cy="2019897"/>
          </a:xfrm>
        </p:grpSpPr>
        <p:sp>
          <p:nvSpPr>
            <p:cNvPr id="28" name="Freeform 27">
              <a:extLst>
                <a:ext uri="{FF2B5EF4-FFF2-40B4-BE49-F238E27FC236}">
                  <a16:creationId xmlns:a16="http://schemas.microsoft.com/office/drawing/2014/main" id="{441BA664-4AAE-C7C1-DFD9-DD46D33D2B67}"/>
                </a:ext>
              </a:extLst>
            </p:cNvPr>
            <p:cNvSpPr/>
            <p:nvPr/>
          </p:nvSpPr>
          <p:spPr>
            <a:xfrm>
              <a:off x="12191996" y="7862054"/>
              <a:ext cx="4167142" cy="1110343"/>
            </a:xfrm>
            <a:custGeom>
              <a:avLst/>
              <a:gdLst>
                <a:gd name="connsiteX0" fmla="*/ 0 w 3575957"/>
                <a:gd name="connsiteY0" fmla="*/ 1110343 h 1110343"/>
                <a:gd name="connsiteX1" fmla="*/ 0 w 3575957"/>
                <a:gd name="connsiteY1" fmla="*/ 0 h 1110343"/>
                <a:gd name="connsiteX2" fmla="*/ 3575957 w 3575957"/>
                <a:gd name="connsiteY2" fmla="*/ 0 h 1110343"/>
              </a:gdLst>
              <a:ahLst/>
              <a:cxnLst>
                <a:cxn ang="0">
                  <a:pos x="connsiteX0" y="connsiteY0"/>
                </a:cxn>
                <a:cxn ang="0">
                  <a:pos x="connsiteX1" y="connsiteY1"/>
                </a:cxn>
                <a:cxn ang="0">
                  <a:pos x="connsiteX2" y="connsiteY2"/>
                </a:cxn>
              </a:cxnLst>
              <a:rect l="l" t="t" r="r" b="b"/>
              <a:pathLst>
                <a:path w="3575957" h="1110343">
                  <a:moveTo>
                    <a:pt x="0" y="1110343"/>
                  </a:moveTo>
                  <a:lnTo>
                    <a:pt x="0" y="0"/>
                  </a:lnTo>
                  <a:lnTo>
                    <a:pt x="3575957" y="0"/>
                  </a:lnTo>
                </a:path>
              </a:pathLst>
            </a:cu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82821336-E2EF-40AD-41F0-E9C3796060AB}"/>
                </a:ext>
              </a:extLst>
            </p:cNvPr>
            <p:cNvSpPr txBox="1"/>
            <p:nvPr/>
          </p:nvSpPr>
          <p:spPr>
            <a:xfrm>
              <a:off x="12351851" y="7191075"/>
              <a:ext cx="4013278" cy="584775"/>
            </a:xfrm>
            <a:prstGeom prst="rect">
              <a:avLst/>
            </a:prstGeom>
            <a:noFill/>
          </p:spPr>
          <p:txBody>
            <a:bodyPr wrap="none" lIns="0" rtlCol="0">
              <a:spAutoFit/>
            </a:bodyPr>
            <a:lstStyle/>
            <a:p>
              <a:pPr algn="l"/>
              <a:r>
                <a:rPr lang="en-US" dirty="0">
                  <a:solidFill>
                    <a:schemeClr val="accent5"/>
                  </a:solidFill>
                  <a:latin typeface="+mn-lt"/>
                </a:rPr>
                <a:t>Short-term horizon</a:t>
              </a:r>
            </a:p>
          </p:txBody>
        </p:sp>
        <p:sp>
          <p:nvSpPr>
            <p:cNvPr id="32" name="TextBox 31">
              <a:extLst>
                <a:ext uri="{FF2B5EF4-FFF2-40B4-BE49-F238E27FC236}">
                  <a16:creationId xmlns:a16="http://schemas.microsoft.com/office/drawing/2014/main" id="{973D55BF-0C3C-72EA-3F7A-DC6D3723622F}"/>
                </a:ext>
              </a:extLst>
            </p:cNvPr>
            <p:cNvSpPr txBox="1"/>
            <p:nvPr/>
          </p:nvSpPr>
          <p:spPr>
            <a:xfrm>
              <a:off x="15176765" y="8749307"/>
              <a:ext cx="1182375" cy="461665"/>
            </a:xfrm>
            <a:prstGeom prst="rect">
              <a:avLst/>
            </a:prstGeom>
            <a:noFill/>
          </p:spPr>
          <p:txBody>
            <a:bodyPr wrap="none" lIns="0" rtlCol="0">
              <a:spAutoFit/>
            </a:bodyPr>
            <a:lstStyle/>
            <a:p>
              <a:pPr algn="l"/>
              <a:r>
                <a:rPr lang="en-US" sz="2400" dirty="0">
                  <a:solidFill>
                    <a:schemeClr val="accent5"/>
                  </a:solidFill>
                  <a:latin typeface="+mn-lt"/>
                </a:rPr>
                <a:t>5 years</a:t>
              </a:r>
            </a:p>
          </p:txBody>
        </p:sp>
      </p:grpSp>
      <p:sp>
        <p:nvSpPr>
          <p:cNvPr id="2" name="Title 1">
            <a:extLst>
              <a:ext uri="{FF2B5EF4-FFF2-40B4-BE49-F238E27FC236}">
                <a16:creationId xmlns:a16="http://schemas.microsoft.com/office/drawing/2014/main" id="{D866D2EF-39AD-85DF-8C8D-02C752A2167C}"/>
              </a:ext>
            </a:extLst>
          </p:cNvPr>
          <p:cNvSpPr>
            <a:spLocks noGrp="1"/>
          </p:cNvSpPr>
          <p:nvPr>
            <p:ph type="title"/>
          </p:nvPr>
        </p:nvSpPr>
        <p:spPr/>
        <p:txBody>
          <a:bodyPr/>
          <a:lstStyle/>
          <a:p>
            <a:r>
              <a:rPr lang="en-DE" dirty="0"/>
              <a:t>Time as resource</a:t>
            </a:r>
            <a:br>
              <a:rPr lang="en-DE" dirty="0"/>
            </a:br>
            <a:r>
              <a:rPr lang="en-DE" b="0" dirty="0"/>
              <a:t>Time horizons and the climate crisis </a:t>
            </a:r>
          </a:p>
        </p:txBody>
      </p:sp>
      <p:cxnSp>
        <p:nvCxnSpPr>
          <p:cNvPr id="7" name="Straight Arrow Connector 6">
            <a:extLst>
              <a:ext uri="{FF2B5EF4-FFF2-40B4-BE49-F238E27FC236}">
                <a16:creationId xmlns:a16="http://schemas.microsoft.com/office/drawing/2014/main" id="{4A4DDA16-CDEB-8F14-7128-0307FCAE9293}"/>
              </a:ext>
            </a:extLst>
          </p:cNvPr>
          <p:cNvCxnSpPr>
            <a:cxnSpLocks/>
          </p:cNvCxnSpPr>
          <p:nvPr/>
        </p:nvCxnSpPr>
        <p:spPr>
          <a:xfrm>
            <a:off x="1749425" y="8529084"/>
            <a:ext cx="21428075" cy="0"/>
          </a:xfrm>
          <a:prstGeom prst="straightConnector1">
            <a:avLst/>
          </a:prstGeom>
          <a:noFill/>
          <a:ln w="190500" cap="flat">
            <a:solidFill>
              <a:schemeClr val="accent4"/>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3" name="Oval 12">
            <a:extLst>
              <a:ext uri="{FF2B5EF4-FFF2-40B4-BE49-F238E27FC236}">
                <a16:creationId xmlns:a16="http://schemas.microsoft.com/office/drawing/2014/main" id="{A76B1B91-7EAE-2C51-826E-D1DDDBB381DF}"/>
              </a:ext>
            </a:extLst>
          </p:cNvPr>
          <p:cNvSpPr/>
          <p:nvPr/>
        </p:nvSpPr>
        <p:spPr>
          <a:xfrm>
            <a:off x="11760200" y="8137617"/>
            <a:ext cx="863600" cy="863600"/>
          </a:xfrm>
          <a:prstGeom prst="ellips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DE"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4" name="TextBox 13">
            <a:extLst>
              <a:ext uri="{FF2B5EF4-FFF2-40B4-BE49-F238E27FC236}">
                <a16:creationId xmlns:a16="http://schemas.microsoft.com/office/drawing/2014/main" id="{4E4A8253-504A-843C-9420-FE66607DCB13}"/>
              </a:ext>
            </a:extLst>
          </p:cNvPr>
          <p:cNvSpPr txBox="1"/>
          <p:nvPr/>
        </p:nvSpPr>
        <p:spPr>
          <a:xfrm>
            <a:off x="10426696" y="4702151"/>
            <a:ext cx="353060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DE" b="0" dirty="0">
                <a:solidFill>
                  <a:schemeClr val="tx1"/>
                </a:solidFill>
                <a:latin typeface="+mj-lt"/>
              </a:rPr>
              <a:t>Present</a:t>
            </a:r>
            <a:endParaRPr kumimoji="0" lang="en-DE" b="0" i="0" u="none" strike="noStrike" cap="none" spc="0" normalizeH="0" baseline="0" dirty="0">
              <a:ln>
                <a:noFill/>
              </a:ln>
              <a:solidFill>
                <a:schemeClr val="tx1"/>
              </a:solidFill>
              <a:effectLst/>
              <a:uFillTx/>
              <a:latin typeface="+mj-lt"/>
              <a:sym typeface="Helvetica Neue"/>
            </a:endParaRPr>
          </a:p>
        </p:txBody>
      </p:sp>
      <p:cxnSp>
        <p:nvCxnSpPr>
          <p:cNvPr id="15" name="Straight Connector 14">
            <a:extLst>
              <a:ext uri="{FF2B5EF4-FFF2-40B4-BE49-F238E27FC236}">
                <a16:creationId xmlns:a16="http://schemas.microsoft.com/office/drawing/2014/main" id="{36B5E854-86CB-8214-C37D-EDC437B15FA3}"/>
              </a:ext>
            </a:extLst>
          </p:cNvPr>
          <p:cNvCxnSpPr>
            <a:stCxn id="14" idx="2"/>
          </p:cNvCxnSpPr>
          <p:nvPr/>
        </p:nvCxnSpPr>
        <p:spPr>
          <a:xfrm>
            <a:off x="12191996" y="5297186"/>
            <a:ext cx="0" cy="2882567"/>
          </a:xfrm>
          <a:prstGeom prst="line">
            <a:avLst/>
          </a:prstGeom>
          <a:solidFill>
            <a:schemeClr val="tx1"/>
          </a:solidFill>
          <a:ln w="762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2" name="TextBox 21">
            <a:extLst>
              <a:ext uri="{FF2B5EF4-FFF2-40B4-BE49-F238E27FC236}">
                <a16:creationId xmlns:a16="http://schemas.microsoft.com/office/drawing/2014/main" id="{64B84A5A-52DF-E50F-E5AE-8EFF0F7BB542}"/>
              </a:ext>
            </a:extLst>
          </p:cNvPr>
          <p:cNvSpPr txBox="1"/>
          <p:nvPr/>
        </p:nvSpPr>
        <p:spPr>
          <a:xfrm>
            <a:off x="20056219" y="4702151"/>
            <a:ext cx="285458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8" rtl="0" fontAlgn="auto" latinLnBrk="0" hangingPunct="0">
              <a:lnSpc>
                <a:spcPct val="100000"/>
              </a:lnSpc>
              <a:spcBef>
                <a:spcPts val="0"/>
              </a:spcBef>
              <a:spcAft>
                <a:spcPts val="0"/>
              </a:spcAft>
              <a:buClrTx/>
              <a:buSzTx/>
              <a:buFontTx/>
              <a:buNone/>
              <a:tabLst/>
            </a:pPr>
            <a:r>
              <a:rPr lang="en-DE" b="0" dirty="0">
                <a:solidFill>
                  <a:schemeClr val="tx1"/>
                </a:solidFill>
                <a:latin typeface="+mn-lt"/>
              </a:rPr>
              <a:t>Future</a:t>
            </a:r>
            <a:endParaRPr kumimoji="0" lang="en-DE" b="0" i="0" u="none" strike="noStrike" cap="none" spc="0" normalizeH="0" baseline="0" dirty="0">
              <a:ln>
                <a:noFill/>
              </a:ln>
              <a:solidFill>
                <a:schemeClr val="tx1"/>
              </a:solidFill>
              <a:effectLst/>
              <a:uFillTx/>
              <a:latin typeface="+mn-lt"/>
              <a:sym typeface="Helvetica Neue"/>
            </a:endParaRPr>
          </a:p>
        </p:txBody>
      </p:sp>
      <p:sp>
        <p:nvSpPr>
          <p:cNvPr id="27" name="TextBox 26">
            <a:extLst>
              <a:ext uri="{FF2B5EF4-FFF2-40B4-BE49-F238E27FC236}">
                <a16:creationId xmlns:a16="http://schemas.microsoft.com/office/drawing/2014/main" id="{D9D48626-A39A-6487-F03B-68F49432D478}"/>
              </a:ext>
            </a:extLst>
          </p:cNvPr>
          <p:cNvSpPr txBox="1"/>
          <p:nvPr/>
        </p:nvSpPr>
        <p:spPr>
          <a:xfrm>
            <a:off x="1749425" y="4702151"/>
            <a:ext cx="353060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lang="en-DE" b="0" dirty="0">
                <a:solidFill>
                  <a:schemeClr val="tx1"/>
                </a:solidFill>
                <a:latin typeface="+mn-lt"/>
              </a:rPr>
              <a:t>Past</a:t>
            </a:r>
            <a:endParaRPr kumimoji="0" lang="en-DE" b="0" i="0" u="none" strike="noStrike" cap="none" spc="0" normalizeH="0" baseline="0" dirty="0">
              <a:ln>
                <a:noFill/>
              </a:ln>
              <a:solidFill>
                <a:schemeClr val="tx1"/>
              </a:solidFill>
              <a:effectLst/>
              <a:uFillTx/>
              <a:latin typeface="+mn-lt"/>
              <a:sym typeface="Helvetica Neue"/>
            </a:endParaRPr>
          </a:p>
        </p:txBody>
      </p:sp>
      <p:grpSp>
        <p:nvGrpSpPr>
          <p:cNvPr id="8" name="Group 7">
            <a:extLst>
              <a:ext uri="{FF2B5EF4-FFF2-40B4-BE49-F238E27FC236}">
                <a16:creationId xmlns:a16="http://schemas.microsoft.com/office/drawing/2014/main" id="{A162D28D-BE3E-A81D-807D-5312B02F643D}"/>
              </a:ext>
            </a:extLst>
          </p:cNvPr>
          <p:cNvGrpSpPr/>
          <p:nvPr/>
        </p:nvGrpSpPr>
        <p:grpSpPr>
          <a:xfrm>
            <a:off x="13957296" y="2609217"/>
            <a:ext cx="6279425" cy="3208347"/>
            <a:chOff x="13957296" y="2609217"/>
            <a:chExt cx="6279425" cy="3208347"/>
          </a:xfrm>
        </p:grpSpPr>
        <p:sp>
          <p:nvSpPr>
            <p:cNvPr id="44" name="Down Arrow 43">
              <a:extLst>
                <a:ext uri="{FF2B5EF4-FFF2-40B4-BE49-F238E27FC236}">
                  <a16:creationId xmlns:a16="http://schemas.microsoft.com/office/drawing/2014/main" id="{19D64864-B8A3-0E5C-71C1-8FAE5E108491}"/>
                </a:ext>
              </a:extLst>
            </p:cNvPr>
            <p:cNvSpPr/>
            <p:nvPr/>
          </p:nvSpPr>
          <p:spPr>
            <a:xfrm>
              <a:off x="19029467" y="4201007"/>
              <a:ext cx="736600" cy="1616557"/>
            </a:xfrm>
            <a:prstGeom prst="down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36DE822-BE5B-F90C-CF03-59D5AA3FFC9A}"/>
                </a:ext>
              </a:extLst>
            </p:cNvPr>
            <p:cNvSpPr/>
            <p:nvPr/>
          </p:nvSpPr>
          <p:spPr>
            <a:xfrm>
              <a:off x="13957296" y="2609217"/>
              <a:ext cx="6279425" cy="2390451"/>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b="0" dirty="0"/>
                <a:t>Quantitative &amp; qualitative planning</a:t>
              </a:r>
            </a:p>
            <a:p>
              <a:pPr algn="ctr"/>
              <a:r>
                <a:rPr lang="en-US" sz="2800" b="0" dirty="0"/>
                <a:t>Stakeholder engagement</a:t>
              </a:r>
            </a:p>
            <a:p>
              <a:pPr algn="ctr"/>
              <a:r>
                <a:rPr lang="en-US" sz="2800" b="0" dirty="0"/>
                <a:t>Cross-sector collaboration </a:t>
              </a:r>
            </a:p>
          </p:txBody>
        </p:sp>
      </p:grpSp>
      <p:grpSp>
        <p:nvGrpSpPr>
          <p:cNvPr id="5" name="Group 4">
            <a:extLst>
              <a:ext uri="{FF2B5EF4-FFF2-40B4-BE49-F238E27FC236}">
                <a16:creationId xmlns:a16="http://schemas.microsoft.com/office/drawing/2014/main" id="{9249F07A-CFFF-2FD9-39E6-3B5888564FB8}"/>
              </a:ext>
            </a:extLst>
          </p:cNvPr>
          <p:cNvGrpSpPr/>
          <p:nvPr/>
        </p:nvGrpSpPr>
        <p:grpSpPr>
          <a:xfrm>
            <a:off x="7858373" y="7948979"/>
            <a:ext cx="6098923" cy="3593501"/>
            <a:chOff x="8284960" y="8007922"/>
            <a:chExt cx="6098923" cy="3593501"/>
          </a:xfrm>
        </p:grpSpPr>
        <p:sp>
          <p:nvSpPr>
            <p:cNvPr id="45" name="Down Arrow 44">
              <a:extLst>
                <a:ext uri="{FF2B5EF4-FFF2-40B4-BE49-F238E27FC236}">
                  <a16:creationId xmlns:a16="http://schemas.microsoft.com/office/drawing/2014/main" id="{A5E86020-148A-71DD-452B-6F18B5BBCC2F}"/>
                </a:ext>
              </a:extLst>
            </p:cNvPr>
            <p:cNvSpPr/>
            <p:nvPr/>
          </p:nvSpPr>
          <p:spPr>
            <a:xfrm rot="10800000">
              <a:off x="13504410" y="8007922"/>
              <a:ext cx="736600" cy="1616557"/>
            </a:xfrm>
            <a:prstGeom prst="downArrow">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3F95221-BA0C-3CF1-FE64-15A68C0C9BE4}"/>
                </a:ext>
              </a:extLst>
            </p:cNvPr>
            <p:cNvSpPr/>
            <p:nvPr/>
          </p:nvSpPr>
          <p:spPr>
            <a:xfrm>
              <a:off x="8284960" y="9210972"/>
              <a:ext cx="6098923" cy="2390451"/>
            </a:xfrm>
            <a:prstGeom prst="rect">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0" dirty="0"/>
                <a:t>Quantitative planning</a:t>
              </a:r>
            </a:p>
            <a:p>
              <a:r>
                <a:rPr lang="en-US" sz="2800" b="0" dirty="0"/>
                <a:t>One-way stakeholder engagement</a:t>
              </a:r>
            </a:p>
            <a:p>
              <a:r>
                <a:rPr lang="en-US" sz="2800" b="0" dirty="0"/>
                <a:t>Limited collaboration</a:t>
              </a:r>
            </a:p>
          </p:txBody>
        </p:sp>
      </p:grpSp>
      <p:sp>
        <p:nvSpPr>
          <p:cNvPr id="4" name="TextBox 3">
            <a:extLst>
              <a:ext uri="{FF2B5EF4-FFF2-40B4-BE49-F238E27FC236}">
                <a16:creationId xmlns:a16="http://schemas.microsoft.com/office/drawing/2014/main" id="{EB0A648C-83BC-8383-1F8B-CBFC230900D2}"/>
              </a:ext>
            </a:extLst>
          </p:cNvPr>
          <p:cNvSpPr txBox="1"/>
          <p:nvPr/>
        </p:nvSpPr>
        <p:spPr>
          <a:xfrm>
            <a:off x="1725930" y="11839998"/>
            <a:ext cx="8633133" cy="307777"/>
          </a:xfrm>
          <a:prstGeom prst="rect">
            <a:avLst/>
          </a:prstGeom>
          <a:noFill/>
        </p:spPr>
        <p:txBody>
          <a:bodyPr wrap="none" lIns="0" rtlCol="0">
            <a:spAutoFit/>
          </a:bodyPr>
          <a:lstStyle/>
          <a:p>
            <a:pPr algn="l"/>
            <a:r>
              <a:rPr lang="en-US" sz="1400" b="0" dirty="0">
                <a:solidFill>
                  <a:schemeClr val="tx1"/>
                </a:solidFill>
                <a:latin typeface="+mn-lt"/>
              </a:rPr>
              <a:t>Sources: Slawinski &amp; Bansal, 2015; Bansal et al., 2018; Schultz &amp; Hernes, 2013; Hernes &amp; Schultz, 2020</a:t>
            </a:r>
          </a:p>
        </p:txBody>
      </p:sp>
      <p:cxnSp>
        <p:nvCxnSpPr>
          <p:cNvPr id="35" name="Curved Connector 34">
            <a:extLst>
              <a:ext uri="{FF2B5EF4-FFF2-40B4-BE49-F238E27FC236}">
                <a16:creationId xmlns:a16="http://schemas.microsoft.com/office/drawing/2014/main" id="{C8232D2F-165A-6330-F02C-48F56252A0A1}"/>
              </a:ext>
            </a:extLst>
          </p:cNvPr>
          <p:cNvCxnSpPr>
            <a:cxnSpLocks/>
          </p:cNvCxnSpPr>
          <p:nvPr/>
        </p:nvCxnSpPr>
        <p:spPr>
          <a:xfrm rot="10800000">
            <a:off x="1831532" y="5797401"/>
            <a:ext cx="19145881" cy="864157"/>
          </a:xfrm>
          <a:prstGeom prst="curvedConnector3">
            <a:avLst>
              <a:gd name="adj1" fmla="val -5766"/>
            </a:avLst>
          </a:prstGeom>
          <a:ln w="76200">
            <a:solidFill>
              <a:schemeClr val="accent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406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A9E4-4BEC-319D-435E-BF57D068B20E}"/>
              </a:ext>
            </a:extLst>
          </p:cNvPr>
          <p:cNvSpPr>
            <a:spLocks noGrp="1"/>
          </p:cNvSpPr>
          <p:nvPr>
            <p:ph type="title"/>
          </p:nvPr>
        </p:nvSpPr>
        <p:spPr/>
        <p:txBody>
          <a:bodyPr/>
          <a:lstStyle/>
          <a:p>
            <a:r>
              <a:rPr lang="en-DE" dirty="0"/>
              <a:t>Discounting the future </a:t>
            </a:r>
          </a:p>
        </p:txBody>
      </p:sp>
      <p:sp>
        <p:nvSpPr>
          <p:cNvPr id="6" name="Rectangle 5">
            <a:extLst>
              <a:ext uri="{FF2B5EF4-FFF2-40B4-BE49-F238E27FC236}">
                <a16:creationId xmlns:a16="http://schemas.microsoft.com/office/drawing/2014/main" id="{460219C4-1A62-04E9-9E0F-F0B77A950F88}"/>
              </a:ext>
            </a:extLst>
          </p:cNvPr>
          <p:cNvSpPr/>
          <p:nvPr/>
        </p:nvSpPr>
        <p:spPr>
          <a:xfrm>
            <a:off x="15270480" y="3634740"/>
            <a:ext cx="4480560" cy="6446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Future value</a:t>
            </a:r>
          </a:p>
        </p:txBody>
      </p:sp>
      <p:sp>
        <p:nvSpPr>
          <p:cNvPr id="7" name="Rectangle 6">
            <a:extLst>
              <a:ext uri="{FF2B5EF4-FFF2-40B4-BE49-F238E27FC236}">
                <a16:creationId xmlns:a16="http://schemas.microsoft.com/office/drawing/2014/main" id="{AFF27DE9-9D7A-9609-4FDF-80C465EF6130}"/>
              </a:ext>
            </a:extLst>
          </p:cNvPr>
          <p:cNvSpPr/>
          <p:nvPr/>
        </p:nvSpPr>
        <p:spPr>
          <a:xfrm>
            <a:off x="4012565" y="6606540"/>
            <a:ext cx="4480560" cy="3474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Present value </a:t>
            </a:r>
          </a:p>
        </p:txBody>
      </p:sp>
      <p:cxnSp>
        <p:nvCxnSpPr>
          <p:cNvPr id="9" name="Straight Connector 8">
            <a:extLst>
              <a:ext uri="{FF2B5EF4-FFF2-40B4-BE49-F238E27FC236}">
                <a16:creationId xmlns:a16="http://schemas.microsoft.com/office/drawing/2014/main" id="{97B99679-BAF6-E2C8-79DB-8C65698C3137}"/>
              </a:ext>
            </a:extLst>
          </p:cNvPr>
          <p:cNvCxnSpPr/>
          <p:nvPr/>
        </p:nvCxnSpPr>
        <p:spPr>
          <a:xfrm flipH="1">
            <a:off x="8493125" y="3634740"/>
            <a:ext cx="6777355" cy="2971800"/>
          </a:xfrm>
          <a:prstGeom prst="line">
            <a:avLst/>
          </a:prstGeom>
          <a:ln w="76200">
            <a:solidFill>
              <a:schemeClr val="accent5"/>
            </a:solidFill>
            <a:headEnd type="none" w="sm" len="med"/>
            <a:tailEnd type="triangle"/>
          </a:ln>
        </p:spPr>
        <p:style>
          <a:lnRef idx="1">
            <a:schemeClr val="accent1"/>
          </a:lnRef>
          <a:fillRef idx="0">
            <a:schemeClr val="accent1"/>
          </a:fillRef>
          <a:effectRef idx="0">
            <a:schemeClr val="accent1"/>
          </a:effectRef>
          <a:fontRef idx="minor">
            <a:schemeClr val="tx1"/>
          </a:fontRef>
        </p:style>
      </p:cxnSp>
      <p:pic>
        <p:nvPicPr>
          <p:cNvPr id="11" name="Graphic 10" descr="Renewable Energy with solid fill">
            <a:extLst>
              <a:ext uri="{FF2B5EF4-FFF2-40B4-BE49-F238E27FC236}">
                <a16:creationId xmlns:a16="http://schemas.microsoft.com/office/drawing/2014/main" id="{10E8B22A-5CD2-796D-C780-CE42A73859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60140" y="7391400"/>
            <a:ext cx="2301240" cy="2301240"/>
          </a:xfrm>
          <a:prstGeom prst="rect">
            <a:avLst/>
          </a:prstGeom>
        </p:spPr>
      </p:pic>
      <p:pic>
        <p:nvPicPr>
          <p:cNvPr id="13" name="Graphic 12" descr="Money with solid fill">
            <a:extLst>
              <a:ext uri="{FF2B5EF4-FFF2-40B4-BE49-F238E27FC236}">
                <a16:creationId xmlns:a16="http://schemas.microsoft.com/office/drawing/2014/main" id="{B88F0DDE-96AB-6751-E983-E5C54EB271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9405" y="8519160"/>
            <a:ext cx="1706880" cy="1706880"/>
          </a:xfrm>
          <a:prstGeom prst="rect">
            <a:avLst/>
          </a:prstGeom>
        </p:spPr>
      </p:pic>
    </p:spTree>
    <p:extLst>
      <p:ext uri="{BB962C8B-B14F-4D97-AF65-F5344CB8AC3E}">
        <p14:creationId xmlns:p14="http://schemas.microsoft.com/office/powerpoint/2010/main" val="312126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750B-3303-63E8-E75A-447AE95156E4}"/>
              </a:ext>
            </a:extLst>
          </p:cNvPr>
          <p:cNvSpPr>
            <a:spLocks noGrp="1"/>
          </p:cNvSpPr>
          <p:nvPr>
            <p:ph type="title"/>
          </p:nvPr>
        </p:nvSpPr>
        <p:spPr/>
        <p:txBody>
          <a:bodyPr/>
          <a:lstStyle/>
          <a:p>
            <a:r>
              <a:rPr lang="en-DE" dirty="0"/>
              <a:t>Time-as-resource in warfare</a:t>
            </a:r>
            <a:br>
              <a:rPr lang="en-DE" dirty="0"/>
            </a:br>
            <a:r>
              <a:rPr lang="en-DE" b="0" dirty="0"/>
              <a:t>Wars as timing contests</a:t>
            </a:r>
          </a:p>
        </p:txBody>
      </p:sp>
      <p:sp>
        <p:nvSpPr>
          <p:cNvPr id="3" name="Rounded Rectangle 2">
            <a:extLst>
              <a:ext uri="{FF2B5EF4-FFF2-40B4-BE49-F238E27FC236}">
                <a16:creationId xmlns:a16="http://schemas.microsoft.com/office/drawing/2014/main" id="{211FEDD0-7F73-8AAA-DB4E-2BD37DA032CE}"/>
              </a:ext>
            </a:extLst>
          </p:cNvPr>
          <p:cNvSpPr/>
          <p:nvPr/>
        </p:nvSpPr>
        <p:spPr>
          <a:xfrm>
            <a:off x="1749425" y="6250996"/>
            <a:ext cx="9192378" cy="14413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Optimization for speed and short-term win</a:t>
            </a:r>
          </a:p>
        </p:txBody>
      </p:sp>
      <p:sp>
        <p:nvSpPr>
          <p:cNvPr id="6" name="Rounded Rectangle 5">
            <a:extLst>
              <a:ext uri="{FF2B5EF4-FFF2-40B4-BE49-F238E27FC236}">
                <a16:creationId xmlns:a16="http://schemas.microsoft.com/office/drawing/2014/main" id="{7FAC2FDF-4F92-307A-D130-6580C4288E59}"/>
              </a:ext>
            </a:extLst>
          </p:cNvPr>
          <p:cNvSpPr/>
          <p:nvPr/>
        </p:nvSpPr>
        <p:spPr>
          <a:xfrm>
            <a:off x="1749425" y="8904970"/>
            <a:ext cx="9192378" cy="14413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War as anticipatory risk management</a:t>
            </a:r>
          </a:p>
        </p:txBody>
      </p:sp>
      <p:sp>
        <p:nvSpPr>
          <p:cNvPr id="7" name="Rounded Rectangle 6">
            <a:extLst>
              <a:ext uri="{FF2B5EF4-FFF2-40B4-BE49-F238E27FC236}">
                <a16:creationId xmlns:a16="http://schemas.microsoft.com/office/drawing/2014/main" id="{D5B39B02-A099-95BA-B6AD-299ABD127FC3}"/>
              </a:ext>
            </a:extLst>
          </p:cNvPr>
          <p:cNvSpPr/>
          <p:nvPr/>
        </p:nvSpPr>
        <p:spPr>
          <a:xfrm>
            <a:off x="1749425" y="3597021"/>
            <a:ext cx="9192378" cy="14413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Western “wartime paradigm”</a:t>
            </a:r>
          </a:p>
        </p:txBody>
      </p:sp>
      <p:sp>
        <p:nvSpPr>
          <p:cNvPr id="8" name="TextBox 7">
            <a:extLst>
              <a:ext uri="{FF2B5EF4-FFF2-40B4-BE49-F238E27FC236}">
                <a16:creationId xmlns:a16="http://schemas.microsoft.com/office/drawing/2014/main" id="{68730068-5859-F6D0-BF21-41E3F2C75663}"/>
              </a:ext>
            </a:extLst>
          </p:cNvPr>
          <p:cNvSpPr txBox="1"/>
          <p:nvPr/>
        </p:nvSpPr>
        <p:spPr>
          <a:xfrm>
            <a:off x="5678624" y="5044515"/>
            <a:ext cx="1333980" cy="1200329"/>
          </a:xfrm>
          <a:prstGeom prst="rect">
            <a:avLst/>
          </a:prstGeom>
          <a:noFill/>
        </p:spPr>
        <p:txBody>
          <a:bodyPr wrap="square" lIns="0" rtlCol="0">
            <a:spAutoFit/>
          </a:bodyPr>
          <a:lstStyle/>
          <a:p>
            <a:r>
              <a:rPr lang="en-US" sz="7200" dirty="0">
                <a:solidFill>
                  <a:schemeClr val="tx1"/>
                </a:solidFill>
                <a:latin typeface="+mn-lt"/>
              </a:rPr>
              <a:t>=</a:t>
            </a:r>
          </a:p>
        </p:txBody>
      </p:sp>
      <p:sp>
        <p:nvSpPr>
          <p:cNvPr id="9" name="TextBox 8">
            <a:extLst>
              <a:ext uri="{FF2B5EF4-FFF2-40B4-BE49-F238E27FC236}">
                <a16:creationId xmlns:a16="http://schemas.microsoft.com/office/drawing/2014/main" id="{2F15CAC6-CA42-8D3E-EB03-A1B32F07D442}"/>
              </a:ext>
            </a:extLst>
          </p:cNvPr>
          <p:cNvSpPr txBox="1"/>
          <p:nvPr/>
        </p:nvSpPr>
        <p:spPr>
          <a:xfrm>
            <a:off x="5639499" y="7698490"/>
            <a:ext cx="1333980" cy="1200329"/>
          </a:xfrm>
          <a:prstGeom prst="rect">
            <a:avLst/>
          </a:prstGeom>
          <a:noFill/>
        </p:spPr>
        <p:txBody>
          <a:bodyPr wrap="square" lIns="0" rtlCol="0">
            <a:spAutoFit/>
          </a:bodyPr>
          <a:lstStyle/>
          <a:p>
            <a:r>
              <a:rPr lang="en-US" sz="7200" dirty="0">
                <a:solidFill>
                  <a:schemeClr val="tx1"/>
                </a:solidFill>
                <a:latin typeface="+mn-lt"/>
              </a:rPr>
              <a:t>+</a:t>
            </a:r>
          </a:p>
        </p:txBody>
      </p:sp>
      <p:pic>
        <p:nvPicPr>
          <p:cNvPr id="10" name="Picture 9">
            <a:extLst>
              <a:ext uri="{FF2B5EF4-FFF2-40B4-BE49-F238E27FC236}">
                <a16:creationId xmlns:a16="http://schemas.microsoft.com/office/drawing/2014/main" id="{9A56A54A-2526-961E-D24D-9F34E6A054E2}"/>
              </a:ext>
            </a:extLst>
          </p:cNvPr>
          <p:cNvPicPr>
            <a:picLocks noChangeAspect="1"/>
          </p:cNvPicPr>
          <p:nvPr/>
        </p:nvPicPr>
        <p:blipFill>
          <a:blip r:embed="rId3"/>
          <a:stretch>
            <a:fillRect/>
          </a:stretch>
        </p:blipFill>
        <p:spPr>
          <a:xfrm>
            <a:off x="15697764" y="3124029"/>
            <a:ext cx="6015223" cy="7530060"/>
          </a:xfrm>
          <a:prstGeom prst="rect">
            <a:avLst/>
          </a:prstGeom>
        </p:spPr>
      </p:pic>
      <p:sp>
        <p:nvSpPr>
          <p:cNvPr id="11" name="Rectangle 10">
            <a:extLst>
              <a:ext uri="{FF2B5EF4-FFF2-40B4-BE49-F238E27FC236}">
                <a16:creationId xmlns:a16="http://schemas.microsoft.com/office/drawing/2014/main" id="{5B1F0D48-59BA-A79B-3BEA-109BAF3B9099}"/>
              </a:ext>
            </a:extLst>
          </p:cNvPr>
          <p:cNvSpPr/>
          <p:nvPr/>
        </p:nvSpPr>
        <p:spPr>
          <a:xfrm>
            <a:off x="15697764" y="10346312"/>
            <a:ext cx="6015223" cy="307777"/>
          </a:xfrm>
          <a:prstGeom prst="rect">
            <a:avLst/>
          </a:prstGeom>
          <a:solidFill>
            <a:srgbClr val="000000"/>
          </a:solidFill>
        </p:spPr>
        <p:txBody>
          <a:bodyPr wrap="square">
            <a:spAutoFit/>
          </a:bodyPr>
          <a:lstStyle/>
          <a:p>
            <a:pPr algn="l"/>
            <a:r>
              <a:rPr lang="en-US" sz="1400" b="0" dirty="0">
                <a:solidFill>
                  <a:schemeClr val="bg1"/>
                </a:solidFill>
                <a:latin typeface="+mn-lt"/>
              </a:rPr>
              <a:t>Defense Visual Information Distribution Service, Public Domain</a:t>
            </a:r>
          </a:p>
        </p:txBody>
      </p:sp>
      <p:pic>
        <p:nvPicPr>
          <p:cNvPr id="1026" name="Picture 2">
            <a:extLst>
              <a:ext uri="{FF2B5EF4-FFF2-40B4-BE49-F238E27FC236}">
                <a16:creationId xmlns:a16="http://schemas.microsoft.com/office/drawing/2014/main" id="{4E1F0921-23CD-FD1B-C06D-31FE2AB6D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09599" y="2069467"/>
            <a:ext cx="9601200" cy="98044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79F9E8D-AB39-7B2E-DA8B-C06BE7C0A22A}"/>
              </a:ext>
            </a:extLst>
          </p:cNvPr>
          <p:cNvSpPr/>
          <p:nvPr/>
        </p:nvSpPr>
        <p:spPr>
          <a:xfrm>
            <a:off x="13568362" y="11792589"/>
            <a:ext cx="12192000" cy="307777"/>
          </a:xfrm>
          <a:prstGeom prst="rect">
            <a:avLst/>
          </a:prstGeom>
        </p:spPr>
        <p:txBody>
          <a:bodyPr>
            <a:spAutoFit/>
          </a:bodyPr>
          <a:lstStyle/>
          <a:p>
            <a:pPr algn="l"/>
            <a:r>
              <a:rPr lang="en-US" sz="1400" b="0" dirty="0">
                <a:latin typeface="+mj-lt"/>
              </a:rPr>
              <a:t>Source: https://</a:t>
            </a:r>
            <a:r>
              <a:rPr lang="en-US" sz="1400" b="0" dirty="0" err="1">
                <a:latin typeface="+mj-lt"/>
              </a:rPr>
              <a:t>neweasterneurope.eu</a:t>
            </a:r>
            <a:r>
              <a:rPr lang="en-US" sz="1400" b="0" dirty="0">
                <a:latin typeface="+mj-lt"/>
              </a:rPr>
              <a:t>/2022/04/04/war-scenarios-following-</a:t>
            </a:r>
            <a:r>
              <a:rPr lang="en-US" sz="1400" b="0" dirty="0" err="1">
                <a:latin typeface="+mj-lt"/>
              </a:rPr>
              <a:t>putins</a:t>
            </a:r>
            <a:r>
              <a:rPr lang="en-US" sz="1400" b="0" dirty="0">
                <a:latin typeface="+mj-lt"/>
              </a:rPr>
              <a:t>-failed-blitzkrieg/</a:t>
            </a:r>
          </a:p>
        </p:txBody>
      </p:sp>
      <p:sp>
        <p:nvSpPr>
          <p:cNvPr id="13" name="TextBox 12">
            <a:extLst>
              <a:ext uri="{FF2B5EF4-FFF2-40B4-BE49-F238E27FC236}">
                <a16:creationId xmlns:a16="http://schemas.microsoft.com/office/drawing/2014/main" id="{E70A7DCE-59C1-35AB-77C1-442E84C2CCEC}"/>
              </a:ext>
            </a:extLst>
          </p:cNvPr>
          <p:cNvSpPr txBox="1"/>
          <p:nvPr/>
        </p:nvSpPr>
        <p:spPr>
          <a:xfrm>
            <a:off x="1749425" y="11812278"/>
            <a:ext cx="2985754" cy="307777"/>
          </a:xfrm>
          <a:prstGeom prst="rect">
            <a:avLst/>
          </a:prstGeom>
          <a:noFill/>
        </p:spPr>
        <p:txBody>
          <a:bodyPr wrap="none" lIns="0" rtlCol="0">
            <a:spAutoFit/>
          </a:bodyPr>
          <a:lstStyle/>
          <a:p>
            <a:pPr algn="l"/>
            <a:r>
              <a:rPr lang="en-US" sz="1400" b="0" dirty="0">
                <a:solidFill>
                  <a:schemeClr val="tx1"/>
                </a:solidFill>
                <a:latin typeface="+mn-lt"/>
              </a:rPr>
              <a:t>Sources: </a:t>
            </a:r>
            <a:r>
              <a:rPr lang="en-US" sz="1400" b="0" dirty="0" err="1">
                <a:solidFill>
                  <a:schemeClr val="tx1"/>
                </a:solidFill>
                <a:latin typeface="+mn-lt"/>
              </a:rPr>
              <a:t>Hom</a:t>
            </a:r>
            <a:r>
              <a:rPr lang="en-US" sz="1400" b="0" dirty="0">
                <a:solidFill>
                  <a:schemeClr val="tx1"/>
                </a:solidFill>
                <a:latin typeface="+mn-lt"/>
              </a:rPr>
              <a:t>, 2018; Schmitt, 2020</a:t>
            </a:r>
          </a:p>
        </p:txBody>
      </p:sp>
    </p:spTree>
    <p:extLst>
      <p:ext uri="{BB962C8B-B14F-4D97-AF65-F5344CB8AC3E}">
        <p14:creationId xmlns:p14="http://schemas.microsoft.com/office/powerpoint/2010/main" val="169789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3246-07EC-22A0-0A34-A93E634B5225}"/>
              </a:ext>
            </a:extLst>
          </p:cNvPr>
          <p:cNvSpPr>
            <a:spLocks noGrp="1"/>
          </p:cNvSpPr>
          <p:nvPr>
            <p:ph type="title"/>
          </p:nvPr>
        </p:nvSpPr>
        <p:spPr/>
        <p:txBody>
          <a:bodyPr/>
          <a:lstStyle/>
          <a:p>
            <a:r>
              <a:rPr lang="en-DE" dirty="0"/>
              <a:t>Takeaways and outlook </a:t>
            </a:r>
          </a:p>
        </p:txBody>
      </p:sp>
      <p:sp>
        <p:nvSpPr>
          <p:cNvPr id="3" name="Content Placeholder 2">
            <a:extLst>
              <a:ext uri="{FF2B5EF4-FFF2-40B4-BE49-F238E27FC236}">
                <a16:creationId xmlns:a16="http://schemas.microsoft.com/office/drawing/2014/main" id="{437795D4-8AD0-868C-28F6-9350F9EDB332}"/>
              </a:ext>
            </a:extLst>
          </p:cNvPr>
          <p:cNvSpPr>
            <a:spLocks noGrp="1"/>
          </p:cNvSpPr>
          <p:nvPr>
            <p:ph sz="quarter" idx="10"/>
          </p:nvPr>
        </p:nvSpPr>
        <p:spPr>
          <a:xfrm>
            <a:off x="1749422" y="2968627"/>
            <a:ext cx="21161376" cy="5771960"/>
          </a:xfrm>
        </p:spPr>
        <p:txBody>
          <a:bodyPr/>
          <a:lstStyle/>
          <a:p>
            <a:r>
              <a:rPr lang="en-DE" dirty="0"/>
              <a:t>Organizing in times of crisis depends on the skillful performance of </a:t>
            </a:r>
            <a:r>
              <a:rPr lang="en-DE" b="1" dirty="0"/>
              <a:t>temporal work </a:t>
            </a:r>
          </a:p>
          <a:p>
            <a:r>
              <a:rPr lang="en-DE" dirty="0"/>
              <a:t>Temporal work can target: </a:t>
            </a:r>
          </a:p>
          <a:p>
            <a:pPr lvl="1"/>
            <a:r>
              <a:rPr lang="en-US" b="1" dirty="0"/>
              <a:t>T</a:t>
            </a:r>
            <a:r>
              <a:rPr lang="en-DE" b="1" dirty="0"/>
              <a:t>ime-as-structure </a:t>
            </a:r>
            <a:r>
              <a:rPr lang="en-DE" dirty="0"/>
              <a:t>to (re-)create a temporal order amidst temporal uncertainty </a:t>
            </a:r>
          </a:p>
          <a:p>
            <a:pPr lvl="1"/>
            <a:r>
              <a:rPr lang="en-DE" b="1" dirty="0"/>
              <a:t>Time-as-process</a:t>
            </a:r>
            <a:r>
              <a:rPr lang="en-DE" dirty="0"/>
              <a:t> to enact a sense of continuity amidst disruption </a:t>
            </a:r>
          </a:p>
          <a:p>
            <a:pPr lvl="1"/>
            <a:r>
              <a:rPr lang="en-DE" b="1" dirty="0"/>
              <a:t>Time-as-resource </a:t>
            </a:r>
            <a:r>
              <a:rPr lang="en-DE" dirty="0"/>
              <a:t>to leverage multiple time-horizons and regimes of timing and pacing</a:t>
            </a:r>
          </a:p>
          <a:p>
            <a:r>
              <a:rPr lang="en-DE" dirty="0"/>
              <a:t>Wars and armed conflicts represent a specific type of </a:t>
            </a:r>
            <a:r>
              <a:rPr lang="en-US" dirty="0"/>
              <a:t>crisis</a:t>
            </a:r>
            <a:r>
              <a:rPr lang="en-DE" dirty="0"/>
              <a:t>: </a:t>
            </a:r>
            <a:r>
              <a:rPr lang="en-DE" b="1" dirty="0"/>
              <a:t>“</a:t>
            </a:r>
            <a:r>
              <a:rPr lang="en-DE" b="1"/>
              <a:t>timing contests</a:t>
            </a:r>
            <a:r>
              <a:rPr lang="en-DE" b="1" dirty="0"/>
              <a:t>” </a:t>
            </a:r>
          </a:p>
          <a:p>
            <a:r>
              <a:rPr lang="en-DE" dirty="0"/>
              <a:t>Faster is not always better </a:t>
            </a:r>
          </a:p>
        </p:txBody>
      </p:sp>
      <p:sp>
        <p:nvSpPr>
          <p:cNvPr id="4" name="Rounded Rectangle 3">
            <a:extLst>
              <a:ext uri="{FF2B5EF4-FFF2-40B4-BE49-F238E27FC236}">
                <a16:creationId xmlns:a16="http://schemas.microsoft.com/office/drawing/2014/main" id="{AFA8C5FD-D4BE-F362-FD1A-52D8F0540077}"/>
              </a:ext>
            </a:extLst>
          </p:cNvPr>
          <p:cNvSpPr/>
          <p:nvPr/>
        </p:nvSpPr>
        <p:spPr>
          <a:xfrm>
            <a:off x="1749422" y="8364070"/>
            <a:ext cx="21161376" cy="33617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dirty="0"/>
              <a:t>Assignment:</a:t>
            </a:r>
          </a:p>
          <a:p>
            <a:r>
              <a:rPr lang="en-DE" b="0" dirty="0"/>
              <a:t>How could we explain the failure of Putin’s ”blitzkrieg” in Ukraine from the perspective of war as a “timing contest”? In your response, think especially about what you have learned about temporal uncoupling, continuity patterning, and time horizons and how these could help you understand how Ukraine managed to “slow down” the pace of the war. Support your argument with specific examples.</a:t>
            </a:r>
          </a:p>
        </p:txBody>
      </p:sp>
    </p:spTree>
    <p:extLst>
      <p:ext uri="{BB962C8B-B14F-4D97-AF65-F5344CB8AC3E}">
        <p14:creationId xmlns:p14="http://schemas.microsoft.com/office/powerpoint/2010/main" val="384986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B953-08E2-4E5B-4E4F-B1BD1CB5D622}"/>
              </a:ext>
            </a:extLst>
          </p:cNvPr>
          <p:cNvSpPr>
            <a:spLocks noGrp="1"/>
          </p:cNvSpPr>
          <p:nvPr>
            <p:ph type="title"/>
          </p:nvPr>
        </p:nvSpPr>
        <p:spPr/>
        <p:txBody>
          <a:bodyPr/>
          <a:lstStyle/>
          <a:p>
            <a:r>
              <a:rPr lang="en-DE" dirty="0"/>
              <a:t>References</a:t>
            </a:r>
          </a:p>
        </p:txBody>
      </p:sp>
      <p:sp>
        <p:nvSpPr>
          <p:cNvPr id="3" name="Content Placeholder 2">
            <a:extLst>
              <a:ext uri="{FF2B5EF4-FFF2-40B4-BE49-F238E27FC236}">
                <a16:creationId xmlns:a16="http://schemas.microsoft.com/office/drawing/2014/main" id="{07C47EC2-1AAB-ECCB-BE05-ED7AE638757D}"/>
              </a:ext>
            </a:extLst>
          </p:cNvPr>
          <p:cNvSpPr>
            <a:spLocks noGrp="1"/>
          </p:cNvSpPr>
          <p:nvPr>
            <p:ph sz="quarter" idx="10"/>
          </p:nvPr>
        </p:nvSpPr>
        <p:spPr/>
        <p:txBody>
          <a:bodyPr/>
          <a:lstStyle/>
          <a:p>
            <a:pPr>
              <a:spcBef>
                <a:spcPts val="1000"/>
              </a:spcBef>
            </a:pPr>
            <a:r>
              <a:rPr lang="en-US" sz="2400" dirty="0" err="1"/>
              <a:t>Antentas</a:t>
            </a:r>
            <a:r>
              <a:rPr lang="en-US" sz="2400" dirty="0"/>
              <a:t>, J. M. 2020. Notes on corona crisis and temporality. </a:t>
            </a:r>
            <a:r>
              <a:rPr lang="en-US" sz="2400" i="1" dirty="0"/>
              <a:t>Dialectical Anthropology</a:t>
            </a:r>
            <a:r>
              <a:rPr lang="en-US" sz="2400" dirty="0"/>
              <a:t>, 44(3): 315–318.</a:t>
            </a:r>
          </a:p>
          <a:p>
            <a:pPr>
              <a:spcBef>
                <a:spcPts val="1000"/>
              </a:spcBef>
            </a:pPr>
            <a:r>
              <a:rPr lang="en-US" sz="2400" dirty="0"/>
              <a:t>Bansal, P., Kim, A., &amp; Wood, M. O. 2018. Hidden in Plain Sight: The Importance of Scale in Organizations’ Attention to Issues. </a:t>
            </a:r>
            <a:r>
              <a:rPr lang="en-US" sz="2400" i="1" dirty="0"/>
              <a:t>Academy of Management Review</a:t>
            </a:r>
            <a:r>
              <a:rPr lang="en-US" sz="2400" dirty="0"/>
              <a:t>, 43(2): 217–241.</a:t>
            </a:r>
          </a:p>
          <a:p>
            <a:pPr>
              <a:spcBef>
                <a:spcPts val="1000"/>
              </a:spcBef>
            </a:pPr>
            <a:r>
              <a:rPr lang="en-US" sz="2400" dirty="0"/>
              <a:t>Bansal, P. (</a:t>
            </a:r>
            <a:r>
              <a:rPr lang="en-US" sz="2400" dirty="0" err="1"/>
              <a:t>Tima</a:t>
            </a:r>
            <a:r>
              <a:rPr lang="en-US" sz="2400" dirty="0"/>
              <a:t>), Reinecke, J., Suddaby, R., &amp; Langley, A. 2022. Temporal Work: The Strategic Organization of Time. </a:t>
            </a:r>
            <a:r>
              <a:rPr lang="en-US" sz="2400" i="1" dirty="0"/>
              <a:t>Strategic Organization</a:t>
            </a:r>
            <a:r>
              <a:rPr lang="en-US" sz="2400" dirty="0"/>
              <a:t>, 20(1): 6–19.</a:t>
            </a:r>
          </a:p>
          <a:p>
            <a:pPr>
              <a:spcBef>
                <a:spcPts val="1000"/>
              </a:spcBef>
            </a:pPr>
            <a:r>
              <a:rPr lang="en-US" sz="2400" dirty="0"/>
              <a:t>Blagoev, B., Hernes, T., Kunisch, S., &amp; Schultz, M. 2022. Time as a research lens in management and organization studies: A review and research agenda. Working paper. </a:t>
            </a:r>
          </a:p>
          <a:p>
            <a:pPr>
              <a:spcBef>
                <a:spcPts val="1000"/>
              </a:spcBef>
            </a:pPr>
            <a:r>
              <a:rPr lang="en-US" sz="2400" dirty="0"/>
              <a:t>Feldman, M. S., </a:t>
            </a:r>
            <a:r>
              <a:rPr lang="en-US" sz="2400" dirty="0" err="1"/>
              <a:t>Worline</a:t>
            </a:r>
            <a:r>
              <a:rPr lang="en-US" sz="2400" dirty="0"/>
              <a:t>, M., Baker, N., &amp; </a:t>
            </a:r>
            <a:r>
              <a:rPr lang="en-US" sz="2400" dirty="0" err="1"/>
              <a:t>Lowerson</a:t>
            </a:r>
            <a:r>
              <a:rPr lang="en-US" sz="2400" dirty="0"/>
              <a:t> </a:t>
            </a:r>
            <a:r>
              <a:rPr lang="en-US" sz="2400" dirty="0" err="1"/>
              <a:t>Bredow</a:t>
            </a:r>
            <a:r>
              <a:rPr lang="en-US" sz="2400" dirty="0"/>
              <a:t>, V. 2022. Continuity as patterning: A process perspective on continuity. </a:t>
            </a:r>
            <a:r>
              <a:rPr lang="en-US" sz="2400" i="1" dirty="0"/>
              <a:t>Strategic Organization</a:t>
            </a:r>
            <a:r>
              <a:rPr lang="en-US" sz="2400" dirty="0"/>
              <a:t>, 20(1): 80–109.</a:t>
            </a:r>
          </a:p>
          <a:p>
            <a:pPr>
              <a:spcBef>
                <a:spcPts val="1000"/>
              </a:spcBef>
            </a:pPr>
            <a:r>
              <a:rPr lang="en-US" sz="2400" dirty="0"/>
              <a:t>Geiger, D., Danner-</a:t>
            </a:r>
            <a:r>
              <a:rPr lang="en-US" sz="2400" dirty="0" err="1"/>
              <a:t>Schröder</a:t>
            </a:r>
            <a:r>
              <a:rPr lang="en-US" sz="2400" dirty="0"/>
              <a:t>, A., &amp; </a:t>
            </a:r>
            <a:r>
              <a:rPr lang="en-US" sz="2400" dirty="0" err="1"/>
              <a:t>Kremser</a:t>
            </a:r>
            <a:r>
              <a:rPr lang="en-US" sz="2400" dirty="0"/>
              <a:t>, W. 2021. Getting Ahead of Time—Performing Temporal Boundaries to Coordinate Routines under Temporal Uncertainty. </a:t>
            </a:r>
            <a:r>
              <a:rPr lang="en-US" sz="2400" i="1" dirty="0"/>
              <a:t>Administrative Science Quarterly</a:t>
            </a:r>
            <a:r>
              <a:rPr lang="en-US" sz="2400" dirty="0"/>
              <a:t>, 66(1): 220–264.</a:t>
            </a:r>
          </a:p>
          <a:p>
            <a:pPr>
              <a:spcBef>
                <a:spcPts val="1000"/>
              </a:spcBef>
            </a:pPr>
            <a:r>
              <a:rPr lang="en-US" sz="2400" dirty="0"/>
              <a:t>Hernes, T., &amp; Schultz, M. 2020. Translating the Distant into the Present: How actors address distant past and future events through situated activity. </a:t>
            </a:r>
            <a:r>
              <a:rPr lang="en-US" sz="2400" i="1" dirty="0"/>
              <a:t>Organization Theory</a:t>
            </a:r>
            <a:r>
              <a:rPr lang="en-US" sz="2400" dirty="0"/>
              <a:t>, 1(1): 1–20.</a:t>
            </a:r>
          </a:p>
          <a:p>
            <a:pPr>
              <a:spcBef>
                <a:spcPts val="1000"/>
              </a:spcBef>
            </a:pPr>
            <a:r>
              <a:rPr lang="en-US" sz="2400" dirty="0" err="1"/>
              <a:t>Hom</a:t>
            </a:r>
            <a:r>
              <a:rPr lang="en-US" sz="2400" dirty="0"/>
              <a:t>, A. R. 2018. Timing is Everything: Toward a Better Understanding of Time and International Politics. </a:t>
            </a:r>
            <a:r>
              <a:rPr lang="en-US" sz="2400" i="1" dirty="0"/>
              <a:t>International Studies Quarterly</a:t>
            </a:r>
            <a:r>
              <a:rPr lang="en-US" sz="2400" dirty="0"/>
              <a:t>, 62(1): 69–79.</a:t>
            </a:r>
          </a:p>
          <a:p>
            <a:pPr>
              <a:spcBef>
                <a:spcPts val="1000"/>
              </a:spcBef>
            </a:pPr>
            <a:r>
              <a:rPr lang="en-US" sz="2400" dirty="0"/>
              <a:t>Kunisch, S., Blagoev, B., &amp; </a:t>
            </a:r>
            <a:r>
              <a:rPr lang="en-US" sz="2400" dirty="0" err="1"/>
              <a:t>Bartunek</a:t>
            </a:r>
            <a:r>
              <a:rPr lang="en-US" sz="2400" dirty="0"/>
              <a:t>, J. M. 2021. Complex times, complex time: The pandemic, time-based theorizing and temporal research in management and organization studies. </a:t>
            </a:r>
            <a:r>
              <a:rPr lang="en-US" sz="2400" i="1" dirty="0"/>
              <a:t>Journal of Management Studies</a:t>
            </a:r>
            <a:r>
              <a:rPr lang="en-US" sz="2400" dirty="0"/>
              <a:t>, 58(5): 1411–1415.</a:t>
            </a:r>
          </a:p>
          <a:p>
            <a:pPr>
              <a:spcBef>
                <a:spcPts val="1000"/>
              </a:spcBef>
            </a:pPr>
            <a:r>
              <a:rPr lang="en-US" sz="2400" dirty="0"/>
              <a:t>Schmitt, O. 2020. Wartime paradigms and the future of western military power. </a:t>
            </a:r>
            <a:r>
              <a:rPr lang="en-US" sz="2400" i="1" dirty="0"/>
              <a:t>International Affairs</a:t>
            </a:r>
            <a:r>
              <a:rPr lang="en-US" sz="2400" dirty="0"/>
              <a:t>, 96(2): 401–418.</a:t>
            </a:r>
          </a:p>
          <a:p>
            <a:pPr>
              <a:spcBef>
                <a:spcPts val="1000"/>
              </a:spcBef>
            </a:pPr>
            <a:r>
              <a:rPr lang="en-US" sz="2400" dirty="0"/>
              <a:t>Schultz, M., &amp; Hernes, T. 2013. A Temporal Perspective on Organizational Identity. </a:t>
            </a:r>
            <a:r>
              <a:rPr lang="en-US" sz="2400" i="1" dirty="0"/>
              <a:t>Organization Science</a:t>
            </a:r>
            <a:r>
              <a:rPr lang="en-US" sz="2400" dirty="0"/>
              <a:t>, 24(1): 1–21.</a:t>
            </a:r>
          </a:p>
          <a:p>
            <a:pPr>
              <a:spcBef>
                <a:spcPts val="1000"/>
              </a:spcBef>
            </a:pPr>
            <a:r>
              <a:rPr lang="en-US" sz="2400" dirty="0" err="1"/>
              <a:t>Slawinski</a:t>
            </a:r>
            <a:r>
              <a:rPr lang="en-US" sz="2400" dirty="0"/>
              <a:t>, N., &amp; Bansal, P. 2015. Short on Time: Intertemporal Tensions in Business Sustainability. </a:t>
            </a:r>
            <a:r>
              <a:rPr lang="en-US" sz="2400" i="1" dirty="0"/>
              <a:t>Organization Science</a:t>
            </a:r>
            <a:r>
              <a:rPr lang="en-US" sz="2400" dirty="0"/>
              <a:t>, 26(2): 531–549.</a:t>
            </a:r>
          </a:p>
          <a:p>
            <a:pPr>
              <a:spcBef>
                <a:spcPts val="1000"/>
              </a:spcBef>
            </a:pPr>
            <a:endParaRPr lang="en-US" sz="2400" dirty="0"/>
          </a:p>
          <a:p>
            <a:pPr>
              <a:spcBef>
                <a:spcPts val="1000"/>
              </a:spcBef>
            </a:pPr>
            <a:endParaRPr lang="en-DE" sz="2400" dirty="0"/>
          </a:p>
        </p:txBody>
      </p:sp>
    </p:spTree>
    <p:extLst>
      <p:ext uri="{BB962C8B-B14F-4D97-AF65-F5344CB8AC3E}">
        <p14:creationId xmlns:p14="http://schemas.microsoft.com/office/powerpoint/2010/main" val="2327806250"/>
      </p:ext>
    </p:extLst>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UD_2018_16zu9">
  <a:themeElements>
    <a:clrScheme name="TUD_Farben">
      <a:dk1>
        <a:srgbClr val="00305E"/>
      </a:dk1>
      <a:lt1>
        <a:srgbClr val="FFFFFF"/>
      </a:lt1>
      <a:dk2>
        <a:srgbClr val="00305E"/>
      </a:dk2>
      <a:lt2>
        <a:srgbClr val="727879"/>
      </a:lt2>
      <a:accent1>
        <a:srgbClr val="009EE0"/>
      </a:accent1>
      <a:accent2>
        <a:srgbClr val="006AB3"/>
      </a:accent2>
      <a:accent3>
        <a:srgbClr val="6AB023"/>
      </a:accent3>
      <a:accent4>
        <a:srgbClr val="007D40"/>
      </a:accent4>
      <a:accent5>
        <a:srgbClr val="93107E"/>
      </a:accent5>
      <a:accent6>
        <a:srgbClr val="54378A"/>
      </a:accent6>
      <a:hlink>
        <a:srgbClr val="009EE0"/>
      </a:hlink>
      <a:folHlink>
        <a:srgbClr val="006AB3"/>
      </a:folHlink>
    </a:clrScheme>
    <a:fontScheme name="TUD_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rtlCol="0">
        <a:spAutoFit/>
      </a:bodyPr>
      <a:lstStyle>
        <a:defPPr algn="l">
          <a:defRPr sz="1400" b="0" dirty="0" smtClean="0">
            <a:solidFill>
              <a:schemeClr val="tx1"/>
            </a:solidFill>
            <a:latin typeface="+mn-lt"/>
          </a:defRPr>
        </a:defPPr>
      </a:lstStyle>
    </a:txDef>
  </a:objectDefaults>
  <a:extraClrSchemeLst/>
  <a:extLst>
    <a:ext uri="{05A4C25C-085E-4340-85A3-A5531E510DB2}">
      <thm15:themeFamily xmlns:thm15="http://schemas.microsoft.com/office/thememl/2012/main" name="300721-TemporalWorkAOM" id="{E382001A-B6A6-C84A-B7BB-6D5B01485593}" vid="{C2AE07F2-8EAC-7A4A-A28C-0C79F3923889}"/>
    </a:ext>
  </a:extLst>
</a:theme>
</file>

<file path=ppt/theme/theme3.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3018</TotalTime>
  <Words>1246</Words>
  <Application>Microsoft Macintosh PowerPoint</Application>
  <PresentationFormat>Custom</PresentationFormat>
  <Paragraphs>112</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Arial</vt:lpstr>
      <vt:lpstr>Avenir Next</vt:lpstr>
      <vt:lpstr>Helvetica Light</vt:lpstr>
      <vt:lpstr>Helvetica Neue</vt:lpstr>
      <vt:lpstr>Helvetica Neue Light</vt:lpstr>
      <vt:lpstr>Helvetica Neue Medium</vt:lpstr>
      <vt:lpstr>Helvetica Neue Thin</vt:lpstr>
      <vt:lpstr>Open Sans</vt:lpstr>
      <vt:lpstr>Symbol</vt:lpstr>
      <vt:lpstr>White</vt:lpstr>
      <vt:lpstr>TUD_2018_16zu9</vt:lpstr>
      <vt:lpstr>PowerPoint Presentation</vt:lpstr>
      <vt:lpstr>Learning objectives</vt:lpstr>
      <vt:lpstr>Crisis as a temporal concept </vt:lpstr>
      <vt:lpstr>Crises expose the complex fabric of time</vt:lpstr>
      <vt:lpstr>Wars and armed conflicts expose the political nature of time</vt:lpstr>
      <vt:lpstr>Temporal work</vt:lpstr>
      <vt:lpstr>Manifestations of time in organizing</vt:lpstr>
      <vt:lpstr>Time as structure Temporally uncoupling from unfolding crisis situations </vt:lpstr>
      <vt:lpstr>Time as process Continuity patterning in times of crisis</vt:lpstr>
      <vt:lpstr>Time as resource Time horizons and the climate crisis </vt:lpstr>
      <vt:lpstr>Discounting the future </vt:lpstr>
      <vt:lpstr>Time-as-resource in warfare Wars as timing contests</vt:lpstr>
      <vt:lpstr>Takeaways and outlook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Schüßler Elke</dc:creator>
  <cp:lastModifiedBy>Blagoev, Blagoy Valentinov</cp:lastModifiedBy>
  <cp:revision>122</cp:revision>
  <dcterms:modified xsi:type="dcterms:W3CDTF">2022-05-23T14:49:24Z</dcterms:modified>
</cp:coreProperties>
</file>