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74" r:id="rId2"/>
    <p:sldId id="256" r:id="rId3"/>
    <p:sldId id="265" r:id="rId4"/>
    <p:sldId id="266" r:id="rId5"/>
    <p:sldId id="267" r:id="rId6"/>
    <p:sldId id="275" r:id="rId7"/>
    <p:sldId id="276" r:id="rId8"/>
    <p:sldId id="264" r:id="rId9"/>
    <p:sldId id="262" r:id="rId10"/>
    <p:sldId id="268" r:id="rId11"/>
    <p:sldId id="269" r:id="rId12"/>
    <p:sldId id="270" r:id="rId13"/>
    <p:sldId id="261" r:id="rId14"/>
    <p:sldId id="272" r:id="rId15"/>
    <p:sldId id="273" r:id="rId16"/>
    <p:sldId id="257" r:id="rId17"/>
    <p:sldId id="258" r:id="rId18"/>
  </p:sldIdLst>
  <p:sldSz cx="12192000" cy="6858000"/>
  <p:notesSz cx="6858000" cy="9144000"/>
  <p:defaultTextStyle>
    <a:defPPr>
      <a:defRPr lang="de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70"/>
    <p:restoredTop sz="94648"/>
  </p:normalViewPr>
  <p:slideViewPr>
    <p:cSldViewPr snapToGrid="0" snapToObjects="1">
      <p:cViewPr varScale="1">
        <p:scale>
          <a:sx n="98" d="100"/>
          <a:sy n="98" d="100"/>
        </p:scale>
        <p:origin x="208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AAAD84-D789-2747-910E-57F8B4AF3B10}" type="datetimeFigureOut">
              <a:rPr lang="en-US" smtClean="0"/>
              <a:t>4/29/22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DB84B-5CC3-5F4B-BCC8-36A0B18AAD3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6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3DB84B-5CC3-5F4B-BCC8-36A0B18AAD3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608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471DD8-8BC2-D73A-8B03-5DB593997C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61AC736-13C7-0C51-0546-76A750DB17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5BB4AFD-1E6F-D57A-81E5-38137E3E2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4DAE-1B21-1949-A8EA-2A7ADED24706}" type="datetime1">
              <a:rPr lang="de-DE" smtClean="0"/>
              <a:t>29.04.22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0DF61EB-AE42-B12C-4DB8-C8131C4F7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4B28625-84C0-C389-88E2-A7C601F06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2C81-1B05-C94E-803E-54FB1F701CE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056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8FB741-6711-C4B1-3CB8-8214C7FA1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9732BBB-6089-CD63-AC02-0F579DC21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E484E4D-AB29-8675-905A-DA21E91B4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283ED-060A-ED46-A2F1-B9967C6B05AE}" type="datetime1">
              <a:rPr lang="de-DE" smtClean="0"/>
              <a:t>29.04.22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784F209-C380-44AB-8650-2F8FBD787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78FBEBC-B046-630D-C458-D6B971FFD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2C81-1B05-C94E-803E-54FB1F701CE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201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B6B9ED-441B-3A85-4AEB-3D622D196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928DDD9-C916-AC27-2300-043A942F34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149E159-9523-F661-859E-BB91ABD07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C9476-975C-3A48-81A5-E9565A320E02}" type="datetime1">
              <a:rPr lang="de-DE" smtClean="0"/>
              <a:t>29.04.22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A65DF8D-41BC-5C54-F299-E56402755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CF17FC6-75E3-9CE0-9E4F-598A814BC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2C81-1B05-C94E-803E-54FB1F701CE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161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B6A9F2-FF9E-18EA-A159-26A2DB651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A7D9CD3-5A88-AA4B-291D-B77B66BAFC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439BFD9-9944-87DF-2A82-06700A0435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55506F6-AEDF-6F63-52C8-F306DCC5E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BF4C5-760C-FB40-A41A-018BD935FA65}" type="datetime1">
              <a:rPr lang="de-DE" smtClean="0"/>
              <a:t>29.04.22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31C9D3D-C8D8-32FB-747A-8F9CDA87B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7411EDF-E35F-50FC-2FB2-70EA89BC2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2C81-1B05-C94E-803E-54FB1F701CE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532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05F5CE-14A0-1499-306F-E59C3AF02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F39D0B2-C998-B9C6-0512-81FCF2FAAC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5924D5B-C10F-95BB-7CF3-61A6FEA604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4377A0D-9C1E-6737-D422-94AEBB5F53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EC2462F-4A71-FE64-0727-5EFEC132E0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7845F7B-374D-E1E0-CCF4-B460C6379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524C6-7ED9-C64A-BBE6-8805E188BF1D}" type="datetime1">
              <a:rPr lang="de-DE" smtClean="0"/>
              <a:t>29.04.22</a:t>
            </a:fld>
            <a:endParaRPr lang="en-US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33F53B7-78AA-1182-8D5D-993222F85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DC9D50D-5B66-A7D3-1902-9AC745826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2C81-1B05-C94E-803E-54FB1F701CE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299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F85318-C9CE-A137-7546-D778D800C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F3BBB8-6AE6-2EA6-F2D2-3431E3908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D8F04-97E3-C643-9F99-6B6BF5AA9DF6}" type="datetime1">
              <a:rPr lang="de-DE" smtClean="0"/>
              <a:t>29.04.22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34861C2-A505-4E3A-4CE1-F546EF362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36CB9CE-D28E-7B6F-CEFB-9648526D5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2C81-1B05-C94E-803E-54FB1F701CE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144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2A5296A-582C-7797-9AFE-A7A77AC93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2080A-535D-4B43-85AE-D74D1E6F279E}" type="datetime1">
              <a:rPr lang="de-DE" smtClean="0"/>
              <a:t>29.04.22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6496657-6364-6148-D6BC-DF04F1E2D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6539687-8E14-4286-3DC3-4AA981B18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2C81-1B05-C94E-803E-54FB1F701CE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268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AEC6D8-F1FD-023B-8D0B-E5BBDEFBB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24F220F-6659-1E7C-3B30-63AA0CE430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7EA66C9-9650-3535-8AE8-48977E560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E31CC4C-7263-1D6B-3216-FBCD37A8D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BACFB-61B4-1D4A-A6D4-EACCB022ED0D}" type="datetime1">
              <a:rPr lang="de-DE" smtClean="0"/>
              <a:t>29.04.22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12EEC87-BAD1-6DB5-9588-D833AE26F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8923B32-0572-138B-7C0F-9B14807E7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2C81-1B05-C94E-803E-54FB1F701CE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844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F50A6B-18AF-C379-3A77-6485B2D47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AF49F1F-D898-C5FA-2CC3-B37E37E1DD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2708573-3D9C-790F-504E-9A9056BDA0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3467DBD-C548-67C5-CA5B-B01C8F978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B9AEC-130F-2144-AD25-441B8963AEDB}" type="datetime1">
              <a:rPr lang="de-DE" smtClean="0"/>
              <a:t>29.04.22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8F2FEFD-C007-DA93-FE6D-D5B91E7AA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5B82544-7E1D-A313-5EDB-9DD9D2E71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2C81-1B05-C94E-803E-54FB1F701CE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682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265C81-903D-428C-3F0F-708434FE9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21F23F8-C3AC-1E6C-9A53-32A419D597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364C7F3-1333-6C02-5AA7-492E11897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8F87E-BE03-F849-99E4-956E26C46018}" type="datetime1">
              <a:rPr lang="de-DE" smtClean="0"/>
              <a:t>29.04.22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A02132F-1715-D154-8E1D-05F263893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C0AD413-A874-5205-85BD-AD7E3637B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2C81-1B05-C94E-803E-54FB1F701CE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119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D4AB3BC-7051-F24A-9C89-2481169120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05D5D93-8B68-2738-071D-9F8F5F41CE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6974B38-00FF-D522-080C-068211547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14F76-2D61-D94D-9DFD-D46478741443}" type="datetime1">
              <a:rPr lang="de-DE" smtClean="0"/>
              <a:t>29.04.22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8A5336C-E789-B3C9-76F9-AC09752A0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7C66674-5847-8366-7997-0457B3973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2C81-1B05-C94E-803E-54FB1F701CE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32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03FBDB5-8231-C776-FD11-543CFF290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536BF83-EB59-2B5C-66C3-9CBB63D514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3276434-A2F0-F404-2832-460AC66FC6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6CC04-5A6F-6849-B603-FD0083E8213D}" type="datetime1">
              <a:rPr lang="de-DE" smtClean="0"/>
              <a:t>29.04.22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5FD237-7C2F-EA8E-8E09-95DB3C34A1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AD25ABF-CCB9-7F5D-72A0-44347C5CF2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42C81-1B05-C94E-803E-54FB1F701CE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589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A0919243-1BAF-436F-55D0-39EF5185C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2C81-1B05-C94E-803E-54FB1F701CEB}" type="slidenum">
              <a:rPr lang="en-US" smtClean="0"/>
              <a:t>1</a:t>
            </a:fld>
            <a:endParaRPr lang="en-US"/>
          </a:p>
        </p:txBody>
      </p:sp>
      <p:pic>
        <p:nvPicPr>
          <p:cNvPr id="4" name="Grafik 3" descr="Ein Bild, das Text, Pflanze enthält.&#10;&#10;Automatisch generierte Beschreibung">
            <a:extLst>
              <a:ext uri="{FF2B5EF4-FFF2-40B4-BE49-F238E27FC236}">
                <a16:creationId xmlns:a16="http://schemas.microsoft.com/office/drawing/2014/main" id="{5E02C90F-69D4-EE1B-B17E-0F2E5FBA6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861" y="-3083"/>
            <a:ext cx="12334413" cy="6929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6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23"/>
    </mc:Choice>
    <mc:Fallback xmlns="">
      <p:transition spd="slow" advTm="462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06FE8102-70FC-11C2-78B0-A5C21CADC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0310" y="2228850"/>
            <a:ext cx="5257800" cy="2400300"/>
          </a:xfrm>
        </p:spPr>
        <p:txBody>
          <a:bodyPr anchor="ctr"/>
          <a:lstStyle/>
          <a:p>
            <a:pPr marL="0" indent="0">
              <a:buNone/>
            </a:pPr>
            <a:r>
              <a:rPr lang="en-US" b="1" dirty="0"/>
              <a:t>Dr. Maximilian </a:t>
            </a:r>
            <a:r>
              <a:rPr lang="en-US" b="1" dirty="0" err="1"/>
              <a:t>Heimstädt</a:t>
            </a:r>
            <a:endParaRPr lang="en-US" b="1" dirty="0"/>
          </a:p>
          <a:p>
            <a:pPr marL="0" indent="0">
              <a:buNone/>
            </a:pPr>
            <a:r>
              <a:rPr lang="en-US" dirty="0"/>
              <a:t>Bielefeld University</a:t>
            </a:r>
          </a:p>
          <a:p>
            <a:pPr marL="0" indent="0">
              <a:buNone/>
            </a:pPr>
            <a:r>
              <a:rPr lang="en-US" dirty="0" err="1"/>
              <a:t>Weizenbaum</a:t>
            </a:r>
            <a:r>
              <a:rPr lang="en-US" dirty="0"/>
              <a:t> Institute for the Networked Society</a:t>
            </a:r>
          </a:p>
        </p:txBody>
      </p:sp>
      <p:pic>
        <p:nvPicPr>
          <p:cNvPr id="9" name="Grafik 8" descr="Ein Bild, das Person, Mann, drinnen, lächelnd enthält.&#10;&#10;Automatisch generierte Beschreibung">
            <a:extLst>
              <a:ext uri="{FF2B5EF4-FFF2-40B4-BE49-F238E27FC236}">
                <a16:creationId xmlns:a16="http://schemas.microsoft.com/office/drawing/2014/main" id="{684A447F-E647-3D63-9664-AFDF681B9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761" y="1964690"/>
            <a:ext cx="4392930" cy="2928620"/>
          </a:xfrm>
          <a:prstGeom prst="rect">
            <a:avLst/>
          </a:prstGeom>
        </p:spPr>
      </p:pic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68D51866-CEA8-EE3B-95E7-F03F0B814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2C81-1B05-C94E-803E-54FB1F701CE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64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563"/>
    </mc:Choice>
    <mc:Fallback xmlns="">
      <p:transition spd="slow" advTm="22563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7784A787-D9F4-ED86-8CBA-166537E20FD4}"/>
              </a:ext>
            </a:extLst>
          </p:cNvPr>
          <p:cNvSpPr txBox="1"/>
          <p:nvPr/>
        </p:nvSpPr>
        <p:spPr>
          <a:xfrm>
            <a:off x="3617404" y="1936462"/>
            <a:ext cx="49571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Challenges in Times of Crisis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01F4DDCD-FFF6-2A8C-0B4E-73F47CA8C2F3}"/>
              </a:ext>
            </a:extLst>
          </p:cNvPr>
          <p:cNvSpPr txBox="1"/>
          <p:nvPr/>
        </p:nvSpPr>
        <p:spPr>
          <a:xfrm>
            <a:off x="4308072" y="4336764"/>
            <a:ext cx="35758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Forms of Organizing</a:t>
            </a:r>
          </a:p>
        </p:txBody>
      </p:sp>
      <p:sp>
        <p:nvSpPr>
          <p:cNvPr id="4" name="Pfeil nach unten 3">
            <a:extLst>
              <a:ext uri="{FF2B5EF4-FFF2-40B4-BE49-F238E27FC236}">
                <a16:creationId xmlns:a16="http://schemas.microsoft.com/office/drawing/2014/main" id="{4A931B6D-B6E8-D50B-71EC-BE24B05222CC}"/>
              </a:ext>
            </a:extLst>
          </p:cNvPr>
          <p:cNvSpPr/>
          <p:nvPr/>
        </p:nvSpPr>
        <p:spPr>
          <a:xfrm>
            <a:off x="5690233" y="2950520"/>
            <a:ext cx="811530" cy="982980"/>
          </a:xfrm>
          <a:prstGeom prst="down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4AC95DD-C78C-980E-4439-44A4188C1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2C81-1B05-C94E-803E-54FB1F701CE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8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685"/>
    </mc:Choice>
    <mc:Fallback xmlns="">
      <p:transition spd="slow" advTm="29685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7784A787-D9F4-ED86-8CBA-166537E20FD4}"/>
              </a:ext>
            </a:extLst>
          </p:cNvPr>
          <p:cNvSpPr txBox="1"/>
          <p:nvPr/>
        </p:nvSpPr>
        <p:spPr>
          <a:xfrm>
            <a:off x="3038624" y="3136612"/>
            <a:ext cx="61147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Challenge of </a:t>
            </a:r>
            <a:r>
              <a:rPr lang="en-US" sz="3200" b="1" u="sng" dirty="0"/>
              <a:t>Epistemic Uncertainty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00B7E1A-5D5C-883C-D461-26808C3E9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2C81-1B05-C94E-803E-54FB1F701CE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06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498"/>
    </mc:Choice>
    <mc:Fallback xmlns="">
      <p:transition spd="slow" advTm="135498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7784A787-D9F4-ED86-8CBA-166537E20FD4}"/>
              </a:ext>
            </a:extLst>
          </p:cNvPr>
          <p:cNvSpPr txBox="1"/>
          <p:nvPr/>
        </p:nvSpPr>
        <p:spPr>
          <a:xfrm>
            <a:off x="770423" y="2828835"/>
            <a:ext cx="106511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What are </a:t>
            </a:r>
            <a:r>
              <a:rPr lang="en-US" sz="3200" b="1" dirty="0"/>
              <a:t>forms of organizing </a:t>
            </a:r>
            <a:r>
              <a:rPr lang="en-US" sz="3200" dirty="0"/>
              <a:t>that can </a:t>
            </a:r>
            <a:r>
              <a:rPr lang="en-US" sz="3200" b="1" dirty="0"/>
              <a:t>reduce</a:t>
            </a:r>
            <a:r>
              <a:rPr lang="en-US" sz="3200" dirty="0"/>
              <a:t> </a:t>
            </a:r>
            <a:r>
              <a:rPr lang="en-US" sz="3200" b="1" dirty="0"/>
              <a:t>epistemic uncertainty</a:t>
            </a:r>
            <a:r>
              <a:rPr lang="en-US" sz="3200" dirty="0"/>
              <a:t> in times of armed conflict and war?</a:t>
            </a:r>
            <a:endParaRPr lang="de-GB" sz="320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6DF6735-67D9-836D-969E-4BC6AEB32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2C81-1B05-C94E-803E-54FB1F701CE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637"/>
    </mc:Choice>
    <mc:Fallback xmlns="">
      <p:transition spd="slow" advTm="15637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563A6F-5031-1E56-EEF1-136C43D9B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Epistemic Uncertainty in the Covid-19 Pandemic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0F3DF20D-96D9-EA7F-C828-4743C0AEF565}"/>
              </a:ext>
            </a:extLst>
          </p:cNvPr>
          <p:cNvGrpSpPr/>
          <p:nvPr/>
        </p:nvGrpSpPr>
        <p:grpSpPr>
          <a:xfrm>
            <a:off x="1742209" y="3167037"/>
            <a:ext cx="8707582" cy="523925"/>
            <a:chOff x="1429010" y="3323771"/>
            <a:chExt cx="8707582" cy="523925"/>
          </a:xfrm>
        </p:grpSpPr>
        <p:sp>
          <p:nvSpPr>
            <p:cNvPr id="4" name="Textfeld 3">
              <a:extLst>
                <a:ext uri="{FF2B5EF4-FFF2-40B4-BE49-F238E27FC236}">
                  <a16:creationId xmlns:a16="http://schemas.microsoft.com/office/drawing/2014/main" id="{32228715-7020-98F9-3B42-E3FA1DE03826}"/>
                </a:ext>
              </a:extLst>
            </p:cNvPr>
            <p:cNvSpPr txBox="1"/>
            <p:nvPr/>
          </p:nvSpPr>
          <p:spPr>
            <a:xfrm>
              <a:off x="1429010" y="3323771"/>
              <a:ext cx="1724318" cy="52322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Journalists</a:t>
              </a:r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EDB79AF3-9A1B-7337-2F17-08E8BBB17038}"/>
                </a:ext>
              </a:extLst>
            </p:cNvPr>
            <p:cNvSpPr txBox="1"/>
            <p:nvPr/>
          </p:nvSpPr>
          <p:spPr>
            <a:xfrm>
              <a:off x="8588732" y="3324476"/>
              <a:ext cx="1547860" cy="52322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Scientists</a:t>
              </a:r>
            </a:p>
          </p:txBody>
        </p:sp>
      </p:grpSp>
      <p:sp>
        <p:nvSpPr>
          <p:cNvPr id="9" name="Textfeld 8">
            <a:extLst>
              <a:ext uri="{FF2B5EF4-FFF2-40B4-BE49-F238E27FC236}">
                <a16:creationId xmlns:a16="http://schemas.microsoft.com/office/drawing/2014/main" id="{B5D2DCA8-23F9-5816-7D70-DDCDCD3101C7}"/>
              </a:ext>
            </a:extLst>
          </p:cNvPr>
          <p:cNvSpPr txBox="1"/>
          <p:nvPr/>
        </p:nvSpPr>
        <p:spPr>
          <a:xfrm>
            <a:off x="4510918" y="3170665"/>
            <a:ext cx="3346622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Science Media Center</a:t>
            </a:r>
          </a:p>
        </p:txBody>
      </p:sp>
      <p:cxnSp>
        <p:nvCxnSpPr>
          <p:cNvPr id="12" name="Gerade Verbindung 11">
            <a:extLst>
              <a:ext uri="{FF2B5EF4-FFF2-40B4-BE49-F238E27FC236}">
                <a16:creationId xmlns:a16="http://schemas.microsoft.com/office/drawing/2014/main" id="{EBED62B2-3B6C-C5A3-2272-DF33E924D2E1}"/>
              </a:ext>
            </a:extLst>
          </p:cNvPr>
          <p:cNvCxnSpPr>
            <a:stCxn id="4" idx="3"/>
            <a:endCxn id="9" idx="1"/>
          </p:cNvCxnSpPr>
          <p:nvPr/>
        </p:nvCxnSpPr>
        <p:spPr>
          <a:xfrm>
            <a:off x="3466527" y="3428647"/>
            <a:ext cx="1044391" cy="362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>
            <a:extLst>
              <a:ext uri="{FF2B5EF4-FFF2-40B4-BE49-F238E27FC236}">
                <a16:creationId xmlns:a16="http://schemas.microsoft.com/office/drawing/2014/main" id="{A8AFE9B1-1813-43C2-66A3-E860C3634714}"/>
              </a:ext>
            </a:extLst>
          </p:cNvPr>
          <p:cNvCxnSpPr>
            <a:cxnSpLocks/>
            <a:stCxn id="9" idx="3"/>
            <a:endCxn id="5" idx="1"/>
          </p:cNvCxnSpPr>
          <p:nvPr/>
        </p:nvCxnSpPr>
        <p:spPr>
          <a:xfrm flipV="1">
            <a:off x="7857540" y="3429352"/>
            <a:ext cx="1044391" cy="292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liennummernplatzhalter 16">
            <a:extLst>
              <a:ext uri="{FF2B5EF4-FFF2-40B4-BE49-F238E27FC236}">
                <a16:creationId xmlns:a16="http://schemas.microsoft.com/office/drawing/2014/main" id="{C475ADA9-7034-C063-971D-7E177B38F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2C81-1B05-C94E-803E-54FB1F701CE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98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98"/>
    </mc:Choice>
    <mc:Fallback xmlns="">
      <p:transition spd="slow" advTm="47498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563A6F-5031-1E56-EEF1-136C43D9B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Epistemic Uncertainty in Times of War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A2C77AA0-6FFD-D38B-E7DC-725C7B4ACBB5}"/>
              </a:ext>
            </a:extLst>
          </p:cNvPr>
          <p:cNvGrpSpPr/>
          <p:nvPr/>
        </p:nvGrpSpPr>
        <p:grpSpPr>
          <a:xfrm>
            <a:off x="992661" y="2951946"/>
            <a:ext cx="10206677" cy="954107"/>
            <a:chOff x="838200" y="3167035"/>
            <a:chExt cx="10206677" cy="954107"/>
          </a:xfrm>
        </p:grpSpPr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62A7A62B-D9C6-51A5-A305-65A8C03A55A6}"/>
                </a:ext>
              </a:extLst>
            </p:cNvPr>
            <p:cNvSpPr txBox="1"/>
            <p:nvPr/>
          </p:nvSpPr>
          <p:spPr>
            <a:xfrm>
              <a:off x="8292331" y="3167035"/>
              <a:ext cx="2752546" cy="95410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Distributed events</a:t>
              </a:r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F97DB6E6-43DB-996E-7102-567103225B5A}"/>
                </a:ext>
              </a:extLst>
            </p:cNvPr>
            <p:cNvSpPr txBox="1"/>
            <p:nvPr/>
          </p:nvSpPr>
          <p:spPr>
            <a:xfrm>
              <a:off x="838200" y="3167035"/>
              <a:ext cx="2752546" cy="95410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Centralized journalism</a:t>
              </a:r>
            </a:p>
          </p:txBody>
        </p:sp>
      </p:grpSp>
      <p:sp>
        <p:nvSpPr>
          <p:cNvPr id="12" name="Textfeld 11">
            <a:extLst>
              <a:ext uri="{FF2B5EF4-FFF2-40B4-BE49-F238E27FC236}">
                <a16:creationId xmlns:a16="http://schemas.microsoft.com/office/drawing/2014/main" id="{3A3CBE1C-8E39-3961-CF4B-5B16EE15F069}"/>
              </a:ext>
            </a:extLst>
          </p:cNvPr>
          <p:cNvSpPr txBox="1"/>
          <p:nvPr/>
        </p:nvSpPr>
        <p:spPr>
          <a:xfrm>
            <a:off x="4719727" y="2960914"/>
            <a:ext cx="2752546" cy="95410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Case: </a:t>
            </a:r>
          </a:p>
          <a:p>
            <a:pPr algn="ctr"/>
            <a:r>
              <a:rPr lang="en-US" sz="2800" dirty="0" err="1"/>
              <a:t>Bellingcat</a:t>
            </a:r>
            <a:endParaRPr lang="en-US" sz="2800" dirty="0"/>
          </a:p>
        </p:txBody>
      </p:sp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899CF383-6D4C-6065-F292-1AED9D8E8CAB}"/>
              </a:ext>
            </a:extLst>
          </p:cNvPr>
          <p:cNvCxnSpPr>
            <a:cxnSpLocks/>
            <a:stCxn id="9" idx="3"/>
            <a:endCxn id="12" idx="1"/>
          </p:cNvCxnSpPr>
          <p:nvPr/>
        </p:nvCxnSpPr>
        <p:spPr>
          <a:xfrm>
            <a:off x="3745207" y="3429000"/>
            <a:ext cx="974520" cy="896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>
            <a:extLst>
              <a:ext uri="{FF2B5EF4-FFF2-40B4-BE49-F238E27FC236}">
                <a16:creationId xmlns:a16="http://schemas.microsoft.com/office/drawing/2014/main" id="{6335B37F-19B0-4816-41FB-4F0EA33AF0AC}"/>
              </a:ext>
            </a:extLst>
          </p:cNvPr>
          <p:cNvCxnSpPr>
            <a:cxnSpLocks/>
            <a:stCxn id="12" idx="3"/>
            <a:endCxn id="8" idx="1"/>
          </p:cNvCxnSpPr>
          <p:nvPr/>
        </p:nvCxnSpPr>
        <p:spPr>
          <a:xfrm flipV="1">
            <a:off x="7472273" y="3429000"/>
            <a:ext cx="974519" cy="896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oliennummernplatzhalter 26">
            <a:extLst>
              <a:ext uri="{FF2B5EF4-FFF2-40B4-BE49-F238E27FC236}">
                <a16:creationId xmlns:a16="http://schemas.microsoft.com/office/drawing/2014/main" id="{FD443115-EA7A-FA1B-E5AA-3371DBD3C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2C81-1B05-C94E-803E-54FB1F701CEB}" type="slidenum">
              <a:rPr lang="en-US" smtClean="0"/>
              <a:t>7</a:t>
            </a:fld>
            <a:endParaRPr lang="en-US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E5ABD4E-AD78-E6B2-6734-602C9067E7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51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469"/>
    </mc:Choice>
    <mc:Fallback xmlns="">
      <p:transition spd="slow" advTm="324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072123A0-9027-7D04-0FA1-F42534E97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457" y="2010228"/>
            <a:ext cx="5675086" cy="2837543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EDF3690D-DB83-5F5B-6E36-590CE98EE957}"/>
              </a:ext>
            </a:extLst>
          </p:cNvPr>
          <p:cNvSpPr txBox="1"/>
          <p:nvPr/>
        </p:nvSpPr>
        <p:spPr>
          <a:xfrm>
            <a:off x="102771" y="6301195"/>
            <a:ext cx="34930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</a:rPr>
              <a:t>Source (left): https://www.bellingcat.com/</a:t>
            </a:r>
          </a:p>
          <a:p>
            <a:r>
              <a:rPr lang="en-US" sz="1200" dirty="0">
                <a:solidFill>
                  <a:schemeClr val="tx2"/>
                </a:solidFill>
              </a:rPr>
              <a:t>Source (right): Wikipedia, CC-BY-SA 2.0, Stephan </a:t>
            </a:r>
            <a:r>
              <a:rPr lang="en-US" sz="1200" dirty="0" err="1">
                <a:solidFill>
                  <a:schemeClr val="tx2"/>
                </a:solidFill>
              </a:rPr>
              <a:t>Röhl</a:t>
            </a:r>
            <a:endParaRPr lang="en-US" sz="1200" dirty="0">
              <a:solidFill>
                <a:schemeClr val="tx2"/>
              </a:solidFill>
            </a:endParaRPr>
          </a:p>
        </p:txBody>
      </p:sp>
      <p:pic>
        <p:nvPicPr>
          <p:cNvPr id="12" name="Grafik 11" descr="Ein Bild, das Person, drinnen, Wand, Anzug enthält.&#10;&#10;Automatisch generierte Beschreibung">
            <a:extLst>
              <a:ext uri="{FF2B5EF4-FFF2-40B4-BE49-F238E27FC236}">
                <a16:creationId xmlns:a16="http://schemas.microsoft.com/office/drawing/2014/main" id="{7A53CACD-B2EE-3345-62FF-8D4F00E555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0744" y="2008443"/>
            <a:ext cx="4263156" cy="2839328"/>
          </a:xfrm>
          <a:prstGeom prst="rect">
            <a:avLst/>
          </a:prstGeom>
        </p:spPr>
      </p:pic>
      <p:sp>
        <p:nvSpPr>
          <p:cNvPr id="14" name="Foliennummernplatzhalter 13">
            <a:extLst>
              <a:ext uri="{FF2B5EF4-FFF2-40B4-BE49-F238E27FC236}">
                <a16:creationId xmlns:a16="http://schemas.microsoft.com/office/drawing/2014/main" id="{9FB41D6A-FB0B-3C3D-BD9D-8E94516D5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2C81-1B05-C94E-803E-54FB1F701CE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805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501"/>
    </mc:Choice>
    <mc:Fallback xmlns="">
      <p:transition spd="slow" advTm="7650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563A6F-5031-1E56-EEF1-136C43D9B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The “</a:t>
            </a:r>
            <a:r>
              <a:rPr lang="en-US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Bellingcat</a:t>
            </a: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 Method”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D19E6E-41CB-68E1-C143-E1A15AC9D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Reliance on openly available digital information (OSINT)</a:t>
            </a:r>
          </a:p>
          <a:p>
            <a:r>
              <a:rPr lang="en-US" dirty="0"/>
              <a:t>Focus on photos and videos</a:t>
            </a:r>
          </a:p>
          <a:p>
            <a:r>
              <a:rPr lang="en-US" dirty="0"/>
              <a:t>Tracing information across digital platforms</a:t>
            </a:r>
          </a:p>
          <a:p>
            <a:r>
              <a:rPr lang="en-US" dirty="0"/>
              <a:t>Geolocating photos through triangulation with satellite images</a:t>
            </a:r>
          </a:p>
          <a:p>
            <a:r>
              <a:rPr lang="en-US" dirty="0"/>
              <a:t>Combination of open crowdsourcing and (more) closed verification</a:t>
            </a:r>
          </a:p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22E31C0-4282-C25B-8D76-3BF8F3A81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2C81-1B05-C94E-803E-54FB1F701CE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773"/>
    </mc:Choice>
    <mc:Fallback xmlns="">
      <p:transition spd="slow" advTm="150773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D06C43-93DC-BBCB-5FF0-1DAAB2702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dirty="0">
                <a:latin typeface="Calibri" panose="020F0502020204030204" pitchFamily="34" charset="0"/>
                <a:cs typeface="Calibri" panose="020F0502020204030204" pitchFamily="34" charset="0"/>
              </a:rPr>
              <a:t>Tracking Cluster </a:t>
            </a:r>
            <a:r>
              <a:rPr lang="de-DE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Munitions</a:t>
            </a:r>
            <a:r>
              <a:rPr lang="de-DE" sz="3600" b="1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de-DE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Civilian</a:t>
            </a:r>
            <a:r>
              <a:rPr lang="de-DE" sz="3600" b="1" dirty="0">
                <a:latin typeface="Calibri" panose="020F0502020204030204" pitchFamily="34" charset="0"/>
                <a:cs typeface="Calibri" panose="020F0502020204030204" pitchFamily="34" charset="0"/>
              </a:rPr>
              <a:t> Areas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4235A40-3D45-22A4-1AF3-38D5682AF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828" y="1690688"/>
            <a:ext cx="7968343" cy="448219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510D3EA9-4491-0333-69B4-71F61BC80CD3}"/>
              </a:ext>
            </a:extLst>
          </p:cNvPr>
          <p:cNvSpPr txBox="1"/>
          <p:nvPr/>
        </p:nvSpPr>
        <p:spPr>
          <a:xfrm>
            <a:off x="144319" y="6492875"/>
            <a:ext cx="26809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</a:rPr>
              <a:t>Source: https://</a:t>
            </a:r>
            <a:r>
              <a:rPr lang="en-US" sz="1200" dirty="0" err="1">
                <a:solidFill>
                  <a:schemeClr val="tx2"/>
                </a:solidFill>
              </a:rPr>
              <a:t>youtu.be</a:t>
            </a:r>
            <a:r>
              <a:rPr lang="en-US" sz="1200" dirty="0">
                <a:solidFill>
                  <a:schemeClr val="tx2"/>
                </a:solidFill>
              </a:rPr>
              <a:t>/CtgTM5kmPsY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6E78FDB-573B-B7FA-A002-C527BB7B8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2C81-1B05-C94E-803E-54FB1F701CE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22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384"/>
    </mc:Choice>
    <mc:Fallback xmlns="">
      <p:transition spd="slow" advTm="50384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B4C3F60-B2A3-2D20-52B6-623CD012E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3589" y="815680"/>
            <a:ext cx="5808645" cy="5546449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5F5F02C-72DA-3D81-6206-B7900D004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768" y="682901"/>
            <a:ext cx="4976821" cy="5679228"/>
          </a:xfrm>
          <a:prstGeom prst="rect">
            <a:avLst/>
          </a:prstGeom>
        </p:spPr>
      </p:pic>
      <p:sp>
        <p:nvSpPr>
          <p:cNvPr id="14" name="Foliennummernplatzhalter 13">
            <a:extLst>
              <a:ext uri="{FF2B5EF4-FFF2-40B4-BE49-F238E27FC236}">
                <a16:creationId xmlns:a16="http://schemas.microsoft.com/office/drawing/2014/main" id="{30782E3C-D4DF-066E-02A2-EA7613A56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2C81-1B05-C94E-803E-54FB1F701CE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62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642"/>
    </mc:Choice>
    <mc:Fallback xmlns="">
      <p:transition spd="slow" advTm="101642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Ein Bild, das Karte enthält.&#10;&#10;Automatisch generierte Beschreibung">
            <a:extLst>
              <a:ext uri="{FF2B5EF4-FFF2-40B4-BE49-F238E27FC236}">
                <a16:creationId xmlns:a16="http://schemas.microsoft.com/office/drawing/2014/main" id="{6719309C-0885-6495-71EC-97FADF498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733" y="1099772"/>
            <a:ext cx="5334534" cy="4658456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FB17054D-0B2D-2D79-B4D1-A10463D37896}"/>
              </a:ext>
            </a:extLst>
          </p:cNvPr>
          <p:cNvSpPr txBox="1"/>
          <p:nvPr/>
        </p:nvSpPr>
        <p:spPr>
          <a:xfrm>
            <a:off x="132799" y="6480810"/>
            <a:ext cx="78551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</a:rPr>
              <a:t>Source: https://</a:t>
            </a:r>
            <a:r>
              <a:rPr lang="en-US" sz="1200" dirty="0" err="1">
                <a:solidFill>
                  <a:schemeClr val="tx2"/>
                </a:solidFill>
              </a:rPr>
              <a:t>www.bellingcat.com</a:t>
            </a:r>
            <a:r>
              <a:rPr lang="en-US" sz="1200" dirty="0">
                <a:solidFill>
                  <a:schemeClr val="tx2"/>
                </a:solidFill>
              </a:rPr>
              <a:t>/news/2022/02/27/ukraine-conflict-tracking-use-of-cluster-munitions-in-civilian-areas/</a:t>
            </a:r>
          </a:p>
        </p:txBody>
      </p:sp>
      <p:sp>
        <p:nvSpPr>
          <p:cNvPr id="16" name="Foliennummernplatzhalter 15">
            <a:extLst>
              <a:ext uri="{FF2B5EF4-FFF2-40B4-BE49-F238E27FC236}">
                <a16:creationId xmlns:a16="http://schemas.microsoft.com/office/drawing/2014/main" id="{C0CAF719-001B-B52C-72DE-FC7824355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2C81-1B05-C94E-803E-54FB1F701CE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7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328"/>
    </mc:Choice>
    <mc:Fallback xmlns="">
      <p:transition spd="slow" advTm="35328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563A6F-5031-1E56-EEF1-136C43D9B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New Form of Organizing Facts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D19E6E-41CB-68E1-C143-E1A15AC9D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62534"/>
            <a:ext cx="10515600" cy="2214428"/>
          </a:xfrm>
        </p:spPr>
        <p:txBody>
          <a:bodyPr>
            <a:normAutofit/>
          </a:bodyPr>
          <a:lstStyle/>
          <a:p>
            <a:r>
              <a:rPr lang="en-US" dirty="0">
                <a:sym typeface="Wingdings" pitchFamily="2" charset="2"/>
              </a:rPr>
              <a:t>Most journalism startups fail within a few years</a:t>
            </a:r>
          </a:p>
          <a:p>
            <a:r>
              <a:rPr lang="en-US" dirty="0">
                <a:sym typeface="Wingdings" pitchFamily="2" charset="2"/>
              </a:rPr>
              <a:t>Successful methods or individuals move into traditional media firms</a:t>
            </a:r>
          </a:p>
          <a:p>
            <a:r>
              <a:rPr lang="en-US" dirty="0">
                <a:sym typeface="Wingdings" pitchFamily="2" charset="2"/>
              </a:rPr>
              <a:t>How did </a:t>
            </a:r>
            <a:r>
              <a:rPr lang="en-US" dirty="0" err="1">
                <a:sym typeface="Wingdings" pitchFamily="2" charset="2"/>
              </a:rPr>
              <a:t>Bellingcat</a:t>
            </a:r>
            <a:r>
              <a:rPr lang="en-US" dirty="0">
                <a:sym typeface="Wingdings" pitchFamily="2" charset="2"/>
              </a:rPr>
              <a:t> survive, grow, and stabilize as an organization?</a:t>
            </a:r>
          </a:p>
          <a:p>
            <a:pPr marL="0" indent="0">
              <a:buNone/>
            </a:pPr>
            <a:endParaRPr lang="en-US" dirty="0">
              <a:sym typeface="Wingdings" pitchFamily="2" charset="2"/>
            </a:endParaRP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77C8AD7C-7F8C-14D3-FFE6-9E43863E6962}"/>
              </a:ext>
            </a:extLst>
          </p:cNvPr>
          <p:cNvGrpSpPr/>
          <p:nvPr/>
        </p:nvGrpSpPr>
        <p:grpSpPr>
          <a:xfrm>
            <a:off x="992661" y="2186136"/>
            <a:ext cx="10206677" cy="954107"/>
            <a:chOff x="838200" y="3167035"/>
            <a:chExt cx="10206677" cy="954107"/>
          </a:xfrm>
        </p:grpSpPr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4EAC463A-ED2F-93FA-4B25-FDB0E28865CA}"/>
                </a:ext>
              </a:extLst>
            </p:cNvPr>
            <p:cNvSpPr txBox="1"/>
            <p:nvPr/>
          </p:nvSpPr>
          <p:spPr>
            <a:xfrm>
              <a:off x="8292331" y="3167035"/>
              <a:ext cx="2752546" cy="95410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Distributed events</a:t>
              </a:r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D882D8CB-9ACF-71CD-2A50-282941ABD67D}"/>
                </a:ext>
              </a:extLst>
            </p:cNvPr>
            <p:cNvSpPr txBox="1"/>
            <p:nvPr/>
          </p:nvSpPr>
          <p:spPr>
            <a:xfrm>
              <a:off x="838200" y="3167035"/>
              <a:ext cx="2752546" cy="95410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Centralized journalism</a:t>
              </a:r>
            </a:p>
          </p:txBody>
        </p:sp>
      </p:grpSp>
      <p:sp>
        <p:nvSpPr>
          <p:cNvPr id="10" name="Textfeld 9">
            <a:extLst>
              <a:ext uri="{FF2B5EF4-FFF2-40B4-BE49-F238E27FC236}">
                <a16:creationId xmlns:a16="http://schemas.microsoft.com/office/drawing/2014/main" id="{02848A7E-AA83-1747-1340-78C73D93170B}"/>
              </a:ext>
            </a:extLst>
          </p:cNvPr>
          <p:cNvSpPr txBox="1"/>
          <p:nvPr/>
        </p:nvSpPr>
        <p:spPr>
          <a:xfrm>
            <a:off x="4719727" y="2195104"/>
            <a:ext cx="2752546" cy="95410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Case: </a:t>
            </a:r>
          </a:p>
          <a:p>
            <a:pPr algn="ctr"/>
            <a:r>
              <a:rPr lang="en-US" sz="2800" dirty="0" err="1"/>
              <a:t>Bellingcat</a:t>
            </a:r>
            <a:endParaRPr lang="en-US" sz="2800" dirty="0"/>
          </a:p>
        </p:txBody>
      </p:sp>
      <p:cxnSp>
        <p:nvCxnSpPr>
          <p:cNvPr id="11" name="Gerade Verbindung 10">
            <a:extLst>
              <a:ext uri="{FF2B5EF4-FFF2-40B4-BE49-F238E27FC236}">
                <a16:creationId xmlns:a16="http://schemas.microsoft.com/office/drawing/2014/main" id="{D3F34789-D41B-9997-2CE0-C3CDCEADAFB7}"/>
              </a:ext>
            </a:extLst>
          </p:cNvPr>
          <p:cNvCxnSpPr>
            <a:cxnSpLocks/>
            <a:stCxn id="9" idx="3"/>
            <a:endCxn id="10" idx="1"/>
          </p:cNvCxnSpPr>
          <p:nvPr/>
        </p:nvCxnSpPr>
        <p:spPr>
          <a:xfrm>
            <a:off x="3745207" y="2663190"/>
            <a:ext cx="974520" cy="896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>
            <a:extLst>
              <a:ext uri="{FF2B5EF4-FFF2-40B4-BE49-F238E27FC236}">
                <a16:creationId xmlns:a16="http://schemas.microsoft.com/office/drawing/2014/main" id="{6540D2E1-4EBD-24D5-3082-E19415425CAF}"/>
              </a:ext>
            </a:extLst>
          </p:cNvPr>
          <p:cNvCxnSpPr>
            <a:cxnSpLocks/>
            <a:stCxn id="10" idx="3"/>
            <a:endCxn id="8" idx="1"/>
          </p:cNvCxnSpPr>
          <p:nvPr/>
        </p:nvCxnSpPr>
        <p:spPr>
          <a:xfrm flipV="1">
            <a:off x="7472273" y="2663190"/>
            <a:ext cx="974519" cy="896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42176110-721F-B687-C92F-1B1DCFAF6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2C81-1B05-C94E-803E-54FB1F701CE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99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107"/>
    </mc:Choice>
    <mc:Fallback xmlns="">
      <p:transition spd="slow" advTm="95107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563A6F-5031-1E56-EEF1-136C43D9B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Liability of Newness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D19E6E-41CB-68E1-C143-E1A15AC9D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ym typeface="Wingdings" pitchFamily="2" charset="2"/>
              </a:rPr>
              <a:t>Risk of failure for an organization is highest at the start</a:t>
            </a:r>
          </a:p>
          <a:p>
            <a:r>
              <a:rPr lang="en-US" dirty="0">
                <a:sym typeface="Wingdings" pitchFamily="2" charset="2"/>
              </a:rPr>
              <a:t>Strategies to overcome liability of newness:</a:t>
            </a:r>
          </a:p>
          <a:p>
            <a:pPr lvl="1"/>
            <a:r>
              <a:rPr lang="en-US" dirty="0">
                <a:sym typeface="Wingdings" pitchFamily="2" charset="2"/>
              </a:rPr>
              <a:t>Building a network with other entrepreneurs</a:t>
            </a:r>
          </a:p>
          <a:p>
            <a:pPr lvl="1"/>
            <a:r>
              <a:rPr lang="en-US" dirty="0">
                <a:sym typeface="Wingdings" pitchFamily="2" charset="2"/>
              </a:rPr>
              <a:t>Selecting the right location and ecosystem</a:t>
            </a:r>
          </a:p>
          <a:p>
            <a:pPr lvl="1"/>
            <a:r>
              <a:rPr lang="en-US" dirty="0">
                <a:sym typeface="Wingdings" pitchFamily="2" charset="2"/>
              </a:rPr>
              <a:t>Hiring industry experts as consultants</a:t>
            </a:r>
          </a:p>
          <a:p>
            <a:pPr lvl="1"/>
            <a:r>
              <a:rPr lang="en-US" dirty="0">
                <a:sym typeface="Wingdings" pitchFamily="2" charset="2"/>
              </a:rPr>
              <a:t>Building social acceptance with important stakeholders</a:t>
            </a:r>
          </a:p>
          <a:p>
            <a:r>
              <a:rPr lang="en-US" dirty="0">
                <a:sym typeface="Wingdings" pitchFamily="2" charset="2"/>
              </a:rPr>
              <a:t>Social acceptance of journalistic organizations is built on trust</a:t>
            </a:r>
          </a:p>
          <a:p>
            <a:r>
              <a:rPr lang="en-US" dirty="0">
                <a:sym typeface="Wingdings" pitchFamily="2" charset="2"/>
              </a:rPr>
              <a:t>Journalists protect sources, readers need to trust journalists</a:t>
            </a:r>
          </a:p>
          <a:p>
            <a:r>
              <a:rPr lang="en-US" dirty="0">
                <a:sym typeface="Wingdings" pitchFamily="2" charset="2"/>
              </a:rPr>
              <a:t>Breakdowns of trust need to be repaired (e.g., </a:t>
            </a:r>
            <a:r>
              <a:rPr lang="en-US" dirty="0" err="1">
                <a:sym typeface="Wingdings" pitchFamily="2" charset="2"/>
              </a:rPr>
              <a:t>Claas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Relotius</a:t>
            </a:r>
            <a:r>
              <a:rPr lang="en-US" dirty="0">
                <a:sym typeface="Wingdings" pitchFamily="2" charset="2"/>
              </a:rPr>
              <a:t>)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22FD8D8-8052-78D9-0197-666124280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2C81-1B05-C94E-803E-54FB1F701CE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36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4757"/>
    </mc:Choice>
    <mc:Fallback xmlns="">
      <p:transition spd="slow" advTm="164757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563A6F-5031-1E56-EEF1-136C43D9B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Radical Transparency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D19E6E-41CB-68E1-C143-E1A15AC9D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sym typeface="Wingdings" pitchFamily="2" charset="2"/>
              </a:rPr>
              <a:t>Bellingcat</a:t>
            </a:r>
            <a:r>
              <a:rPr lang="en-US" dirty="0">
                <a:sym typeface="Wingdings" pitchFamily="2" charset="2"/>
              </a:rPr>
              <a:t> adopted a strategy of radical transparency</a:t>
            </a:r>
          </a:p>
          <a:p>
            <a:pPr lvl="1"/>
            <a:r>
              <a:rPr lang="en-US" dirty="0">
                <a:sym typeface="Wingdings" pitchFamily="2" charset="2"/>
              </a:rPr>
              <a:t>Collection of information in the open (e.g., Twitter)</a:t>
            </a:r>
          </a:p>
          <a:p>
            <a:pPr lvl="1"/>
            <a:r>
              <a:rPr lang="en-US" dirty="0">
                <a:sym typeface="Wingdings" pitchFamily="2" charset="2"/>
              </a:rPr>
              <a:t>Discussion of ongoing investigations in forums (e.g., Reddit)</a:t>
            </a:r>
          </a:p>
          <a:p>
            <a:pPr lvl="1"/>
            <a:r>
              <a:rPr lang="en-US" dirty="0">
                <a:sym typeface="Wingdings" pitchFamily="2" charset="2"/>
              </a:rPr>
              <a:t>Publication of detailed manuals for </a:t>
            </a:r>
            <a:r>
              <a:rPr lang="en-US" dirty="0" err="1">
                <a:sym typeface="Wingdings" pitchFamily="2" charset="2"/>
              </a:rPr>
              <a:t>Bellingcat</a:t>
            </a:r>
            <a:r>
              <a:rPr lang="en-US" dirty="0">
                <a:sym typeface="Wingdings" pitchFamily="2" charset="2"/>
              </a:rPr>
              <a:t> method</a:t>
            </a:r>
          </a:p>
          <a:p>
            <a:pPr lvl="1"/>
            <a:r>
              <a:rPr lang="en-US" dirty="0">
                <a:sym typeface="Wingdings" pitchFamily="2" charset="2"/>
              </a:rPr>
              <a:t>Training other journalists in the </a:t>
            </a:r>
            <a:r>
              <a:rPr lang="en-US" dirty="0" err="1">
                <a:sym typeface="Wingdings" pitchFamily="2" charset="2"/>
              </a:rPr>
              <a:t>Bellingcat</a:t>
            </a:r>
            <a:r>
              <a:rPr lang="en-US" dirty="0">
                <a:sym typeface="Wingdings" pitchFamily="2" charset="2"/>
              </a:rPr>
              <a:t> method</a:t>
            </a:r>
          </a:p>
          <a:p>
            <a:r>
              <a:rPr lang="en-US" dirty="0">
                <a:sym typeface="Wingdings" pitchFamily="2" charset="2"/>
              </a:rPr>
              <a:t>Managed to overcome liabilities of newness by turning greatest weakness (lack of sources on the ground) into strength</a:t>
            </a:r>
          </a:p>
          <a:p>
            <a:r>
              <a:rPr lang="en-US" dirty="0">
                <a:sym typeface="Wingdings" pitchFamily="2" charset="2"/>
              </a:rPr>
              <a:t>Shifted the playing field: Instead of competing on the grounds of trust, they introduced transparency as a new quality dimension</a:t>
            </a:r>
          </a:p>
          <a:p>
            <a:endParaRPr lang="en-US" dirty="0">
              <a:sym typeface="Wingdings" pitchFamily="2" charset="2"/>
            </a:endParaRPr>
          </a:p>
          <a:p>
            <a:endParaRPr lang="en-US" dirty="0">
              <a:sym typeface="Wingdings" pitchFamily="2" charset="2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C86A49F-1A24-5018-D639-D4431FAE2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2C81-1B05-C94E-803E-54FB1F701CE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45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704"/>
    </mc:Choice>
    <mc:Fallback xmlns="">
      <p:transition spd="slow" advTm="120704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412428-84A6-A232-B332-0652EAC9D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Contact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BE24369-B48C-4B35-5644-652771DA9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E-mail: </a:t>
            </a:r>
            <a:r>
              <a:rPr lang="en-US" sz="2400" dirty="0" err="1"/>
              <a:t>maximilian.heimstaedt@uni-bielefeld.de</a:t>
            </a:r>
            <a:endParaRPr lang="en-US" sz="2400" dirty="0"/>
          </a:p>
          <a:p>
            <a:r>
              <a:rPr lang="en-US" sz="2400" dirty="0"/>
              <a:t>Twitter: @</a:t>
            </a:r>
            <a:r>
              <a:rPr lang="en-US" sz="2400" dirty="0" err="1"/>
              <a:t>heimstaedt</a:t>
            </a:r>
            <a:endParaRPr lang="en-US" sz="2400" dirty="0"/>
          </a:p>
          <a:p>
            <a:r>
              <a:rPr lang="en-US" sz="2400" dirty="0"/>
              <a:t>Web: </a:t>
            </a:r>
            <a:r>
              <a:rPr lang="en-US" sz="2400" dirty="0" err="1"/>
              <a:t>heimstaedt.org</a:t>
            </a:r>
            <a:endParaRPr lang="en-US" sz="24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8F70C0-9E24-34F8-C1DF-DF023C4E4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2C81-1B05-C94E-803E-54FB1F701CE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98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677"/>
    </mc:Choice>
    <mc:Fallback xmlns="">
      <p:transition spd="slow" advTm="34677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412428-84A6-A232-B332-0652EAC9D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References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BE24369-B48C-4B35-5644-652771DA9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735"/>
            <a:ext cx="10515600" cy="4930140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de-DE" sz="1400" b="1" dirty="0">
                <a:latin typeface="Calibri" panose="020F0502020204030204" pitchFamily="34" charset="0"/>
                <a:cs typeface="Calibri" panose="020F0502020204030204" pitchFamily="34" charset="0"/>
              </a:rPr>
              <a:t>New Forms </a:t>
            </a:r>
            <a:r>
              <a:rPr lang="de-DE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Organizing</a:t>
            </a:r>
            <a:r>
              <a:rPr lang="de-DE" sz="1400" b="1" dirty="0">
                <a:latin typeface="Calibri" panose="020F0502020204030204" pitchFamily="34" charset="0"/>
                <a:cs typeface="Calibri" panose="020F0502020204030204" pitchFamily="34" charset="0"/>
              </a:rPr>
              <a:t> Facts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Buschow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, C. (2020).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Why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do digital native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news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media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fail? An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investigation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failure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early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start-up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phase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. Media and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communication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, 8(2), 51-61.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Buschow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, C., Suhr, M., &amp;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Serger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, H. (2022). Media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work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as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field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advancement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: The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case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Science Media Center Germany. Media and Communication, 10(1), 11-99.</a:t>
            </a:r>
          </a:p>
          <a:p>
            <a:pPr marL="0" indent="0">
              <a:spcBef>
                <a:spcPts val="600"/>
              </a:spcBef>
              <a:buNone/>
            </a:pPr>
            <a:endParaRPr lang="de-DE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de-DE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Liability</a:t>
            </a:r>
            <a:r>
              <a:rPr lang="de-DE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Newness</a:t>
            </a:r>
            <a:endParaRPr lang="de-DE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-457200">
              <a:spcBef>
                <a:spcPts val="600"/>
              </a:spcBef>
              <a:spcAft>
                <a:spcPts val="400"/>
              </a:spcAft>
              <a:buNone/>
            </a:pP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Aldrich, H.,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Fiol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, C. (1994).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Fools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rush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in? The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institutional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context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industry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creation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. Academy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Management Review 19, 645-670. </a:t>
            </a:r>
          </a:p>
          <a:p>
            <a:pPr marL="0" indent="-457200">
              <a:spcBef>
                <a:spcPts val="600"/>
              </a:spcBef>
              <a:spcAft>
                <a:spcPts val="400"/>
              </a:spcAft>
              <a:buNone/>
            </a:pP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Stinchcombe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, A. (1965).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structure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organizations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. In: March, J.G. (Ed.), Handbook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Organizations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. Rand McNally, Chicago, pp. 142-193. </a:t>
            </a:r>
          </a:p>
          <a:p>
            <a:pPr marL="0" indent="-457200">
              <a:spcBef>
                <a:spcPts val="600"/>
              </a:spcBef>
              <a:spcAft>
                <a:spcPts val="400"/>
              </a:spcAft>
              <a:buNone/>
            </a:pP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Zimmerman, M.A., Zeitz, G.J. (2002).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Beyond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survival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achieving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new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venture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growth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building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legitimacy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. Academy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Management Review 27, 414-431.</a:t>
            </a:r>
          </a:p>
          <a:p>
            <a:pPr marL="0" indent="0">
              <a:spcBef>
                <a:spcPts val="0"/>
              </a:spcBef>
              <a:buNone/>
            </a:pPr>
            <a:endParaRPr lang="de-DE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de-DE" sz="1400" b="1" dirty="0">
                <a:latin typeface="Calibri" panose="020F0502020204030204" pitchFamily="34" charset="0"/>
                <a:cs typeface="Calibri" panose="020F0502020204030204" pitchFamily="34" charset="0"/>
              </a:rPr>
              <a:t>Transparency and </a:t>
            </a:r>
            <a:r>
              <a:rPr lang="de-DE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Openness</a:t>
            </a:r>
            <a:endParaRPr lang="de-DE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Gegenhuber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, T., &amp; Dobusch, L. (2017). Making an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impression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through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openness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how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open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strategy-making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practices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change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evolution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new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ventures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. Long Range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Planning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, 50(3), 337-354.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Heimstädt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, M. (2017).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Openwashing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: A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decoupling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perspective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on organizational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transparency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. Technological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forecasting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and social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change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, 125, 77-86.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Heimstädt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, M., &amp; Dobusch, L. (2020). Transparency and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accountability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Causal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critical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constructive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perspectives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Organization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Theory, 1(4), 2631787720964216.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6C13E6E-7229-CB3A-077D-FDBD4D0FE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42C81-1B05-C94E-803E-54FB1F701CE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19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06"/>
    </mc:Choice>
    <mc:Fallback xmlns="">
      <p:transition spd="slow" advTm="7406"/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685</Words>
  <Application>Microsoft Macintosh PowerPoint</Application>
  <PresentationFormat>Breitbild</PresentationFormat>
  <Paragraphs>89</Paragraphs>
  <Slides>17</Slides>
  <Notes>1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Epistemic Uncertainty in the Covid-19 Pandemic</vt:lpstr>
      <vt:lpstr>Epistemic Uncertainty in Times of War</vt:lpstr>
      <vt:lpstr>PowerPoint-Präsentation</vt:lpstr>
      <vt:lpstr>The “Bellingcat Method”</vt:lpstr>
      <vt:lpstr>Tracking Cluster Munitions in Civilian Areas</vt:lpstr>
      <vt:lpstr>PowerPoint-Präsentation</vt:lpstr>
      <vt:lpstr>PowerPoint-Präsentation</vt:lpstr>
      <vt:lpstr>New Form of Organizing Facts</vt:lpstr>
      <vt:lpstr>Liability of Newness</vt:lpstr>
      <vt:lpstr>Radical Transparency</vt:lpstr>
      <vt:lpstr>Contact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Maximilian Heimstädt</dc:creator>
  <cp:lastModifiedBy>Maximilian Heimstädt</cp:lastModifiedBy>
  <cp:revision>15</cp:revision>
  <dcterms:created xsi:type="dcterms:W3CDTF">2022-04-26T08:53:03Z</dcterms:created>
  <dcterms:modified xsi:type="dcterms:W3CDTF">2022-04-29T12:41:23Z</dcterms:modified>
</cp:coreProperties>
</file>