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7" r:id="rId2"/>
    <p:sldId id="261" r:id="rId3"/>
    <p:sldId id="262" r:id="rId4"/>
    <p:sldId id="259" r:id="rId5"/>
    <p:sldId id="263" r:id="rId6"/>
    <p:sldId id="260" r:id="rId7"/>
    <p:sldId id="264" r:id="rId8"/>
    <p:sldId id="267" r:id="rId9"/>
    <p:sldId id="266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86"/>
    <p:restoredTop sz="94690"/>
  </p:normalViewPr>
  <p:slideViewPr>
    <p:cSldViewPr snapToGrid="0">
      <p:cViewPr varScale="1">
        <p:scale>
          <a:sx n="47" d="100"/>
          <a:sy n="47" d="100"/>
        </p:scale>
        <p:origin x="59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&amp; Untertitel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x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r>
              <a:t>Titeltext</a:t>
            </a:r>
          </a:p>
        </p:txBody>
      </p:sp>
      <p:sp>
        <p:nvSpPr>
          <p:cNvPr id="12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r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Mi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xt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31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ild"/>
          <p:cNvSpPr>
            <a:spLocks noGrp="1"/>
          </p:cNvSpPr>
          <p:nvPr>
            <p:ph type="pic" idx="21"/>
          </p:nvPr>
        </p:nvSpPr>
        <p:spPr>
          <a:xfrm>
            <a:off x="6231433" y="863203"/>
            <a:ext cx="17439681" cy="1162645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eltext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Titeltext</a:t>
            </a:r>
          </a:p>
        </p:txBody>
      </p:sp>
      <p:sp>
        <p:nvSpPr>
          <p:cNvPr id="40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1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49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57" name="Textebene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58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ild"/>
          <p:cNvSpPr>
            <a:spLocks noGrp="1"/>
          </p:cNvSpPr>
          <p:nvPr>
            <p:ph type="pic" sz="half" idx="21"/>
          </p:nvPr>
        </p:nvSpPr>
        <p:spPr>
          <a:xfrm>
            <a:off x="8794253" y="3637358"/>
            <a:ext cx="13260587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67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8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r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ebene 1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76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Stü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ild"/>
          <p:cNvSpPr>
            <a:spLocks noGrp="1"/>
          </p:cNvSpPr>
          <p:nvPr>
            <p:ph type="pic" sz="quarter" idx="21"/>
          </p:nvPr>
        </p:nvSpPr>
        <p:spPr>
          <a:xfrm>
            <a:off x="12442031" y="7072312"/>
            <a:ext cx="8514489" cy="567928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Bild"/>
          <p:cNvSpPr>
            <a:spLocks noGrp="1"/>
          </p:cNvSpPr>
          <p:nvPr>
            <p:ph type="pic" sz="quarter" idx="22"/>
          </p:nvPr>
        </p:nvSpPr>
        <p:spPr>
          <a:xfrm>
            <a:off x="12192000" y="1250156"/>
            <a:ext cx="8251032" cy="55006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Bild"/>
          <p:cNvSpPr>
            <a:spLocks noGrp="1"/>
          </p:cNvSpPr>
          <p:nvPr>
            <p:ph type="pic" idx="23"/>
          </p:nvPr>
        </p:nvSpPr>
        <p:spPr>
          <a:xfrm>
            <a:off x="-291704" y="1250156"/>
            <a:ext cx="16850320" cy="1123354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Christian Bauer"/>
          <p:cNvSpPr txBox="1">
            <a:spLocks noGrp="1"/>
          </p:cNvSpPr>
          <p:nvPr>
            <p:ph type="body" sz="quarter" idx="21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–Christian Bauer</a:t>
            </a:r>
          </a:p>
        </p:txBody>
      </p:sp>
      <p:sp>
        <p:nvSpPr>
          <p:cNvPr id="94" name="„Zitat hier eingeben.“"/>
          <p:cNvSpPr txBox="1">
            <a:spLocks noGrp="1"/>
          </p:cNvSpPr>
          <p:nvPr>
            <p:ph type="body" sz="quarter" idx="22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„Zitat hier eingeben.“ </a:t>
            </a:r>
          </a:p>
        </p:txBody>
      </p:sp>
      <p:sp>
        <p:nvSpPr>
          <p:cNvPr id="95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ild"/>
          <p:cNvSpPr>
            <a:spLocks noGrp="1"/>
          </p:cNvSpPr>
          <p:nvPr>
            <p:ph type="pic" idx="21"/>
          </p:nvPr>
        </p:nvSpPr>
        <p:spPr>
          <a:xfrm>
            <a:off x="1712269" y="0"/>
            <a:ext cx="20959463" cy="1398389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Titeltext</a:t>
            </a:r>
          </a:p>
        </p:txBody>
      </p:sp>
      <p:sp>
        <p:nvSpPr>
          <p:cNvPr id="3" name="Textebene 1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m/news/technology-60785339" TargetMode="External"/><Relationship Id="rId7" Type="http://schemas.openxmlformats.org/officeDocument/2006/relationships/hyperlink" Target="https://www.sciencedirect.com/science/article/pii/S2352673420300780" TargetMode="External"/><Relationship Id="rId2" Type="http://schemas.openxmlformats.org/officeDocument/2006/relationships/hyperlink" Target="https://www.google.com/url?sa=t&amp;rct=j&amp;q=&amp;esrc=s&amp;source=web&amp;cd=&amp;cad=rja&amp;uact=8&amp;ved=2ahUKEwipxLuox9z2AhWISsAKHYjlCxcQFnoECAgQAQ&amp;url=https%3A%2F%2Fwww.researchgate.net%2Fpublication%2F330601715_Institutional_Work_Taking_Stock_and_Making_It_Matter&amp;usg=AOvVaw13ZfNUzwMA58q_DCKbfd2f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researchgate.net/publication/354949130_Digital_technology_and_voice_How_platforms_shape_institutional_processes_through_visibilization?_sg%5B0%5D=0LdkzwzXtVV65relLeNHWlxis7iF4QIyyHtTgMuRAV2Jv57qwN92XNM-TmlfEBQOHWwq_rOsAfP5bciWbxgcbBDY8yhjg-KEyLlttoR6.1QJpiEEbf0TkIfboXLxcTNIzVI4OGft90L3c3cSjtiDmBYpDHPhHzgND3l3l3p2heLOD9L_blQDgLUgjGYoYCw" TargetMode="External"/><Relationship Id="rId5" Type="http://schemas.openxmlformats.org/officeDocument/2006/relationships/hyperlink" Target="https://www.emerald.com/insight/content/doi/10.1108/S0733-558X20220000079002/full/html" TargetMode="External"/><Relationship Id="rId4" Type="http://schemas.openxmlformats.org/officeDocument/2006/relationships/hyperlink" Target="https://doi.org/10.1016/j.infoandorg.2021.100344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RGANIZING in Times of Crisis"/>
          <p:cNvSpPr txBox="1"/>
          <p:nvPr/>
        </p:nvSpPr>
        <p:spPr>
          <a:xfrm>
            <a:off x="17280203" y="-286649"/>
            <a:ext cx="5865623" cy="31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 sz="7000" dirty="0"/>
              <a:t>ORGANIZING</a:t>
            </a:r>
            <a:br>
              <a:rPr sz="14000" dirty="0"/>
            </a:br>
            <a:r>
              <a:rPr sz="5400" dirty="0"/>
              <a:t>in Times of Crisis</a:t>
            </a:r>
          </a:p>
        </p:txBody>
      </p:sp>
      <p:sp>
        <p:nvSpPr>
          <p:cNvPr id="124" name="Class 2: Organizing in and for the Unexpected"/>
          <p:cNvSpPr txBox="1"/>
          <p:nvPr/>
        </p:nvSpPr>
        <p:spPr>
          <a:xfrm>
            <a:off x="1069632" y="6139534"/>
            <a:ext cx="22121159" cy="1436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8400">
                <a:solidFill>
                  <a:srgbClr val="FFFFFF"/>
                </a:solidFill>
              </a:defRPr>
            </a:lvl1pPr>
          </a:lstStyle>
          <a:p>
            <a:r>
              <a:rPr lang="de-AT" dirty="0"/>
              <a:t>Class 14: Organizations, Institutions &amp; War</a:t>
            </a:r>
            <a:endParaRPr dirty="0"/>
          </a:p>
        </p:txBody>
      </p:sp>
      <p:sp>
        <p:nvSpPr>
          <p:cNvPr id="125" name="Daniel Geiger University of Hamburg"/>
          <p:cNvSpPr txBox="1"/>
          <p:nvPr/>
        </p:nvSpPr>
        <p:spPr>
          <a:xfrm>
            <a:off x="1094572" y="9856509"/>
            <a:ext cx="13471636" cy="2883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AT" sz="7000" dirty="0"/>
              <a:t>Ali Aslan Gümüsay</a:t>
            </a:r>
            <a:br>
              <a:rPr sz="14000" dirty="0"/>
            </a:br>
            <a:r>
              <a:rPr lang="en-US" sz="5400" dirty="0"/>
              <a:t>University of Hamburg and </a:t>
            </a:r>
            <a:br>
              <a:rPr lang="en-US" sz="5400" dirty="0"/>
            </a:br>
            <a:r>
              <a:rPr lang="en-US" sz="5400" dirty="0"/>
              <a:t>Humboldt Institute for Internet &amp; Society</a:t>
            </a:r>
            <a:endParaRPr sz="5400" dirty="0"/>
          </a:p>
        </p:txBody>
      </p:sp>
      <p:sp>
        <p:nvSpPr>
          <p:cNvPr id="5" name="Daniel Geiger University of Hamburg">
            <a:extLst>
              <a:ext uri="{FF2B5EF4-FFF2-40B4-BE49-F238E27FC236}">
                <a16:creationId xmlns:a16="http://schemas.microsoft.com/office/drawing/2014/main" id="{FF9899A9-48F7-794A-A24D-A31D53ECA832}"/>
              </a:ext>
            </a:extLst>
          </p:cNvPr>
          <p:cNvSpPr txBox="1"/>
          <p:nvPr/>
        </p:nvSpPr>
        <p:spPr>
          <a:xfrm>
            <a:off x="20383451" y="12351386"/>
            <a:ext cx="1990077" cy="555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1328" tIns="31328" rIns="31328" bIns="31328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DE" dirty="0"/>
              <a:t>April 2022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3E6AC9-B5F8-0A97-E052-F64DE5AFB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8B2289-69B8-318D-51EC-865E06A26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31135"/>
            <a:ext cx="24383999" cy="1817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48272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7A7DEF0-61BE-6A41-BAC8-7B37A868B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62000"/>
            <a:ext cx="24384000" cy="15240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AC84F0-CDAC-9C4B-8E36-637F84BAEC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-2501824" y="13373116"/>
            <a:ext cx="14716126" cy="328935"/>
          </a:xfrm>
        </p:spPr>
        <p:txBody>
          <a:bodyPr/>
          <a:lstStyle/>
          <a:p>
            <a:r>
              <a:rPr lang="en-US" sz="1200" dirty="0">
                <a:solidFill>
                  <a:schemeClr val="tx1"/>
                </a:solidFill>
              </a:rPr>
              <a:t>https://unsplash.com/photos/Fdd5C-hR3H0?utm_source=</a:t>
            </a:r>
            <a:r>
              <a:rPr lang="en-US" sz="1200" dirty="0" err="1">
                <a:solidFill>
                  <a:schemeClr val="tx1"/>
                </a:solidFill>
              </a:rPr>
              <a:t>unsplash&amp;utm_medium</a:t>
            </a:r>
            <a:r>
              <a:rPr lang="en-US" sz="1200" dirty="0">
                <a:solidFill>
                  <a:schemeClr val="tx1"/>
                </a:solidFill>
              </a:rPr>
              <a:t>=</a:t>
            </a:r>
            <a:r>
              <a:rPr lang="en-US" sz="1200" dirty="0" err="1">
                <a:solidFill>
                  <a:schemeClr val="tx1"/>
                </a:solidFill>
              </a:rPr>
              <a:t>referral&amp;utm_content</a:t>
            </a:r>
            <a:r>
              <a:rPr lang="en-US" sz="1200" dirty="0">
                <a:solidFill>
                  <a:schemeClr val="tx1"/>
                </a:solidFill>
              </a:rPr>
              <a:t>=</a:t>
            </a:r>
            <a:r>
              <a:rPr lang="en-US" sz="1200" dirty="0" err="1">
                <a:solidFill>
                  <a:schemeClr val="tx1"/>
                </a:solidFill>
              </a:rPr>
              <a:t>creditShareLink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17388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D994FCF0-2649-4A44-A77E-FFD0FAD86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Institutional work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3DDECB0-0FC1-ED40-8316-863905662F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ctr">
              <a:spcBef>
                <a:spcPts val="2000"/>
              </a:spcBef>
              <a:buNone/>
            </a:pPr>
            <a:r>
              <a:rPr lang="en-GB" sz="6000">
                <a:solidFill>
                  <a:schemeClr val="tx1"/>
                </a:solidFill>
              </a:rPr>
              <a:t>“the purposive action of individuals and organizations aimed at creating, maintaining and disrupting institutions.” </a:t>
            </a:r>
          </a:p>
          <a:p>
            <a:pPr marL="0" indent="0" algn="r">
              <a:spcBef>
                <a:spcPts val="2000"/>
              </a:spcBef>
              <a:buNone/>
            </a:pPr>
            <a:r>
              <a:rPr lang="en-GB">
                <a:solidFill>
                  <a:schemeClr val="tx1"/>
                </a:solidFill>
              </a:rPr>
              <a:t>(Lawrence &amp; Suddaby, 2006)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11340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A8A4B9-3BD3-CD27-E2FB-897CD02E6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62" y="3079302"/>
            <a:ext cx="18938475" cy="7557396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860FFE8-6808-64B9-C393-621DDEF49F10}"/>
              </a:ext>
            </a:extLst>
          </p:cNvPr>
          <p:cNvSpPr txBox="1">
            <a:spLocks/>
          </p:cNvSpPr>
          <p:nvPr/>
        </p:nvSpPr>
        <p:spPr>
          <a:xfrm>
            <a:off x="709724" y="13216995"/>
            <a:ext cx="14716126" cy="328935"/>
          </a:xfrm>
          <a:prstGeom prst="rect">
            <a:avLst/>
          </a:prstGeom>
        </p:spPr>
        <p:txBody>
          <a:bodyPr/>
          <a:lstStyle>
            <a:lvl1pPr marL="611187" marR="0" indent="-611187" algn="l" defTabSz="821531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55687" marR="0" indent="-611187" algn="l" defTabSz="821531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00187" marR="0" indent="-611187" algn="l" defTabSz="821531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44687" marR="0" indent="-611187" algn="l" defTabSz="821531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389187" marR="0" indent="-611187" algn="l" defTabSz="821531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833687" marR="0" indent="-611187" algn="l" defTabSz="821531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78187" marR="0" indent="-611187" algn="l" defTabSz="821531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722687" marR="0" indent="-611187" algn="l" defTabSz="821531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67187" marR="0" indent="-611187" algn="l" defTabSz="821531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hangingPunct="1">
              <a:buNone/>
            </a:pPr>
            <a:r>
              <a:rPr lang="en-US" sz="1200">
                <a:solidFill>
                  <a:schemeClr val="tx1"/>
                </a:solidFill>
              </a:rPr>
              <a:t>https://</a:t>
            </a:r>
            <a:r>
              <a:rPr lang="en-US" sz="1200" err="1">
                <a:solidFill>
                  <a:schemeClr val="tx1"/>
                </a:solidFill>
              </a:rPr>
              <a:t>m.facebook.com</a:t>
            </a:r>
            <a:r>
              <a:rPr lang="en-US" sz="1200">
                <a:solidFill>
                  <a:schemeClr val="tx1"/>
                </a:solidFill>
              </a:rPr>
              <a:t>/events/1132043360669520</a:t>
            </a:r>
          </a:p>
        </p:txBody>
      </p:sp>
    </p:spTree>
    <p:extLst>
      <p:ext uri="{BB962C8B-B14F-4D97-AF65-F5344CB8AC3E}">
        <p14:creationId xmlns:p14="http://schemas.microsoft.com/office/powerpoint/2010/main" val="95425684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AFF894-E394-0F41-9EE6-274439FB7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255" y="2683304"/>
            <a:ext cx="9473229" cy="7406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C018E3-3628-1D44-9FE9-364945001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6672" y="2732732"/>
            <a:ext cx="9954565" cy="717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5032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oal 16 | Department of Economic and Social Affairs">
            <a:extLst>
              <a:ext uri="{FF2B5EF4-FFF2-40B4-BE49-F238E27FC236}">
                <a16:creationId xmlns:a16="http://schemas.microsoft.com/office/drawing/2014/main" id="{9F99FEF3-768C-AF4B-A238-36AAE427A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0" y="0"/>
            <a:ext cx="13716000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ake Action for the Sustainable Development Goals - United Nations  Sustainable Development">
            <a:extLst>
              <a:ext uri="{FF2B5EF4-FFF2-40B4-BE49-F238E27FC236}">
                <a16:creationId xmlns:a16="http://schemas.microsoft.com/office/drawing/2014/main" id="{BF69FB88-D86E-4045-9DCB-2DFF46DCA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062" y="2097655"/>
            <a:ext cx="10085473" cy="865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30536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3779E-C038-7D41-8CB6-3F22E282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chemeClr val="tx1"/>
                </a:solidFill>
              </a:rPr>
              <a:t>Literature &amp; Assignment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C1C05A-20A4-9E4D-88BD-F65F1364D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259" y="2842053"/>
            <a:ext cx="21476044" cy="10206681"/>
          </a:xfrm>
        </p:spPr>
        <p:txBody>
          <a:bodyPr anchor="t">
            <a:normAutofit fontScale="92500"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GB" sz="2600" b="1" i="1">
                <a:solidFill>
                  <a:schemeClr val="tx1"/>
                </a:solidFill>
              </a:rPr>
              <a:t>Core reading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GB" sz="2600">
                <a:solidFill>
                  <a:schemeClr val="tx1"/>
                </a:solidFill>
              </a:rPr>
              <a:t>Hampel, C. E., Lawrence, T. B., &amp; Tracey, P. 2017. Institutional Work: Taking Stock and Making It Matter. In R. Greenwood, C. Oliver, T. B. Lawrence, &amp; R. Meyer (Eds.), </a:t>
            </a:r>
            <a:r>
              <a:rPr lang="en-GB" sz="2600" b="1" i="1">
                <a:solidFill>
                  <a:schemeClr val="tx1"/>
                </a:solidFill>
              </a:rPr>
              <a:t>The Sage Handbook of Organizational Institutionalism</a:t>
            </a:r>
            <a:r>
              <a:rPr lang="en-GB" sz="2600">
                <a:solidFill>
                  <a:schemeClr val="tx1"/>
                </a:solidFill>
              </a:rPr>
              <a:t> (2nd ed.): 558–590. London: Sage. </a:t>
            </a:r>
            <a:r>
              <a:rPr lang="en-GB" sz="2600">
                <a:solidFill>
                  <a:schemeClr val="tx1"/>
                </a:solidFill>
                <a:hlinkClick r:id="rId2"/>
              </a:rPr>
              <a:t>Link</a:t>
            </a:r>
            <a:r>
              <a:rPr lang="en-GB" sz="2600">
                <a:solidFill>
                  <a:schemeClr val="tx1"/>
                </a:solidFill>
              </a:rPr>
              <a:t>. </a:t>
            </a:r>
          </a:p>
          <a:p>
            <a:pPr marL="0" indent="0">
              <a:spcBef>
                <a:spcPts val="1000"/>
              </a:spcBef>
              <a:buNone/>
            </a:pPr>
            <a:endParaRPr lang="en-GB" sz="2600" b="1" i="1">
              <a:solidFill>
                <a:schemeClr val="tx1"/>
              </a:solidFill>
            </a:endParaRPr>
          </a:p>
          <a:p>
            <a:pPr marL="0" indent="0">
              <a:spcBef>
                <a:spcPts val="1000"/>
              </a:spcBef>
              <a:buNone/>
            </a:pPr>
            <a:r>
              <a:rPr lang="en-GB" sz="2600" b="1" i="1">
                <a:solidFill>
                  <a:schemeClr val="tx1"/>
                </a:solidFill>
              </a:rPr>
              <a:t>Contemporary news article</a:t>
            </a:r>
            <a:endParaRPr lang="en-GB" sz="2600">
              <a:solidFill>
                <a:schemeClr val="tx1"/>
              </a:solidFill>
            </a:endParaRPr>
          </a:p>
          <a:p>
            <a:pPr marL="0" indent="0">
              <a:spcBef>
                <a:spcPts val="1000"/>
              </a:spcBef>
              <a:buNone/>
            </a:pPr>
            <a:r>
              <a:rPr lang="en-GB" sz="2600" err="1">
                <a:solidFill>
                  <a:schemeClr val="tx1"/>
                </a:solidFill>
              </a:rPr>
              <a:t>Cieslak</a:t>
            </a:r>
            <a:r>
              <a:rPr lang="en-GB" sz="2600">
                <a:solidFill>
                  <a:schemeClr val="tx1"/>
                </a:solidFill>
              </a:rPr>
              <a:t>, M., &amp; </a:t>
            </a:r>
            <a:r>
              <a:rPr lang="en-GB" sz="2600" err="1">
                <a:solidFill>
                  <a:schemeClr val="tx1"/>
                </a:solidFill>
              </a:rPr>
              <a:t>Gerken</a:t>
            </a:r>
            <a:r>
              <a:rPr lang="en-GB" sz="2600">
                <a:solidFill>
                  <a:schemeClr val="tx1"/>
                </a:solidFill>
              </a:rPr>
              <a:t>, T. 2022, March 19. Ukraine: How crowdsourcing is rescuing people from the war zone. </a:t>
            </a:r>
            <a:r>
              <a:rPr lang="en-GB" sz="2600" b="1" i="1">
                <a:solidFill>
                  <a:schemeClr val="tx1"/>
                </a:solidFill>
              </a:rPr>
              <a:t>BBC News</a:t>
            </a:r>
            <a:r>
              <a:rPr lang="en-GB" sz="2600">
                <a:solidFill>
                  <a:schemeClr val="tx1"/>
                </a:solidFill>
              </a:rPr>
              <a:t>. </a:t>
            </a:r>
            <a:r>
              <a:rPr lang="en-GB" sz="2600">
                <a:solidFill>
                  <a:schemeClr val="tx1"/>
                </a:solidFill>
                <a:hlinkClick r:id="rId3"/>
              </a:rPr>
              <a:t>https://www.bbc.com/news/technology-60785339</a:t>
            </a:r>
            <a:r>
              <a:rPr lang="en-GB" sz="2600">
                <a:solidFill>
                  <a:schemeClr val="tx1"/>
                </a:solidFill>
              </a:rPr>
              <a:t>.</a:t>
            </a:r>
            <a:endParaRPr lang="en-US" sz="2600">
              <a:solidFill>
                <a:schemeClr val="tx1"/>
              </a:solidFill>
            </a:endParaRPr>
          </a:p>
          <a:p>
            <a:pPr marL="0" indent="0">
              <a:spcBef>
                <a:spcPts val="1000"/>
              </a:spcBef>
              <a:buNone/>
            </a:pPr>
            <a:endParaRPr lang="en-US" sz="2600">
              <a:solidFill>
                <a:schemeClr val="tx1"/>
              </a:solidFill>
            </a:endParaRPr>
          </a:p>
          <a:p>
            <a:pPr marL="0" indent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2600" b="1" i="1">
                <a:solidFill>
                  <a:schemeClr val="tx1"/>
                </a:solidFill>
              </a:rPr>
              <a:t>Background readings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2600" err="1">
                <a:solidFill>
                  <a:schemeClr val="tx1"/>
                </a:solidFill>
              </a:rPr>
              <a:t>Gkeredakis</a:t>
            </a:r>
            <a:r>
              <a:rPr lang="en-GB" sz="2600">
                <a:solidFill>
                  <a:schemeClr val="tx1"/>
                </a:solidFill>
              </a:rPr>
              <a:t>, M., </a:t>
            </a:r>
            <a:r>
              <a:rPr lang="en-GB" sz="2600" err="1">
                <a:solidFill>
                  <a:schemeClr val="tx1"/>
                </a:solidFill>
              </a:rPr>
              <a:t>Lifshitz</a:t>
            </a:r>
            <a:r>
              <a:rPr lang="en-GB" sz="2600">
                <a:solidFill>
                  <a:schemeClr val="tx1"/>
                </a:solidFill>
              </a:rPr>
              <a:t>-Assaf, H., &amp; Barrett, M. 2021. Crisis as opportunity, disruption and exposure: Exploring emergent responses to crisis through digital technology. </a:t>
            </a:r>
            <a:r>
              <a:rPr lang="en-GB" sz="2600" b="1" i="1">
                <a:solidFill>
                  <a:schemeClr val="tx1"/>
                </a:solidFill>
              </a:rPr>
              <a:t>Information and Organization</a:t>
            </a:r>
            <a:r>
              <a:rPr lang="en-GB" sz="2600">
                <a:solidFill>
                  <a:schemeClr val="tx1"/>
                </a:solidFill>
              </a:rPr>
              <a:t>, 31(1). </a:t>
            </a:r>
            <a:r>
              <a:rPr lang="en-GB" sz="2600">
                <a:solidFill>
                  <a:schemeClr val="tx1"/>
                </a:solidFill>
                <a:hlinkClick r:id="rId4"/>
              </a:rPr>
              <a:t>Link</a:t>
            </a:r>
            <a:r>
              <a:rPr lang="en-GB" sz="2600">
                <a:solidFill>
                  <a:schemeClr val="tx1"/>
                </a:solidFill>
              </a:rPr>
              <a:t>.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2600" err="1">
                <a:solidFill>
                  <a:schemeClr val="tx1"/>
                </a:solidFill>
              </a:rPr>
              <a:t>Gümüsay</a:t>
            </a:r>
            <a:r>
              <a:rPr lang="en-GB" sz="2600">
                <a:solidFill>
                  <a:schemeClr val="tx1"/>
                </a:solidFill>
              </a:rPr>
              <a:t>, A. A., Marti, E., </a:t>
            </a:r>
            <a:r>
              <a:rPr lang="en-GB" sz="2600" err="1">
                <a:solidFill>
                  <a:schemeClr val="tx1"/>
                </a:solidFill>
              </a:rPr>
              <a:t>Trittin-Ulbrich</a:t>
            </a:r>
            <a:r>
              <a:rPr lang="en-GB" sz="2600">
                <a:solidFill>
                  <a:schemeClr val="tx1"/>
                </a:solidFill>
              </a:rPr>
              <a:t>, H., &amp; </a:t>
            </a:r>
            <a:r>
              <a:rPr lang="en-GB" sz="2600" err="1">
                <a:solidFill>
                  <a:schemeClr val="tx1"/>
                </a:solidFill>
              </a:rPr>
              <a:t>Wickert</a:t>
            </a:r>
            <a:r>
              <a:rPr lang="en-GB" sz="2600">
                <a:solidFill>
                  <a:schemeClr val="tx1"/>
                </a:solidFill>
              </a:rPr>
              <a:t>, C. 2022. How organizing matters for societal grand challenges. In A. A. </a:t>
            </a:r>
            <a:r>
              <a:rPr lang="en-GB" sz="2600" err="1">
                <a:solidFill>
                  <a:schemeClr val="tx1"/>
                </a:solidFill>
              </a:rPr>
              <a:t>Gümüsay</a:t>
            </a:r>
            <a:r>
              <a:rPr lang="en-GB" sz="2600">
                <a:solidFill>
                  <a:schemeClr val="tx1"/>
                </a:solidFill>
              </a:rPr>
              <a:t>, E. Marti, H. </a:t>
            </a:r>
            <a:r>
              <a:rPr lang="en-GB" sz="2600" err="1">
                <a:solidFill>
                  <a:schemeClr val="tx1"/>
                </a:solidFill>
              </a:rPr>
              <a:t>Trittin-Ulbrich</a:t>
            </a:r>
            <a:r>
              <a:rPr lang="en-GB" sz="2600">
                <a:solidFill>
                  <a:schemeClr val="tx1"/>
                </a:solidFill>
              </a:rPr>
              <a:t>, &amp; C. </a:t>
            </a:r>
            <a:r>
              <a:rPr lang="en-GB" sz="2600" err="1">
                <a:solidFill>
                  <a:schemeClr val="tx1"/>
                </a:solidFill>
              </a:rPr>
              <a:t>Wickert</a:t>
            </a:r>
            <a:r>
              <a:rPr lang="en-GB" sz="2600">
                <a:solidFill>
                  <a:schemeClr val="tx1"/>
                </a:solidFill>
              </a:rPr>
              <a:t> (Eds.), </a:t>
            </a:r>
            <a:r>
              <a:rPr lang="en-GB" sz="2600" b="1" i="1">
                <a:solidFill>
                  <a:schemeClr val="tx1"/>
                </a:solidFill>
              </a:rPr>
              <a:t>Organizing for Societal Grand Challenges</a:t>
            </a:r>
            <a:r>
              <a:rPr lang="en-GB" sz="2600">
                <a:solidFill>
                  <a:schemeClr val="tx1"/>
                </a:solidFill>
              </a:rPr>
              <a:t>, vol. Research in the Sociology of Organizations: 1–14. Emerald. </a:t>
            </a:r>
            <a:r>
              <a:rPr lang="en-GB" sz="2600">
                <a:solidFill>
                  <a:schemeClr val="tx1"/>
                </a:solidFill>
                <a:hlinkClick r:id="rId5"/>
              </a:rPr>
              <a:t>Link</a:t>
            </a:r>
            <a:r>
              <a:rPr lang="en-GB" sz="2600">
                <a:solidFill>
                  <a:schemeClr val="tx1"/>
                </a:solidFill>
              </a:rPr>
              <a:t>.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2600" err="1">
                <a:solidFill>
                  <a:schemeClr val="tx1"/>
                </a:solidFill>
              </a:rPr>
              <a:t>Gümüsay</a:t>
            </a:r>
            <a:r>
              <a:rPr lang="en-GB" sz="2600">
                <a:solidFill>
                  <a:schemeClr val="tx1"/>
                </a:solidFill>
              </a:rPr>
              <a:t>, A. A., </a:t>
            </a:r>
            <a:r>
              <a:rPr lang="en-GB" sz="2600" err="1">
                <a:solidFill>
                  <a:schemeClr val="tx1"/>
                </a:solidFill>
              </a:rPr>
              <a:t>Raynard</a:t>
            </a:r>
            <a:r>
              <a:rPr lang="en-GB" sz="2600">
                <a:solidFill>
                  <a:schemeClr val="tx1"/>
                </a:solidFill>
              </a:rPr>
              <a:t>, M., </a:t>
            </a:r>
            <a:r>
              <a:rPr lang="en-GB" sz="2600" err="1">
                <a:solidFill>
                  <a:schemeClr val="tx1"/>
                </a:solidFill>
              </a:rPr>
              <a:t>Albu</a:t>
            </a:r>
            <a:r>
              <a:rPr lang="en-GB" sz="2600">
                <a:solidFill>
                  <a:schemeClr val="tx1"/>
                </a:solidFill>
              </a:rPr>
              <a:t>, A., </a:t>
            </a:r>
            <a:r>
              <a:rPr lang="en-GB" sz="2600" err="1">
                <a:solidFill>
                  <a:schemeClr val="tx1"/>
                </a:solidFill>
              </a:rPr>
              <a:t>Etter</a:t>
            </a:r>
            <a:r>
              <a:rPr lang="en-GB" sz="2600">
                <a:solidFill>
                  <a:schemeClr val="tx1"/>
                </a:solidFill>
              </a:rPr>
              <a:t>, M., &amp; </a:t>
            </a:r>
            <a:r>
              <a:rPr lang="en-GB" sz="2600" err="1">
                <a:solidFill>
                  <a:schemeClr val="tx1"/>
                </a:solidFill>
              </a:rPr>
              <a:t>Roulet</a:t>
            </a:r>
            <a:r>
              <a:rPr lang="en-GB" sz="2600">
                <a:solidFill>
                  <a:schemeClr val="tx1"/>
                </a:solidFill>
              </a:rPr>
              <a:t>, T. 2022. Digital technology and voice: How platforms shape institutional processes through </a:t>
            </a:r>
            <a:r>
              <a:rPr lang="en-GB" sz="2600" err="1">
                <a:solidFill>
                  <a:schemeClr val="tx1"/>
                </a:solidFill>
              </a:rPr>
              <a:t>visibilization</a:t>
            </a:r>
            <a:r>
              <a:rPr lang="en-GB" sz="2600">
                <a:solidFill>
                  <a:schemeClr val="tx1"/>
                </a:solidFill>
              </a:rPr>
              <a:t>. In T. </a:t>
            </a:r>
            <a:r>
              <a:rPr lang="en-GB" sz="2600" err="1">
                <a:solidFill>
                  <a:schemeClr val="tx1"/>
                </a:solidFill>
              </a:rPr>
              <a:t>Gegenhuber</a:t>
            </a:r>
            <a:r>
              <a:rPr lang="en-GB" sz="2600">
                <a:solidFill>
                  <a:schemeClr val="tx1"/>
                </a:solidFill>
              </a:rPr>
              <a:t>, D. M. Logue, B. </a:t>
            </a:r>
            <a:r>
              <a:rPr lang="en-GB" sz="2600" err="1">
                <a:solidFill>
                  <a:schemeClr val="tx1"/>
                </a:solidFill>
              </a:rPr>
              <a:t>Hinings</a:t>
            </a:r>
            <a:r>
              <a:rPr lang="en-GB" sz="2600">
                <a:solidFill>
                  <a:schemeClr val="tx1"/>
                </a:solidFill>
              </a:rPr>
              <a:t>, &amp; M. Barrett (Eds.), Research in the Sociology of Organizations. Emerald. </a:t>
            </a:r>
            <a:r>
              <a:rPr lang="en-GB" sz="2600">
                <a:solidFill>
                  <a:schemeClr val="tx1"/>
                </a:solidFill>
                <a:hlinkClick r:id="rId6"/>
              </a:rPr>
              <a:t>Link</a:t>
            </a:r>
            <a:r>
              <a:rPr lang="en-GB" sz="2600">
                <a:solidFill>
                  <a:schemeClr val="tx1"/>
                </a:solidFill>
              </a:rPr>
              <a:t>. 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2600" err="1">
                <a:solidFill>
                  <a:schemeClr val="tx1"/>
                </a:solidFill>
              </a:rPr>
              <a:t>Scheidgen</a:t>
            </a:r>
            <a:r>
              <a:rPr lang="en-GB" sz="2600">
                <a:solidFill>
                  <a:schemeClr val="tx1"/>
                </a:solidFill>
              </a:rPr>
              <a:t>, K., </a:t>
            </a:r>
            <a:r>
              <a:rPr lang="en-GB" sz="2600" err="1">
                <a:solidFill>
                  <a:schemeClr val="tx1"/>
                </a:solidFill>
              </a:rPr>
              <a:t>Gümüsay</a:t>
            </a:r>
            <a:r>
              <a:rPr lang="en-GB" sz="2600">
                <a:solidFill>
                  <a:schemeClr val="tx1"/>
                </a:solidFill>
              </a:rPr>
              <a:t>, A. A., </a:t>
            </a:r>
            <a:r>
              <a:rPr lang="en-GB" sz="2600" err="1">
                <a:solidFill>
                  <a:schemeClr val="tx1"/>
                </a:solidFill>
              </a:rPr>
              <a:t>Günzel</a:t>
            </a:r>
            <a:r>
              <a:rPr lang="en-GB" sz="2600">
                <a:solidFill>
                  <a:schemeClr val="tx1"/>
                </a:solidFill>
              </a:rPr>
              <a:t>-Jensen, F., </a:t>
            </a:r>
            <a:r>
              <a:rPr lang="en-GB" sz="2600" err="1">
                <a:solidFill>
                  <a:schemeClr val="tx1"/>
                </a:solidFill>
              </a:rPr>
              <a:t>Krlev</a:t>
            </a:r>
            <a:r>
              <a:rPr lang="en-GB" sz="2600">
                <a:solidFill>
                  <a:schemeClr val="tx1"/>
                </a:solidFill>
              </a:rPr>
              <a:t>, G., &amp; Wolf, M. 2021. Crises and entrepreneurial opportunities: Digital social innovation in response to physical distancing. </a:t>
            </a:r>
            <a:r>
              <a:rPr lang="en-GB" sz="2600" b="1" i="1">
                <a:solidFill>
                  <a:schemeClr val="tx1"/>
                </a:solidFill>
              </a:rPr>
              <a:t>Journal of Business Venturing Insights</a:t>
            </a:r>
            <a:r>
              <a:rPr lang="en-GB" sz="2600">
                <a:solidFill>
                  <a:schemeClr val="tx1"/>
                </a:solidFill>
              </a:rPr>
              <a:t>, 15: e00222. </a:t>
            </a:r>
            <a:r>
              <a:rPr lang="en-GB" sz="2600">
                <a:solidFill>
                  <a:schemeClr val="tx1"/>
                </a:solidFill>
                <a:hlinkClick r:id="rId7"/>
              </a:rPr>
              <a:t>Link</a:t>
            </a:r>
            <a:r>
              <a:rPr lang="en-GB" sz="2600">
                <a:solidFill>
                  <a:schemeClr val="tx1"/>
                </a:solidFill>
              </a:rPr>
              <a:t>.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  <a:buNone/>
            </a:pPr>
            <a:endParaRPr lang="en-GB" sz="2600">
              <a:solidFill>
                <a:schemeClr val="tx1"/>
              </a:solidFill>
            </a:endParaRPr>
          </a:p>
          <a:p>
            <a:pPr marL="0" indent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2600" b="1" i="1">
                <a:solidFill>
                  <a:schemeClr val="tx1"/>
                </a:solidFill>
              </a:rPr>
              <a:t>Post-lecture assignment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2600">
                <a:solidFill>
                  <a:schemeClr val="tx1"/>
                </a:solidFill>
              </a:rPr>
              <a:t>Identify an organization in any current conflict or war situation and describe how this organization does ‘institutional work’ (300-400 words).</a:t>
            </a:r>
          </a:p>
          <a:p>
            <a:pPr marL="0" indent="0">
              <a:spcBef>
                <a:spcPts val="1000"/>
              </a:spcBef>
              <a:spcAft>
                <a:spcPts val="1000"/>
              </a:spcAft>
              <a:buNone/>
            </a:pPr>
            <a:endParaRPr lang="en-GB" sz="2600">
              <a:solidFill>
                <a:schemeClr val="tx1"/>
              </a:solidFill>
            </a:endParaRPr>
          </a:p>
          <a:p>
            <a:pPr marL="0" indent="0">
              <a:spcBef>
                <a:spcPts val="1000"/>
              </a:spcBef>
              <a:spcAft>
                <a:spcPts val="1000"/>
              </a:spcAft>
              <a:buNone/>
            </a:pPr>
            <a:endParaRPr lang="en-GB" sz="2600">
              <a:solidFill>
                <a:schemeClr val="tx1"/>
              </a:solidFill>
            </a:endParaRPr>
          </a:p>
          <a:p>
            <a:pPr marL="0" indent="0">
              <a:spcBef>
                <a:spcPts val="1000"/>
              </a:spcBef>
              <a:buNone/>
            </a:pPr>
            <a:endParaRPr lang="en-US" sz="2600">
              <a:solidFill>
                <a:schemeClr val="tx1"/>
              </a:solidFill>
            </a:endParaRPr>
          </a:p>
          <a:p>
            <a:pPr marL="0" indent="0">
              <a:spcBef>
                <a:spcPts val="1000"/>
              </a:spcBef>
              <a:buNone/>
            </a:pPr>
            <a:endParaRPr lang="en-GB" sz="2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54027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RGANIZING in Times of Crisis"/>
          <p:cNvSpPr txBox="1"/>
          <p:nvPr/>
        </p:nvSpPr>
        <p:spPr>
          <a:xfrm>
            <a:off x="17280203" y="-286649"/>
            <a:ext cx="5865623" cy="31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 sz="7000"/>
              <a:t>ORGANIZING</a:t>
            </a:r>
            <a:br>
              <a:rPr sz="14000"/>
            </a:br>
            <a:r>
              <a:rPr sz="5400"/>
              <a:t>in Times of Crisis</a:t>
            </a:r>
          </a:p>
        </p:txBody>
      </p:sp>
      <p:sp>
        <p:nvSpPr>
          <p:cNvPr id="124" name="Class 2: Organizing in and for the Unexpected"/>
          <p:cNvSpPr txBox="1"/>
          <p:nvPr/>
        </p:nvSpPr>
        <p:spPr>
          <a:xfrm>
            <a:off x="1069632" y="6139534"/>
            <a:ext cx="22121159" cy="1436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8400">
                <a:solidFill>
                  <a:srgbClr val="FFFFFF"/>
                </a:solidFill>
              </a:defRPr>
            </a:lvl1pPr>
          </a:lstStyle>
          <a:p>
            <a:r>
              <a:rPr lang="de-DE" err="1"/>
              <a:t>Thank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.</a:t>
            </a:r>
            <a:endParaRPr/>
          </a:p>
        </p:txBody>
      </p:sp>
      <p:sp>
        <p:nvSpPr>
          <p:cNvPr id="125" name="Daniel Geiger University of Hamburg"/>
          <p:cNvSpPr txBox="1"/>
          <p:nvPr/>
        </p:nvSpPr>
        <p:spPr>
          <a:xfrm>
            <a:off x="1094572" y="9856509"/>
            <a:ext cx="13471636" cy="2883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AT" sz="7000" dirty="0"/>
              <a:t>Ali Aslan Gümüsay</a:t>
            </a:r>
            <a:br>
              <a:rPr sz="14000" dirty="0"/>
            </a:br>
            <a:r>
              <a:rPr lang="en-US" sz="5400" dirty="0"/>
              <a:t>University of Hamburg and </a:t>
            </a:r>
            <a:br>
              <a:rPr lang="en-US" sz="5400" dirty="0"/>
            </a:br>
            <a:r>
              <a:rPr lang="en-US" sz="5400" dirty="0"/>
              <a:t>Humboldt Institute for Internet &amp; Society</a:t>
            </a:r>
            <a:endParaRPr sz="5400" dirty="0"/>
          </a:p>
        </p:txBody>
      </p:sp>
    </p:spTree>
    <p:extLst>
      <p:ext uri="{BB962C8B-B14F-4D97-AF65-F5344CB8AC3E}">
        <p14:creationId xmlns:p14="http://schemas.microsoft.com/office/powerpoint/2010/main" val="228244817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499</Words>
  <Application>Microsoft Macintosh PowerPoint</Application>
  <PresentationFormat>Benutzerdefiniert</PresentationFormat>
  <Paragraphs>29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Helvetica Light</vt:lpstr>
      <vt:lpstr>Helvetica Neue</vt:lpstr>
      <vt:lpstr>Helvetica Neue Light</vt:lpstr>
      <vt:lpstr>Helvetica Neue Medium</vt:lpstr>
      <vt:lpstr>Helvetica Neue Thin</vt:lpstr>
      <vt:lpstr>White</vt:lpstr>
      <vt:lpstr>PowerPoint-Präsentation</vt:lpstr>
      <vt:lpstr>PowerPoint-Präsentation</vt:lpstr>
      <vt:lpstr>PowerPoint-Präsentation</vt:lpstr>
      <vt:lpstr>Institutional work</vt:lpstr>
      <vt:lpstr>PowerPoint-Präsentation</vt:lpstr>
      <vt:lpstr>PowerPoint-Präsentation</vt:lpstr>
      <vt:lpstr>PowerPoint-Präsentation</vt:lpstr>
      <vt:lpstr>Literature &amp; Assignment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Schüßler Elke</dc:creator>
  <cp:lastModifiedBy>Hannah Trittin</cp:lastModifiedBy>
  <cp:revision>16</cp:revision>
  <dcterms:modified xsi:type="dcterms:W3CDTF">2022-05-01T18:36:39Z</dcterms:modified>
</cp:coreProperties>
</file>