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7"/>
  </p:notesMasterIdLst>
  <p:sldIdLst>
    <p:sldId id="257" r:id="rId2"/>
    <p:sldId id="349" r:id="rId3"/>
    <p:sldId id="348" r:id="rId4"/>
    <p:sldId id="333" r:id="rId5"/>
    <p:sldId id="334" r:id="rId6"/>
    <p:sldId id="339" r:id="rId7"/>
    <p:sldId id="342" r:id="rId8"/>
    <p:sldId id="338" r:id="rId9"/>
    <p:sldId id="346" r:id="rId10"/>
    <p:sldId id="354" r:id="rId11"/>
    <p:sldId id="355" r:id="rId12"/>
    <p:sldId id="337" r:id="rId13"/>
    <p:sldId id="335" r:id="rId14"/>
    <p:sldId id="351" r:id="rId15"/>
    <p:sldId id="352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96"/>
    <p:restoredTop sz="48938"/>
  </p:normalViewPr>
  <p:slideViewPr>
    <p:cSldViewPr snapToGrid="0">
      <p:cViewPr varScale="1">
        <p:scale>
          <a:sx n="21" d="100"/>
          <a:sy n="21" d="100"/>
        </p:scale>
        <p:origin x="24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395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784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065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95388-7F7D-43F8-90D7-3064B11887F9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705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95388-7F7D-43F8-90D7-3064B11887F9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3902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703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198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>
              <a:effectLst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1140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=9APDajxL6wg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84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622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043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289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91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849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439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1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7" name="Textebe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d"/>
          <p:cNvSpPr>
            <a:spLocks noGrp="1"/>
          </p:cNvSpPr>
          <p:nvPr>
            <p:ph type="pic" sz="half" idx="21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Christian Bauer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–Christian Bauer</a:t>
            </a:r>
          </a:p>
        </p:txBody>
      </p:sp>
      <p:sp>
        <p:nvSpPr>
          <p:cNvPr id="94" name="„Zitat hier eingeben.“"/>
          <p:cNvSpPr txBox="1">
            <a:spLocks noGrp="1"/>
          </p:cNvSpPr>
          <p:nvPr>
            <p:ph type="body" sz="quarter" idx="2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„Zitat hier eingeben.“ </a:t>
            </a:r>
          </a:p>
        </p:txBody>
      </p:sp>
      <p:sp>
        <p:nvSpPr>
          <p:cNvPr id="95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d"/>
          <p:cNvSpPr>
            <a:spLocks noGrp="1"/>
          </p:cNvSpPr>
          <p:nvPr>
            <p:ph type="pic" idx="21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&lt;Titel&gt;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90683" y="3461846"/>
            <a:ext cx="21918100" cy="8162922"/>
          </a:xfrm>
        </p:spPr>
        <p:txBody>
          <a:bodyPr/>
          <a:lstStyle>
            <a:lvl1pPr algn="just">
              <a:defRPr/>
            </a:lvl1pPr>
          </a:lstStyle>
          <a:p>
            <a:pPr lvl="0"/>
            <a:r>
              <a:rPr lang="de-DE" dirty="0"/>
              <a:t>&lt;Text&gt;</a:t>
            </a:r>
          </a:p>
        </p:txBody>
      </p:sp>
    </p:spTree>
    <p:extLst>
      <p:ext uri="{BB962C8B-B14F-4D97-AF65-F5344CB8AC3E}">
        <p14:creationId xmlns:p14="http://schemas.microsoft.com/office/powerpoint/2010/main" val="175278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8" r:id="rId4"/>
    <p:sldLayoutId id="2147483659" r:id="rId5"/>
    <p:sldLayoutId id="2147483660" r:id="rId6"/>
    <p:sldLayoutId id="2147483661" r:id="rId7"/>
  </p:sldLayoutIdLst>
  <p:transition spd="med"/>
  <p:hf hdr="0" ftr="0" dt="0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tif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unsplash.com/collections/970045/globalization?utm_source=unsplash&amp;utm_medium=referral&amp;utm_content=creditCopyText" TargetMode="External"/><Relationship Id="rId5" Type="http://schemas.openxmlformats.org/officeDocument/2006/relationships/hyperlink" Target="https://unsplash.com/@danist07?utm_source=unsplash&amp;utm_medium=referral&amp;utm_content=creditCopyText" TargetMode="Externa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martinirc?utm_source=unsplash&amp;utm_medium=referral&amp;utm_content=creditCopyTex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hyperlink" Target="https://unsplash.com/s/photos/global-business?utm_source=unsplash&amp;utm_medium=referral&amp;utm_content=creditCopyText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jmdv?utm_source=unsplash&amp;utm_medium=referral&amp;utm_content=creditCopyTex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hyperlink" Target="https://unsplash.com/s/photos/united-nations?utm_source=unsplash&amp;utm_medium=referral&amp;utm_content=creditCopyTex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nsplash.com/s/photos/peace?utm_source=unsplash&amp;utm_medium=referral&amp;utm_content=creditCopyText" TargetMode="External"/><Relationship Id="rId4" Type="http://schemas.openxmlformats.org/officeDocument/2006/relationships/hyperlink" Target="https://unsplash.com/@sunyu?utm_source=unsplash&amp;utm_medium=referral&amp;utm_content=creditCopyTex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globalcompact.org/engage-locally/manage/engagement/business-for-peac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unsplash.com/s/photos/peace?utm_source=unsplash&amp;utm_medium=referral&amp;utm_content=creditCopyText" TargetMode="External"/><Relationship Id="rId5" Type="http://schemas.openxmlformats.org/officeDocument/2006/relationships/hyperlink" Target="https://unsplash.com/@priscilladupreez?utm_source=unsplash&amp;utm_medium=referral&amp;utm_content=creditCopyText" TargetMode="External"/><Relationship Id="rId4" Type="http://schemas.openxmlformats.org/officeDocument/2006/relationships/hyperlink" Target="mailto:hannah.Trittin@leuphana.d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globalcompact.org/engage-locally/manage/engagement/business-for-peac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RGANIZING in Times of Crisis"/>
          <p:cNvSpPr txBox="1"/>
          <p:nvPr/>
        </p:nvSpPr>
        <p:spPr>
          <a:xfrm>
            <a:off x="17280203" y="-286649"/>
            <a:ext cx="5865623" cy="31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sz="7000" dirty="0"/>
              <a:t>ORGANIZING</a:t>
            </a:r>
            <a:br>
              <a:rPr sz="14000" dirty="0"/>
            </a:br>
            <a:r>
              <a:rPr sz="5400" dirty="0"/>
              <a:t>in Times of Crisis</a:t>
            </a:r>
          </a:p>
        </p:txBody>
      </p:sp>
      <p:sp>
        <p:nvSpPr>
          <p:cNvPr id="124" name="Class 2: Organizing in and for the Unexpected"/>
          <p:cNvSpPr txBox="1"/>
          <p:nvPr/>
        </p:nvSpPr>
        <p:spPr>
          <a:xfrm>
            <a:off x="1069632" y="5062317"/>
            <a:ext cx="22121159" cy="359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8400">
                <a:solidFill>
                  <a:srgbClr val="FFFFFF"/>
                </a:solidFill>
              </a:defRPr>
            </a:lvl1pPr>
          </a:lstStyle>
          <a:p>
            <a:r>
              <a:rPr sz="11200" dirty="0"/>
              <a:t>Class </a:t>
            </a:r>
            <a:r>
              <a:rPr lang="de-AT" sz="11200" dirty="0"/>
              <a:t>9</a:t>
            </a:r>
            <a:r>
              <a:rPr sz="11200" dirty="0"/>
              <a:t>: </a:t>
            </a:r>
            <a:r>
              <a:rPr lang="de-AT" sz="11200" dirty="0"/>
              <a:t>Political CSR </a:t>
            </a:r>
            <a:r>
              <a:rPr lang="de-AT" sz="11200" dirty="0" err="1"/>
              <a:t>and</a:t>
            </a:r>
            <a:r>
              <a:rPr lang="de-AT" sz="11200" dirty="0"/>
              <a:t> Business </a:t>
            </a:r>
            <a:r>
              <a:rPr lang="de-AT" sz="11200" dirty="0" err="1"/>
              <a:t>of</a:t>
            </a:r>
            <a:r>
              <a:rPr lang="de-AT" sz="11200" dirty="0"/>
              <a:t> </a:t>
            </a:r>
            <a:r>
              <a:rPr lang="de-AT" sz="11200" dirty="0" err="1"/>
              <a:t>Peace</a:t>
            </a:r>
            <a:endParaRPr sz="11200" dirty="0"/>
          </a:p>
        </p:txBody>
      </p:sp>
      <p:sp>
        <p:nvSpPr>
          <p:cNvPr id="125" name="Daniel Geiger University of Hamburg"/>
          <p:cNvSpPr txBox="1"/>
          <p:nvPr/>
        </p:nvSpPr>
        <p:spPr>
          <a:xfrm>
            <a:off x="1094572" y="10272007"/>
            <a:ext cx="10222349" cy="2052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AT" sz="7000" dirty="0"/>
              <a:t>Hannah Trittin-Ulbrich</a:t>
            </a:r>
            <a:br>
              <a:rPr sz="14000" dirty="0"/>
            </a:br>
            <a:r>
              <a:rPr lang="en-US" sz="5400" dirty="0" err="1"/>
              <a:t>Leuphana</a:t>
            </a:r>
            <a:r>
              <a:rPr lang="en-US" sz="5400" dirty="0"/>
              <a:t> University </a:t>
            </a:r>
            <a:r>
              <a:rPr lang="en-US" sz="5400" dirty="0" err="1"/>
              <a:t>Lüneburg</a:t>
            </a:r>
            <a:endParaRPr sz="5400" dirty="0"/>
          </a:p>
        </p:txBody>
      </p:sp>
      <p:sp>
        <p:nvSpPr>
          <p:cNvPr id="6" name="Daniel Geiger University of Hamburg">
            <a:extLst>
              <a:ext uri="{FF2B5EF4-FFF2-40B4-BE49-F238E27FC236}">
                <a16:creationId xmlns:a16="http://schemas.microsoft.com/office/drawing/2014/main" id="{1DF02FA8-C554-4CA7-B7BD-72F7D7F065B0}"/>
              </a:ext>
            </a:extLst>
          </p:cNvPr>
          <p:cNvSpPr txBox="1"/>
          <p:nvPr/>
        </p:nvSpPr>
        <p:spPr>
          <a:xfrm>
            <a:off x="20383451" y="12351386"/>
            <a:ext cx="1990077" cy="555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dirty="0"/>
              <a:t>April 2022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RGANIZING in Times of Crisis"/>
          <p:cNvSpPr txBox="1"/>
          <p:nvPr/>
        </p:nvSpPr>
        <p:spPr>
          <a:xfrm>
            <a:off x="17280203" y="-286649"/>
            <a:ext cx="5865623" cy="31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sz="7000" dirty="0"/>
              <a:t>ORGANIZING</a:t>
            </a:r>
            <a:br>
              <a:rPr sz="14000" dirty="0"/>
            </a:br>
            <a:r>
              <a:rPr sz="5400" dirty="0"/>
              <a:t>in Times of Crisis</a:t>
            </a:r>
          </a:p>
        </p:txBody>
      </p:sp>
      <p:sp>
        <p:nvSpPr>
          <p:cNvPr id="125" name="Daniel Geiger University of Hamburg"/>
          <p:cNvSpPr txBox="1"/>
          <p:nvPr/>
        </p:nvSpPr>
        <p:spPr>
          <a:xfrm>
            <a:off x="1094572" y="10272007"/>
            <a:ext cx="10222349" cy="2052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AT" sz="7000" dirty="0"/>
              <a:t>Hannah Trittin-Ulbrich</a:t>
            </a:r>
            <a:br>
              <a:rPr sz="14000" dirty="0"/>
            </a:br>
            <a:r>
              <a:rPr lang="en-US" sz="5400" dirty="0" err="1"/>
              <a:t>Leuphana</a:t>
            </a:r>
            <a:r>
              <a:rPr lang="en-US" sz="5400" dirty="0"/>
              <a:t> University </a:t>
            </a:r>
            <a:r>
              <a:rPr lang="en-US" sz="5400" dirty="0" err="1"/>
              <a:t>Lüneburg</a:t>
            </a:r>
            <a:endParaRPr sz="5400" dirty="0"/>
          </a:p>
        </p:txBody>
      </p:sp>
      <p:sp>
        <p:nvSpPr>
          <p:cNvPr id="6" name="Daniel Geiger University of Hamburg">
            <a:extLst>
              <a:ext uri="{FF2B5EF4-FFF2-40B4-BE49-F238E27FC236}">
                <a16:creationId xmlns:a16="http://schemas.microsoft.com/office/drawing/2014/main" id="{1DF02FA8-C554-4CA7-B7BD-72F7D7F065B0}"/>
              </a:ext>
            </a:extLst>
          </p:cNvPr>
          <p:cNvSpPr txBox="1"/>
          <p:nvPr/>
        </p:nvSpPr>
        <p:spPr>
          <a:xfrm>
            <a:off x="20383451" y="12351386"/>
            <a:ext cx="1990077" cy="555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dirty="0"/>
              <a:t>April 2022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985888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CCE2B55-9F36-D846-930F-374C2E1D140A}"/>
              </a:ext>
            </a:extLst>
          </p:cNvPr>
          <p:cNvSpPr txBox="1"/>
          <p:nvPr/>
        </p:nvSpPr>
        <p:spPr>
          <a:xfrm>
            <a:off x="13241867" y="12872654"/>
            <a:ext cx="10193866" cy="298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lang="de-DE" sz="1000" dirty="0" err="1"/>
              <a:t>Photo</a:t>
            </a:r>
            <a:r>
              <a:rPr lang="de-DE" sz="1000" dirty="0"/>
              <a:t> </a:t>
            </a:r>
            <a:r>
              <a:rPr lang="de-DE" sz="1000" dirty="0" err="1"/>
              <a:t>by</a:t>
            </a:r>
            <a:r>
              <a:rPr lang="de-DE" sz="1000" dirty="0"/>
              <a:t> </a:t>
            </a:r>
            <a:r>
              <a:rPr lang="de-DE" sz="1000" dirty="0">
                <a:hlinkClick r:id="rId5"/>
              </a:rPr>
              <a:t>Danist Soh</a:t>
            </a:r>
            <a:r>
              <a:rPr lang="de-DE" sz="1000" dirty="0"/>
              <a:t> on </a:t>
            </a:r>
            <a:r>
              <a:rPr lang="de-DE" sz="1000" dirty="0">
                <a:hlinkClick r:id="rId6"/>
              </a:rPr>
              <a:t>Unsplash</a:t>
            </a:r>
            <a:r>
              <a:rPr lang="de-DE" sz="1000" dirty="0"/>
              <a:t> 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BD3BBD4-ED60-DE42-9B96-066D76F5C7E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886" y="0"/>
            <a:ext cx="20622228" cy="13716000"/>
          </a:xfrm>
          <a:prstGeom prst="rect">
            <a:avLst/>
          </a:prstGeom>
        </p:spPr>
      </p:pic>
      <p:pic>
        <p:nvPicPr>
          <p:cNvPr id="4" name="Audio Recording 29.04.2022, 11:08:54" descr="Audio Recording 29.04.2022, 11:08:54">
            <a:hlinkClick r:id="" action="ppaction://media"/>
            <a:extLst>
              <a:ext uri="{FF2B5EF4-FFF2-40B4-BE49-F238E27FC236}">
                <a16:creationId xmlns:a16="http://schemas.microsoft.com/office/drawing/2014/main" id="{A8176FD4-F1F7-DB4A-86ED-BC640C8D41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389600" y="11531600"/>
            <a:ext cx="812800" cy="8128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8623A4B-C1BF-94BD-220E-364C3413123E}"/>
              </a:ext>
            </a:extLst>
          </p:cNvPr>
          <p:cNvSpPr txBox="1"/>
          <p:nvPr/>
        </p:nvSpPr>
        <p:spPr>
          <a:xfrm rot="16200000">
            <a:off x="19856674" y="10488248"/>
            <a:ext cx="6157345" cy="298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r"/>
            <a:r>
              <a:rPr lang="de-DE" sz="1000" dirty="0" err="1">
                <a:solidFill>
                  <a:schemeClr val="tx2"/>
                </a:solidFill>
              </a:rPr>
              <a:t>Photo</a:t>
            </a:r>
            <a:r>
              <a:rPr lang="de-DE" sz="1000" dirty="0">
                <a:solidFill>
                  <a:schemeClr val="tx2"/>
                </a:solidFill>
              </a:rPr>
              <a:t> </a:t>
            </a:r>
            <a:r>
              <a:rPr lang="de-DE" sz="1000" dirty="0" err="1">
                <a:solidFill>
                  <a:schemeClr val="tx2"/>
                </a:solidFill>
              </a:rPr>
              <a:t>by</a:t>
            </a:r>
            <a:r>
              <a:rPr lang="de-DE" sz="1000" dirty="0">
                <a:solidFill>
                  <a:schemeClr val="tx2"/>
                </a:solidFill>
              </a:rPr>
              <a:t> </a:t>
            </a:r>
            <a:r>
              <a:rPr lang="de-DE" sz="1000" dirty="0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Danist Soh</a:t>
            </a:r>
            <a:r>
              <a:rPr lang="de-DE" sz="1000" dirty="0">
                <a:solidFill>
                  <a:schemeClr val="tx2"/>
                </a:solidFill>
              </a:rPr>
              <a:t> on </a:t>
            </a:r>
            <a:r>
              <a:rPr lang="de-DE" sz="1000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de-DE" sz="10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35B5F2-3329-87CC-C13D-A10276DB3A0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29858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tx1"/>
                </a:solidFill>
              </a:rPr>
              <a:t>The impact of Globalization: Changing the relationship between politics and businesses (1/2)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>
          <a:xfrm>
            <a:off x="12041316" y="12766992"/>
            <a:ext cx="301364" cy="482823"/>
          </a:xfrm>
          <a:effectLst/>
        </p:spPr>
        <p:txBody>
          <a:bodyPr/>
          <a:lstStyle/>
          <a:p>
            <a:fld id="{FBFABFFE-90DD-440B-AC35-B7B4159FFB71}" type="slidenum">
              <a:rPr lang="en-US" smtClean="0">
                <a:solidFill>
                  <a:schemeClr val="tx1"/>
                </a:solidFill>
              </a:rPr>
              <a:pPr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643401" y="5315160"/>
            <a:ext cx="5630400" cy="43105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In a world without foreign trade and foreign direct investments (FDIs): Division of labor between national politics and private business</a:t>
            </a:r>
          </a:p>
        </p:txBody>
      </p:sp>
      <p:sp>
        <p:nvSpPr>
          <p:cNvPr id="23" name="Rechteck 22"/>
          <p:cNvSpPr/>
          <p:nvPr/>
        </p:nvSpPr>
        <p:spPr>
          <a:xfrm>
            <a:off x="12715399" y="8859600"/>
            <a:ext cx="9025200" cy="2275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28" dirty="0">
                <a:solidFill>
                  <a:schemeClr val="tx1"/>
                </a:solidFill>
              </a:rPr>
              <a:t>Companies can follow their interests within the boundaries of state regulation.</a:t>
            </a:r>
          </a:p>
        </p:txBody>
      </p:sp>
      <p:sp>
        <p:nvSpPr>
          <p:cNvPr id="24" name="Rechteck 23"/>
          <p:cNvSpPr/>
          <p:nvPr/>
        </p:nvSpPr>
        <p:spPr>
          <a:xfrm>
            <a:off x="12715399" y="6321600"/>
            <a:ext cx="9025200" cy="2275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28" dirty="0">
                <a:solidFill>
                  <a:schemeClr val="tx1"/>
                </a:solidFill>
              </a:rPr>
              <a:t>States can force companies to follow legislative rules and regulations.</a:t>
            </a:r>
          </a:p>
        </p:txBody>
      </p:sp>
      <p:sp>
        <p:nvSpPr>
          <p:cNvPr id="25" name="Rechteck 24"/>
          <p:cNvSpPr/>
          <p:nvPr/>
        </p:nvSpPr>
        <p:spPr>
          <a:xfrm>
            <a:off x="12715399" y="3780000"/>
            <a:ext cx="9025200" cy="2275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28" dirty="0">
                <a:solidFill>
                  <a:schemeClr val="tx1"/>
                </a:solidFill>
              </a:rPr>
              <a:t>Companies need to follow the jurisdiction of their nation states.</a:t>
            </a:r>
          </a:p>
        </p:txBody>
      </p:sp>
      <p:cxnSp>
        <p:nvCxnSpPr>
          <p:cNvPr id="9" name="Gerade Verbindung 8"/>
          <p:cNvCxnSpPr>
            <a:cxnSpLocks/>
            <a:stCxn id="7" idx="3"/>
            <a:endCxn id="24" idx="1"/>
          </p:cNvCxnSpPr>
          <p:nvPr/>
        </p:nvCxnSpPr>
        <p:spPr>
          <a:xfrm flipV="1">
            <a:off x="8273801" y="7459200"/>
            <a:ext cx="4441598" cy="11211"/>
          </a:xfrm>
          <a:prstGeom prst="line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 Verbindung 10"/>
          <p:cNvCxnSpPr>
            <a:cxnSpLocks/>
            <a:stCxn id="7" idx="3"/>
            <a:endCxn id="25" idx="1"/>
          </p:cNvCxnSpPr>
          <p:nvPr/>
        </p:nvCxnSpPr>
        <p:spPr>
          <a:xfrm flipV="1">
            <a:off x="8273801" y="4917600"/>
            <a:ext cx="4441598" cy="2552811"/>
          </a:xfrm>
          <a:prstGeom prst="bentConnector3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winkelte Verbindung 26"/>
          <p:cNvCxnSpPr>
            <a:cxnSpLocks/>
            <a:stCxn id="7" idx="3"/>
            <a:endCxn id="23" idx="1"/>
          </p:cNvCxnSpPr>
          <p:nvPr/>
        </p:nvCxnSpPr>
        <p:spPr>
          <a:xfrm>
            <a:off x="8273801" y="7470411"/>
            <a:ext cx="4441598" cy="2526789"/>
          </a:xfrm>
          <a:prstGeom prst="bentConnector3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leichschenkliges Dreieck 27"/>
          <p:cNvSpPr/>
          <p:nvPr/>
        </p:nvSpPr>
        <p:spPr>
          <a:xfrm rot="5400000">
            <a:off x="11415668" y="4721690"/>
            <a:ext cx="795119" cy="391820"/>
          </a:xfrm>
          <a:prstGeom prst="triangle">
            <a:avLst>
              <a:gd name="adj" fmla="val 4945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28" dirty="0"/>
          </a:p>
        </p:txBody>
      </p:sp>
      <p:sp>
        <p:nvSpPr>
          <p:cNvPr id="29" name="Gleichschenkliges Dreieck 28"/>
          <p:cNvSpPr/>
          <p:nvPr/>
        </p:nvSpPr>
        <p:spPr>
          <a:xfrm rot="5400000">
            <a:off x="11415668" y="7274501"/>
            <a:ext cx="795119" cy="391820"/>
          </a:xfrm>
          <a:prstGeom prst="triangle">
            <a:avLst>
              <a:gd name="adj" fmla="val 4945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28" dirty="0"/>
          </a:p>
        </p:txBody>
      </p:sp>
      <p:sp>
        <p:nvSpPr>
          <p:cNvPr id="30" name="Gleichschenkliges Dreieck 29"/>
          <p:cNvSpPr/>
          <p:nvPr/>
        </p:nvSpPr>
        <p:spPr>
          <a:xfrm rot="5400000">
            <a:off x="11364539" y="9801290"/>
            <a:ext cx="795119" cy="391820"/>
          </a:xfrm>
          <a:prstGeom prst="triangle">
            <a:avLst>
              <a:gd name="adj" fmla="val 4945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28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87BFB62-F3FA-5544-8A20-0AF0EAB08AFC}"/>
              </a:ext>
            </a:extLst>
          </p:cNvPr>
          <p:cNvSpPr txBox="1"/>
          <p:nvPr/>
        </p:nvSpPr>
        <p:spPr>
          <a:xfrm>
            <a:off x="16907614" y="11312488"/>
            <a:ext cx="4832985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814" dirty="0">
                <a:solidFill>
                  <a:schemeClr val="tx1"/>
                </a:solidFill>
                <a:latin typeface="Arial Narrow" panose="020B0606020202030204" pitchFamily="34" charset="0"/>
              </a:rPr>
              <a:t>(see also Scherer, 2013)</a:t>
            </a:r>
            <a:endParaRPr lang="en-GB" sz="1814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Daniel Geiger University of Hamburg">
            <a:extLst>
              <a:ext uri="{FF2B5EF4-FFF2-40B4-BE49-F238E27FC236}">
                <a16:creationId xmlns:a16="http://schemas.microsoft.com/office/drawing/2014/main" id="{7690225A-6BBE-6E83-057F-8048D2921A56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64181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tx1"/>
                </a:solidFill>
              </a:rPr>
              <a:t>The impact of Globalization: Changing the relationship between politics and businesses (2/2)</a:t>
            </a:r>
          </a:p>
        </p:txBody>
      </p:sp>
      <p:sp>
        <p:nvSpPr>
          <p:cNvPr id="7" name="Rechteck 6"/>
          <p:cNvSpPr/>
          <p:nvPr/>
        </p:nvSpPr>
        <p:spPr>
          <a:xfrm>
            <a:off x="2644226" y="5421166"/>
            <a:ext cx="5629138" cy="43105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28" dirty="0">
                <a:solidFill>
                  <a:schemeClr val="tx1"/>
                </a:solidFill>
              </a:rPr>
              <a:t>In today’s globalized world: The division of labor between national politics and private business is eroding</a:t>
            </a:r>
          </a:p>
        </p:txBody>
      </p:sp>
      <p:sp>
        <p:nvSpPr>
          <p:cNvPr id="23" name="Rechteck 22"/>
          <p:cNvSpPr/>
          <p:nvPr/>
        </p:nvSpPr>
        <p:spPr>
          <a:xfrm>
            <a:off x="12715399" y="8861102"/>
            <a:ext cx="9024373" cy="24950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en-US" sz="3628" dirty="0">
                <a:solidFill>
                  <a:schemeClr val="tx1"/>
                </a:solidFill>
              </a:rPr>
              <a:t>Globally acting firms are not bound to one legal system: They can choose amongst many according to economic reasons.</a:t>
            </a:r>
          </a:p>
        </p:txBody>
      </p:sp>
      <p:sp>
        <p:nvSpPr>
          <p:cNvPr id="24" name="Rechteck 23"/>
          <p:cNvSpPr/>
          <p:nvPr/>
        </p:nvSpPr>
        <p:spPr>
          <a:xfrm>
            <a:off x="12715398" y="6320922"/>
            <a:ext cx="9024374" cy="227438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en-US" sz="3628" dirty="0">
                <a:solidFill>
                  <a:schemeClr val="tx1"/>
                </a:solidFill>
              </a:rPr>
              <a:t>Deficit in execution of state supervisory authorities.</a:t>
            </a:r>
          </a:p>
        </p:txBody>
      </p:sp>
      <p:sp>
        <p:nvSpPr>
          <p:cNvPr id="25" name="Rechteck 24"/>
          <p:cNvSpPr/>
          <p:nvPr/>
        </p:nvSpPr>
        <p:spPr>
          <a:xfrm>
            <a:off x="12715398" y="3780742"/>
            <a:ext cx="9024375" cy="227438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altLang="en-US" sz="3628" dirty="0">
                <a:solidFill>
                  <a:schemeClr val="tx1"/>
                </a:solidFill>
              </a:rPr>
              <a:t>No state monopoly of power: A pluralism of systems of jurisdiction and communities of value.</a:t>
            </a:r>
          </a:p>
        </p:txBody>
      </p:sp>
      <p:cxnSp>
        <p:nvCxnSpPr>
          <p:cNvPr id="9" name="Gerade Verbindung 8"/>
          <p:cNvCxnSpPr>
            <a:cxnSpLocks/>
            <a:stCxn id="7" idx="3"/>
          </p:cNvCxnSpPr>
          <p:nvPr/>
        </p:nvCxnSpPr>
        <p:spPr>
          <a:xfrm>
            <a:off x="8273364" y="7576417"/>
            <a:ext cx="4486672" cy="0"/>
          </a:xfrm>
          <a:prstGeom prst="line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 Verbindung 10"/>
          <p:cNvCxnSpPr>
            <a:cxnSpLocks/>
            <a:stCxn id="7" idx="3"/>
            <a:endCxn id="25" idx="1"/>
          </p:cNvCxnSpPr>
          <p:nvPr/>
        </p:nvCxnSpPr>
        <p:spPr>
          <a:xfrm flipV="1">
            <a:off x="8273364" y="4917935"/>
            <a:ext cx="4442034" cy="2658482"/>
          </a:xfrm>
          <a:prstGeom prst="bentConnector3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winkelte Verbindung 26"/>
          <p:cNvCxnSpPr>
            <a:cxnSpLocks/>
            <a:stCxn id="7" idx="3"/>
            <a:endCxn id="23" idx="1"/>
          </p:cNvCxnSpPr>
          <p:nvPr/>
        </p:nvCxnSpPr>
        <p:spPr>
          <a:xfrm>
            <a:off x="8273364" y="7576417"/>
            <a:ext cx="4442035" cy="2532227"/>
          </a:xfrm>
          <a:prstGeom prst="bentConnector3">
            <a:avLst/>
          </a:prstGeom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leichschenkliges Dreieck 27"/>
          <p:cNvSpPr/>
          <p:nvPr/>
        </p:nvSpPr>
        <p:spPr>
          <a:xfrm rot="5400000">
            <a:off x="11415668" y="4717900"/>
            <a:ext cx="795119" cy="391820"/>
          </a:xfrm>
          <a:prstGeom prst="triangle">
            <a:avLst>
              <a:gd name="adj" fmla="val 4945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28" dirty="0"/>
          </a:p>
        </p:txBody>
      </p:sp>
      <p:sp>
        <p:nvSpPr>
          <p:cNvPr id="29" name="Gleichschenkliges Dreieck 28"/>
          <p:cNvSpPr/>
          <p:nvPr/>
        </p:nvSpPr>
        <p:spPr>
          <a:xfrm rot="5400000">
            <a:off x="11415668" y="7379136"/>
            <a:ext cx="795119" cy="391820"/>
          </a:xfrm>
          <a:prstGeom prst="triangle">
            <a:avLst>
              <a:gd name="adj" fmla="val 4945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28" dirty="0"/>
          </a:p>
        </p:txBody>
      </p:sp>
      <p:sp>
        <p:nvSpPr>
          <p:cNvPr id="30" name="Gleichschenkliges Dreieck 29"/>
          <p:cNvSpPr/>
          <p:nvPr/>
        </p:nvSpPr>
        <p:spPr>
          <a:xfrm rot="5400000">
            <a:off x="11415668" y="9931947"/>
            <a:ext cx="795119" cy="391820"/>
          </a:xfrm>
          <a:prstGeom prst="triangle">
            <a:avLst>
              <a:gd name="adj" fmla="val 4945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28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C3434C4-4177-8C44-A1AC-ED4CC01B7DA4}"/>
              </a:ext>
            </a:extLst>
          </p:cNvPr>
          <p:cNvSpPr txBox="1"/>
          <p:nvPr/>
        </p:nvSpPr>
        <p:spPr>
          <a:xfrm>
            <a:off x="227732" y="11152759"/>
            <a:ext cx="4832985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814" dirty="0">
                <a:solidFill>
                  <a:schemeClr val="tx1"/>
                </a:solidFill>
                <a:latin typeface="Arial Narrow" panose="020B0606020202030204" pitchFamily="34" charset="0"/>
              </a:rPr>
              <a:t>(see also Scherer, 2013)</a:t>
            </a:r>
            <a:endParaRPr lang="en-GB" sz="1814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Daniel Geiger University of Hamburg">
            <a:extLst>
              <a:ext uri="{FF2B5EF4-FFF2-40B4-BE49-F238E27FC236}">
                <a16:creationId xmlns:a16="http://schemas.microsoft.com/office/drawing/2014/main" id="{845E3ED2-7BB1-45AE-D5FD-C9635C3DCF31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  <p:sp>
        <p:nvSpPr>
          <p:cNvPr id="31" name="Foliennummernplatzhalter 2">
            <a:extLst>
              <a:ext uri="{FF2B5EF4-FFF2-40B4-BE49-F238E27FC236}">
                <a16:creationId xmlns:a16="http://schemas.microsoft.com/office/drawing/2014/main" id="{4450F244-8BDD-BB1C-A791-C3AED7C8FCFE}"/>
              </a:ext>
            </a:extLst>
          </p:cNvPr>
          <p:cNvSpPr txBox="1">
            <a:spLocks/>
          </p:cNvSpPr>
          <p:nvPr/>
        </p:nvSpPr>
        <p:spPr>
          <a:xfrm>
            <a:off x="12041316" y="12766992"/>
            <a:ext cx="301364" cy="482823"/>
          </a:xfrm>
          <a:prstGeom prst="rect">
            <a:avLst/>
          </a:prstGeom>
          <a:ln w="12700">
            <a:miter lim="400000"/>
          </a:ln>
          <a:effectLst/>
        </p:spPr>
        <p:txBody>
          <a:bodyPr wrap="none" lIns="71437" tIns="71437" rIns="71437" bIns="71437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FBFABFFE-90DD-440B-AC35-B7B4159FFB71}" type="slidenum">
              <a:rPr lang="en-US" smtClean="0">
                <a:solidFill>
                  <a:schemeClr val="tx1"/>
                </a:solidFill>
              </a:rPr>
              <a:pPr/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DC476EAE-F2B8-AF43-9CA7-184DDF018DFA}"/>
              </a:ext>
            </a:extLst>
          </p:cNvPr>
          <p:cNvSpPr/>
          <p:nvPr/>
        </p:nvSpPr>
        <p:spPr>
          <a:xfrm>
            <a:off x="2644225" y="11621980"/>
            <a:ext cx="19095549" cy="18164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28" dirty="0">
                <a:solidFill>
                  <a:schemeClr val="tx1"/>
                </a:solidFill>
              </a:rPr>
              <a:t>Globalization has led to a functional crisis of the nation state.</a:t>
            </a:r>
          </a:p>
        </p:txBody>
      </p:sp>
    </p:spTree>
    <p:extLst>
      <p:ext uri="{BB962C8B-B14F-4D97-AF65-F5344CB8AC3E}">
        <p14:creationId xmlns:p14="http://schemas.microsoft.com/office/powerpoint/2010/main" val="21250520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BB628C-E260-2845-A46B-F8A271DEF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738" y="180000"/>
            <a:ext cx="21220385" cy="3036095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</a:rPr>
              <a:t>How globalization leads to a legitimation crisis for business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6F6176E-7C37-0144-B7A8-87A33228E6DF}"/>
              </a:ext>
            </a:extLst>
          </p:cNvPr>
          <p:cNvSpPr txBox="1"/>
          <p:nvPr/>
        </p:nvSpPr>
        <p:spPr>
          <a:xfrm>
            <a:off x="13861824" y="12740888"/>
            <a:ext cx="6157345" cy="328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r"/>
            <a:r>
              <a:rPr kumimoji="0" lang="en-US" sz="12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       </a:t>
            </a:r>
            <a:r>
              <a:rPr lang="de-DE" sz="1200" dirty="0" err="1">
                <a:solidFill>
                  <a:schemeClr val="bg2"/>
                </a:solidFill>
              </a:rPr>
              <a:t>Photo</a:t>
            </a:r>
            <a:r>
              <a:rPr lang="de-DE" sz="1200" dirty="0">
                <a:solidFill>
                  <a:schemeClr val="bg2"/>
                </a:solidFill>
              </a:rPr>
              <a:t> </a:t>
            </a:r>
            <a:r>
              <a:rPr lang="de-DE" sz="1200" dirty="0" err="1">
                <a:solidFill>
                  <a:schemeClr val="bg2"/>
                </a:solidFill>
              </a:rPr>
              <a:t>by</a:t>
            </a:r>
            <a:r>
              <a:rPr lang="de-DE" sz="1200" dirty="0">
                <a:solidFill>
                  <a:schemeClr val="bg2"/>
                </a:solidFill>
              </a:rPr>
              <a:t> </a:t>
            </a:r>
            <a:r>
              <a:rPr lang="de-DE" sz="1200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José Martín Ramírez Carrasco</a:t>
            </a:r>
            <a:r>
              <a:rPr lang="de-DE" sz="1200" dirty="0">
                <a:solidFill>
                  <a:schemeClr val="bg2"/>
                </a:solidFill>
              </a:rPr>
              <a:t> on </a:t>
            </a:r>
            <a:r>
              <a:rPr lang="de-DE" sz="1200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de-DE" sz="1200" dirty="0">
                <a:solidFill>
                  <a:schemeClr val="bg2"/>
                </a:solidFill>
              </a:rPr>
              <a:t> </a:t>
            </a:r>
            <a:endParaRPr kumimoji="0" lang="en-US" sz="12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255BF11-B1E8-AC49-BF7D-82A6A19BC06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3445" y="2542169"/>
            <a:ext cx="15045724" cy="10058708"/>
          </a:xfrm>
          <a:prstGeom prst="rect">
            <a:avLst/>
          </a:prstGeom>
        </p:spPr>
      </p:pic>
      <p:sp>
        <p:nvSpPr>
          <p:cNvPr id="9" name="Daniel Geiger University of Hamburg">
            <a:extLst>
              <a:ext uri="{FF2B5EF4-FFF2-40B4-BE49-F238E27FC236}">
                <a16:creationId xmlns:a16="http://schemas.microsoft.com/office/drawing/2014/main" id="{538C0C75-880C-3803-E9A0-1A256D5ADE49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D6403260-05DC-810D-01BD-91B748BFA61A}"/>
              </a:ext>
            </a:extLst>
          </p:cNvPr>
          <p:cNvSpPr txBox="1">
            <a:spLocks/>
          </p:cNvSpPr>
          <p:nvPr/>
        </p:nvSpPr>
        <p:spPr>
          <a:xfrm>
            <a:off x="12041316" y="12766992"/>
            <a:ext cx="301364" cy="482823"/>
          </a:xfrm>
          <a:prstGeom prst="rect">
            <a:avLst/>
          </a:prstGeom>
          <a:ln w="12700">
            <a:miter lim="400000"/>
          </a:ln>
          <a:effectLst/>
        </p:spPr>
        <p:txBody>
          <a:bodyPr wrap="none" lIns="71437" tIns="71437" rIns="71437" bIns="71437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FBFABFFE-90DD-440B-AC35-B7B4159FFB71}" type="slidenum">
              <a:rPr lang="en-US" smtClean="0">
                <a:solidFill>
                  <a:schemeClr val="tx1"/>
                </a:solidFill>
              </a:rPr>
              <a:pPr/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4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7D3E5B-2F89-EA42-A139-39CBDF079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453" y="180000"/>
            <a:ext cx="15609094" cy="3036095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</a:rPr>
              <a:t>From CSR to PCSR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94F114-86A3-6342-9EAA-293FAC02B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170" y="3676303"/>
            <a:ext cx="18441016" cy="884039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Traditional CSR theories: </a:t>
            </a:r>
            <a:r>
              <a:rPr lang="en-US" dirty="0">
                <a:solidFill>
                  <a:schemeClr val="tx1"/>
                </a:solidFill>
              </a:rPr>
              <a:t>Build on distinction between private &amp; public sphere.</a:t>
            </a:r>
          </a:p>
          <a:p>
            <a:r>
              <a:rPr lang="en-US" b="1" dirty="0">
                <a:solidFill>
                  <a:schemeClr val="tx1"/>
                </a:solidFill>
              </a:rPr>
              <a:t>Traditional CSR theories: </a:t>
            </a:r>
            <a:r>
              <a:rPr lang="en-US" dirty="0">
                <a:solidFill>
                  <a:schemeClr val="tx1"/>
                </a:solidFill>
              </a:rPr>
              <a:t>Assume that corporations only engage in political activities only for self-interest (e.g., lobbyism), view that corporations assume societal responsibilities only if they advance the long-term value of the firm.</a:t>
            </a:r>
          </a:p>
          <a:p>
            <a:r>
              <a:rPr lang="en-US" b="1" dirty="0">
                <a:solidFill>
                  <a:schemeClr val="tx1"/>
                </a:solidFill>
              </a:rPr>
              <a:t>Political CSR or Corporate Citizenship: </a:t>
            </a:r>
            <a:r>
              <a:rPr lang="en-US" dirty="0">
                <a:solidFill>
                  <a:schemeClr val="tx1"/>
                </a:solidFill>
              </a:rPr>
              <a:t>The term „Corporate Citizenship“ refers to the political role of corporations and suggests that corporations compensate the gaps in national governance by voluntarily contributing to self-regulation and by producing public goods that are not delivered by governments (e.g., Matten &amp; Crane, 2005; Scherer &amp; Palazzo, 2011; Scherer, Palazzo, &amp; Trittin, 2015)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3C346E-7AB5-1597-CC66-1C00B5F8616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036555" y="13073062"/>
            <a:ext cx="301364" cy="482823"/>
          </a:xfrm>
        </p:spPr>
        <p:txBody>
          <a:bodyPr/>
          <a:lstStyle/>
          <a:p>
            <a:fld id="{86CB4B4D-7CA3-9044-876B-883B54F8677D}" type="slidenum">
              <a:rPr lang="de-DE" smtClean="0">
                <a:solidFill>
                  <a:schemeClr val="tx1"/>
                </a:solidFill>
              </a:rPr>
              <a:t>7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Daniel Geiger University of Hamburg">
            <a:extLst>
              <a:ext uri="{FF2B5EF4-FFF2-40B4-BE49-F238E27FC236}">
                <a16:creationId xmlns:a16="http://schemas.microsoft.com/office/drawing/2014/main" id="{85B32A52-08C4-C602-3F42-5CC49E2D3FB4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402140080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AEC6175-ABF8-4742-80A3-99498DAE7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453" y="180000"/>
            <a:ext cx="15609094" cy="303609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Global Governance</a:t>
            </a:r>
          </a:p>
        </p:txBody>
      </p:sp>
      <p:sp>
        <p:nvSpPr>
          <p:cNvPr id="5" name="Foliennummernplatzhalter 2">
            <a:extLst>
              <a:ext uri="{FF2B5EF4-FFF2-40B4-BE49-F238E27FC236}">
                <a16:creationId xmlns:a16="http://schemas.microsoft.com/office/drawing/2014/main" id="{C000081B-2044-F241-AF8E-8000A9CD9011}"/>
              </a:ext>
            </a:extLst>
          </p:cNvPr>
          <p:cNvSpPr txBox="1">
            <a:spLocks/>
          </p:cNvSpPr>
          <p:nvPr/>
        </p:nvSpPr>
        <p:spPr>
          <a:xfrm>
            <a:off x="11958009" y="13073062"/>
            <a:ext cx="458458" cy="482823"/>
          </a:xfrm>
          <a:prstGeom prst="rect">
            <a:avLst/>
          </a:prstGeom>
          <a:effectLst/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FBFABFFE-90DD-440B-AC35-B7B4159FFB7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58D13F0-50A6-BF40-B0E2-DC9B28A6A2C1}"/>
              </a:ext>
            </a:extLst>
          </p:cNvPr>
          <p:cNvSpPr txBox="1"/>
          <p:nvPr/>
        </p:nvSpPr>
        <p:spPr>
          <a:xfrm>
            <a:off x="13863600" y="12755121"/>
            <a:ext cx="6156000" cy="298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r"/>
            <a:r>
              <a:rPr lang="de-DE" sz="1000" dirty="0" err="1">
                <a:solidFill>
                  <a:schemeClr val="bg2"/>
                </a:solidFill>
              </a:rPr>
              <a:t>Photo</a:t>
            </a:r>
            <a:r>
              <a:rPr lang="de-DE" sz="1000" dirty="0">
                <a:solidFill>
                  <a:schemeClr val="bg2"/>
                </a:solidFill>
              </a:rPr>
              <a:t> </a:t>
            </a:r>
            <a:r>
              <a:rPr lang="de-DE" sz="1000" dirty="0" err="1">
                <a:solidFill>
                  <a:schemeClr val="bg2"/>
                </a:solidFill>
              </a:rPr>
              <a:t>by</a:t>
            </a:r>
            <a:r>
              <a:rPr lang="de-DE" sz="1000" dirty="0">
                <a:solidFill>
                  <a:schemeClr val="bg2"/>
                </a:solidFill>
              </a:rPr>
              <a:t> </a:t>
            </a:r>
            <a:r>
              <a:rPr lang="de-DE" sz="1000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Jonathan Ansel Moy de Vitry</a:t>
            </a:r>
            <a:r>
              <a:rPr lang="de-DE" sz="1000" dirty="0">
                <a:solidFill>
                  <a:schemeClr val="bg2"/>
                </a:solidFill>
              </a:rPr>
              <a:t> on </a:t>
            </a:r>
            <a:r>
              <a:rPr lang="de-DE" sz="1000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de-DE" sz="1000" dirty="0">
                <a:solidFill>
                  <a:schemeClr val="bg2"/>
                </a:solidFill>
              </a:rPr>
              <a:t> </a:t>
            </a:r>
            <a:r>
              <a:rPr lang="en-US" sz="1000" dirty="0">
                <a:solidFill>
                  <a:schemeClr val="bg2"/>
                </a:solidFill>
              </a:rPr>
              <a:t> 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BDF0C5C-E775-214F-917F-D2DD0501C3A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265" y="2952000"/>
            <a:ext cx="7393487" cy="10584000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937F012-8DD2-1887-3B8F-F3E15E75C65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036555" y="13073062"/>
            <a:ext cx="301364" cy="482823"/>
          </a:xfrm>
        </p:spPr>
        <p:txBody>
          <a:bodyPr/>
          <a:lstStyle/>
          <a:p>
            <a:fld id="{86CB4B4D-7CA3-9044-876B-883B54F8677D}" type="slidenum">
              <a:rPr lang="de-DE" smtClean="0">
                <a:solidFill>
                  <a:schemeClr val="tx1"/>
                </a:solidFill>
              </a:rPr>
              <a:t>8</a:t>
            </a:fld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1" name="Daniel Geiger University of Hamburg">
            <a:extLst>
              <a:ext uri="{FF2B5EF4-FFF2-40B4-BE49-F238E27FC236}">
                <a16:creationId xmlns:a16="http://schemas.microsoft.com/office/drawing/2014/main" id="{BE035BB2-D41A-4871-4649-AF59E652BC13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72470417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ustainable Development Goal 16 - Wikipedia">
            <a:extLst>
              <a:ext uri="{FF2B5EF4-FFF2-40B4-BE49-F238E27FC236}">
                <a16:creationId xmlns:a16="http://schemas.microsoft.com/office/drawing/2014/main" id="{25475206-B719-5C4A-8E09-9A5669497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13716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BB7D6B9-2AC9-3088-47AB-23013E1B92D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036555" y="13073062"/>
            <a:ext cx="301364" cy="482823"/>
          </a:xfrm>
        </p:spPr>
        <p:txBody>
          <a:bodyPr/>
          <a:lstStyle/>
          <a:p>
            <a:fld id="{86CB4B4D-7CA3-9044-876B-883B54F8677D}" type="slidenum">
              <a:rPr lang="de-DE" smtClean="0">
                <a:solidFill>
                  <a:schemeClr val="tx1"/>
                </a:solidFill>
              </a:rPr>
              <a:t>9</a:t>
            </a:fld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Daniel Geiger University of Hamburg">
            <a:extLst>
              <a:ext uri="{FF2B5EF4-FFF2-40B4-BE49-F238E27FC236}">
                <a16:creationId xmlns:a16="http://schemas.microsoft.com/office/drawing/2014/main" id="{9CAF235E-4832-EB0D-3F5D-2C15FDEC0BD8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06270583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B24560A-6B27-2740-A308-AFFF9E75C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00" y="869950"/>
            <a:ext cx="22758400" cy="1197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F4CD4389-6F59-A047-9C43-90E1C36C957E}"/>
              </a:ext>
            </a:extLst>
          </p:cNvPr>
          <p:cNvSpPr txBox="1"/>
          <p:nvPr/>
        </p:nvSpPr>
        <p:spPr>
          <a:xfrm>
            <a:off x="14052884" y="12226662"/>
            <a:ext cx="6569242" cy="452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kumimoji="0" lang="en-US" sz="1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de-DE" sz="1000" dirty="0" err="1"/>
              <a:t>From</a:t>
            </a:r>
            <a:r>
              <a:rPr lang="de-DE" sz="1000" dirty="0"/>
              <a:t> Wikimedia </a:t>
            </a:r>
            <a:r>
              <a:rPr lang="de-DE" sz="1000" dirty="0" err="1"/>
              <a:t>Commons</a:t>
            </a:r>
            <a:r>
              <a:rPr lang="de-DE" sz="1000" dirty="0"/>
              <a:t>,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free</a:t>
            </a:r>
            <a:r>
              <a:rPr lang="de-DE" sz="1000" dirty="0"/>
              <a:t> </a:t>
            </a:r>
            <a:r>
              <a:rPr lang="de-DE" sz="1000" dirty="0" err="1"/>
              <a:t>media</a:t>
            </a:r>
            <a:r>
              <a:rPr lang="de-DE" sz="1000" dirty="0"/>
              <a:t> </a:t>
            </a:r>
            <a:r>
              <a:rPr lang="de-DE" sz="1000" dirty="0" err="1"/>
              <a:t>repository</a:t>
            </a:r>
            <a:endParaRPr lang="de-DE" sz="1000" dirty="0"/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8900133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139DA55-084C-C34E-9E45-9580283292A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de-DE" smtClean="0"/>
              <a:t>11</a:t>
            </a:fld>
            <a:endParaRPr lang="de-DE"/>
          </a:p>
        </p:txBody>
      </p:sp>
      <p:pic>
        <p:nvPicPr>
          <p:cNvPr id="2050" name="Picture 2" descr="Fortune Magazine: Saying No to Conflict Minerals | Special s… | Flickr">
            <a:extLst>
              <a:ext uri="{FF2B5EF4-FFF2-40B4-BE49-F238E27FC236}">
                <a16:creationId xmlns:a16="http://schemas.microsoft.com/office/drawing/2014/main" id="{52DCB82D-6FD9-F94C-BC7F-FAF98C2BF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368" y="-126657"/>
            <a:ext cx="20882918" cy="1370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E634AD5-74ED-D440-9B19-870BE6DC4DA6}"/>
              </a:ext>
            </a:extLst>
          </p:cNvPr>
          <p:cNvSpPr txBox="1"/>
          <p:nvPr/>
        </p:nvSpPr>
        <p:spPr>
          <a:xfrm rot="16200000">
            <a:off x="19573103" y="11120283"/>
            <a:ext cx="7537622" cy="298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</a:rPr>
              <a:t>Source: https://</a:t>
            </a:r>
            <a:r>
              <a:rPr lang="en-US" sz="1000" dirty="0" err="1">
                <a:solidFill>
                  <a:schemeClr val="tx1"/>
                </a:solidFill>
              </a:rPr>
              <a:t>www.flickr.com</a:t>
            </a:r>
            <a:r>
              <a:rPr lang="en-US" sz="1000" dirty="0">
                <a:solidFill>
                  <a:schemeClr val="tx1"/>
                </a:solidFill>
              </a:rPr>
              <a:t>/photos/</a:t>
            </a:r>
            <a:r>
              <a:rPr lang="en-US" sz="1000" dirty="0" err="1">
                <a:solidFill>
                  <a:schemeClr val="tx1"/>
                </a:solidFill>
              </a:rPr>
              <a:t>enoughproject</a:t>
            </a:r>
            <a:r>
              <a:rPr lang="en-US" sz="1000" dirty="0">
                <a:solidFill>
                  <a:schemeClr val="tx1"/>
                </a:solidFill>
              </a:rPr>
              <a:t>/22096103224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9614277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BD1509-8F90-0641-A21F-0CCA54F4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453" y="180000"/>
            <a:ext cx="15609094" cy="303609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Business of Peace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FB28426-4023-334A-BA9C-935E656AEE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8170" y="2973279"/>
            <a:ext cx="14327659" cy="10080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FCDBB30-9BE2-E14F-84DD-A4557DE983B9}"/>
              </a:ext>
            </a:extLst>
          </p:cNvPr>
          <p:cNvSpPr txBox="1"/>
          <p:nvPr/>
        </p:nvSpPr>
        <p:spPr>
          <a:xfrm>
            <a:off x="13199829" y="12751213"/>
            <a:ext cx="6156000" cy="298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r"/>
            <a:r>
              <a:rPr lang="de-DE" sz="1000" dirty="0" err="1">
                <a:solidFill>
                  <a:schemeClr val="bg2"/>
                </a:solidFill>
              </a:rPr>
              <a:t>Photo</a:t>
            </a:r>
            <a:r>
              <a:rPr lang="de-DE" sz="1000" dirty="0">
                <a:solidFill>
                  <a:schemeClr val="bg2"/>
                </a:solidFill>
              </a:rPr>
              <a:t> </a:t>
            </a:r>
            <a:r>
              <a:rPr lang="de-DE" sz="1000" dirty="0" err="1">
                <a:solidFill>
                  <a:schemeClr val="bg2"/>
                </a:solidFill>
              </a:rPr>
              <a:t>by</a:t>
            </a:r>
            <a:r>
              <a:rPr lang="de-DE" sz="1000" dirty="0">
                <a:solidFill>
                  <a:schemeClr val="bg2"/>
                </a:solidFill>
              </a:rPr>
              <a:t> </a:t>
            </a:r>
            <a:r>
              <a:rPr lang="de-DE" sz="1000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Sunguk Kim</a:t>
            </a:r>
            <a:r>
              <a:rPr lang="de-DE" sz="1000" dirty="0">
                <a:solidFill>
                  <a:schemeClr val="bg2"/>
                </a:solidFill>
              </a:rPr>
              <a:t> on </a:t>
            </a:r>
            <a:r>
              <a:rPr lang="de-DE" sz="1000" dirty="0">
                <a:solidFill>
                  <a:schemeClr val="bg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de-DE" sz="1000" dirty="0">
                <a:solidFill>
                  <a:schemeClr val="bg2"/>
                </a:solidFill>
              </a:rPr>
              <a:t> 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8680CE4-FE93-19E5-C368-22B2AE5A835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58008" y="13073062"/>
            <a:ext cx="458458" cy="482823"/>
          </a:xfrm>
        </p:spPr>
        <p:txBody>
          <a:bodyPr/>
          <a:lstStyle/>
          <a:p>
            <a:fld id="{86CB4B4D-7CA3-9044-876B-883B54F8677D}" type="slidenum">
              <a:rPr lang="de-DE" smtClean="0">
                <a:solidFill>
                  <a:schemeClr val="tx1"/>
                </a:solidFill>
              </a:rPr>
              <a:t>12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Daniel Geiger University of Hamburg">
            <a:extLst>
              <a:ext uri="{FF2B5EF4-FFF2-40B4-BE49-F238E27FC236}">
                <a16:creationId xmlns:a16="http://schemas.microsoft.com/office/drawing/2014/main" id="{E3464AA2-83FC-7D0E-3E6E-EBA72CAD5ACB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55931015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7180720-1E32-FB46-90FC-640D46A53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453" y="180000"/>
            <a:ext cx="15609094" cy="30360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Business 4 Peace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CEFAB01-40A8-7645-99E6-E8B612C02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1443" y="2859835"/>
            <a:ext cx="18411587" cy="8840392"/>
          </a:xfrm>
        </p:spPr>
        <p:txBody>
          <a:bodyPr>
            <a:normAutofit/>
          </a:bodyPr>
          <a:lstStyle/>
          <a:p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https://www.unglobalcompact.org/engage-locally/manage/engagement/business-for-peace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E4A620-F024-7442-99FD-FE86E60A9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6561" y="4389523"/>
            <a:ext cx="5530879" cy="4910594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33F13B0-4155-CD75-FA89-F94B9700F43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58008" y="13073062"/>
            <a:ext cx="458458" cy="482823"/>
          </a:xfrm>
        </p:spPr>
        <p:txBody>
          <a:bodyPr/>
          <a:lstStyle/>
          <a:p>
            <a:fld id="{86CB4B4D-7CA3-9044-876B-883B54F8677D}" type="slidenum">
              <a:rPr lang="de-DE" smtClean="0">
                <a:solidFill>
                  <a:schemeClr val="tx1"/>
                </a:solidFill>
              </a:rPr>
              <a:t>13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Daniel Geiger University of Hamburg">
            <a:extLst>
              <a:ext uri="{FF2B5EF4-FFF2-40B4-BE49-F238E27FC236}">
                <a16:creationId xmlns:a16="http://schemas.microsoft.com/office/drawing/2014/main" id="{4805DC80-58F8-706E-89CF-DAEB6EEA9350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03261267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7717AD9-0976-C344-8A88-02C1A60F86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8921" y="0"/>
            <a:ext cx="9086158" cy="13716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A271CF9-EC24-7646-B98F-91FA7156EDE8}"/>
              </a:ext>
            </a:extLst>
          </p:cNvPr>
          <p:cNvSpPr txBox="1"/>
          <p:nvPr/>
        </p:nvSpPr>
        <p:spPr>
          <a:xfrm>
            <a:off x="16800284" y="5062316"/>
            <a:ext cx="7245048" cy="3591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Thank you for your attention!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1"/>
              </a:solidFill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Contact: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1"/>
              </a:solidFill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hannah.Trittin@leuphana.de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1"/>
              </a:solidFill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Twitter: </a:t>
            </a:r>
            <a:r>
              <a:rPr kumimoji="0" lang="en-US" sz="3200" b="1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HaTrittin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B758D1-B674-BDF8-9007-7689BEACA9E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58008" y="13073062"/>
            <a:ext cx="458458" cy="482823"/>
          </a:xfrm>
        </p:spPr>
        <p:txBody>
          <a:bodyPr/>
          <a:lstStyle/>
          <a:p>
            <a:fld id="{86CB4B4D-7CA3-9044-876B-883B54F8677D}" type="slidenum">
              <a:rPr lang="de-DE" smtClean="0">
                <a:solidFill>
                  <a:schemeClr val="tx1"/>
                </a:solidFill>
              </a:rPr>
              <a:t>14</a:t>
            </a:fld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C6DC8FC-43CF-7F46-960D-E02E1CA97A54}"/>
              </a:ext>
            </a:extLst>
          </p:cNvPr>
          <p:cNvSpPr/>
          <p:nvPr/>
        </p:nvSpPr>
        <p:spPr>
          <a:xfrm>
            <a:off x="19088950" y="13096041"/>
            <a:ext cx="266771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000" dirty="0" err="1">
                <a:solidFill>
                  <a:schemeClr val="bg2"/>
                </a:solidFill>
              </a:rPr>
              <a:t>Photo</a:t>
            </a:r>
            <a:r>
              <a:rPr lang="de-DE" sz="1000" dirty="0">
                <a:solidFill>
                  <a:schemeClr val="bg2"/>
                </a:solidFill>
              </a:rPr>
              <a:t> </a:t>
            </a:r>
            <a:r>
              <a:rPr lang="de-DE" sz="1000" dirty="0" err="1">
                <a:solidFill>
                  <a:schemeClr val="bg2"/>
                </a:solidFill>
              </a:rPr>
              <a:t>by</a:t>
            </a:r>
            <a:r>
              <a:rPr lang="de-DE" sz="1000" dirty="0">
                <a:solidFill>
                  <a:schemeClr val="bg2"/>
                </a:solidFill>
              </a:rPr>
              <a:t> </a:t>
            </a:r>
            <a:r>
              <a:rPr lang="de-DE" sz="1000" dirty="0">
                <a:solidFill>
                  <a:schemeClr val="bg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Priscilla Du Preez</a:t>
            </a:r>
            <a:r>
              <a:rPr lang="de-DE" sz="1000" dirty="0">
                <a:solidFill>
                  <a:schemeClr val="bg2"/>
                </a:solidFill>
              </a:rPr>
              <a:t> on </a:t>
            </a:r>
            <a:r>
              <a:rPr lang="de-DE" sz="1000" dirty="0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de-DE" sz="1000" dirty="0">
                <a:solidFill>
                  <a:schemeClr val="bg2"/>
                </a:solidFill>
              </a:rPr>
              <a:t> </a:t>
            </a:r>
            <a:endParaRPr lang="en-US" sz="1000" dirty="0">
              <a:solidFill>
                <a:schemeClr val="bg2"/>
              </a:solidFill>
            </a:endParaRPr>
          </a:p>
        </p:txBody>
      </p:sp>
      <p:sp>
        <p:nvSpPr>
          <p:cNvPr id="7" name="Daniel Geiger University of Hamburg">
            <a:extLst>
              <a:ext uri="{FF2B5EF4-FFF2-40B4-BE49-F238E27FC236}">
                <a16:creationId xmlns:a16="http://schemas.microsoft.com/office/drawing/2014/main" id="{837BDE60-46FB-DCC1-8898-E497CF3E2248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322180539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A1156-57BE-DA48-9BA8-FECD8EE3C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453" y="180000"/>
            <a:ext cx="15609094" cy="303609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References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11BCB0-05EA-BB43-9753-C677CDEF91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90683" y="3216095"/>
            <a:ext cx="21918100" cy="9775617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de-DE" sz="3200" dirty="0">
                <a:solidFill>
                  <a:schemeClr val="tx1"/>
                </a:solidFill>
              </a:rPr>
              <a:t>Business </a:t>
            </a:r>
            <a:r>
              <a:rPr lang="de-DE" sz="3200" dirty="0" err="1">
                <a:solidFill>
                  <a:schemeClr val="tx1"/>
                </a:solidFill>
              </a:rPr>
              <a:t>for</a:t>
            </a:r>
            <a:r>
              <a:rPr lang="de-DE" sz="3200" dirty="0">
                <a:solidFill>
                  <a:schemeClr val="tx1"/>
                </a:solidFill>
              </a:rPr>
              <a:t> Peace (B4P) Initiative: </a:t>
            </a:r>
            <a:r>
              <a:rPr lang="en-US" sz="3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https://www.unglobalcompact.org/engage-locally/manage/engagement/business-for-peace</a:t>
            </a:r>
            <a:endParaRPr lang="en-US" sz="32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de-DE" sz="3200" dirty="0">
                <a:solidFill>
                  <a:schemeClr val="tx1"/>
                </a:solidFill>
              </a:rPr>
              <a:t>Matten, D., &amp; Crane, A. (2005). Corporate </a:t>
            </a:r>
            <a:r>
              <a:rPr lang="de-DE" sz="3200" dirty="0" err="1">
                <a:solidFill>
                  <a:schemeClr val="tx1"/>
                </a:solidFill>
              </a:rPr>
              <a:t>citizenship</a:t>
            </a:r>
            <a:r>
              <a:rPr lang="de-DE" sz="3200" dirty="0">
                <a:solidFill>
                  <a:schemeClr val="tx1"/>
                </a:solidFill>
              </a:rPr>
              <a:t>: </a:t>
            </a:r>
            <a:r>
              <a:rPr lang="de-DE" sz="3200" dirty="0" err="1">
                <a:solidFill>
                  <a:schemeClr val="tx1"/>
                </a:solidFill>
              </a:rPr>
              <a:t>Toward</a:t>
            </a:r>
            <a:r>
              <a:rPr lang="de-DE" sz="3200" dirty="0">
                <a:solidFill>
                  <a:schemeClr val="tx1"/>
                </a:solidFill>
              </a:rPr>
              <a:t> an </a:t>
            </a:r>
            <a:r>
              <a:rPr lang="de-DE" sz="3200" dirty="0" err="1">
                <a:solidFill>
                  <a:schemeClr val="tx1"/>
                </a:solidFill>
              </a:rPr>
              <a:t>extended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theoretical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conceptualization</a:t>
            </a:r>
            <a:r>
              <a:rPr lang="de-DE" sz="3200" dirty="0">
                <a:solidFill>
                  <a:schemeClr val="tx1"/>
                </a:solidFill>
              </a:rPr>
              <a:t>. </a:t>
            </a:r>
            <a:r>
              <a:rPr lang="de-DE" sz="3200" i="1" dirty="0">
                <a:solidFill>
                  <a:schemeClr val="tx1"/>
                </a:solidFill>
              </a:rPr>
              <a:t>Academy </a:t>
            </a:r>
            <a:r>
              <a:rPr lang="de-DE" sz="3200" i="1" dirty="0" err="1">
                <a:solidFill>
                  <a:schemeClr val="tx1"/>
                </a:solidFill>
              </a:rPr>
              <a:t>of</a:t>
            </a:r>
            <a:r>
              <a:rPr lang="de-DE" sz="3200" i="1" dirty="0">
                <a:solidFill>
                  <a:schemeClr val="tx1"/>
                </a:solidFill>
              </a:rPr>
              <a:t> Management review</a:t>
            </a:r>
            <a:r>
              <a:rPr lang="de-DE" sz="3200" dirty="0">
                <a:solidFill>
                  <a:schemeClr val="tx1"/>
                </a:solidFill>
              </a:rPr>
              <a:t>, </a:t>
            </a:r>
            <a:r>
              <a:rPr lang="de-DE" sz="3200" i="1" dirty="0">
                <a:solidFill>
                  <a:schemeClr val="tx1"/>
                </a:solidFill>
              </a:rPr>
              <a:t>30</a:t>
            </a:r>
            <a:r>
              <a:rPr lang="de-DE" sz="3200" dirty="0">
                <a:solidFill>
                  <a:schemeClr val="tx1"/>
                </a:solidFill>
              </a:rPr>
              <a:t>(1), 166-179.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de-DE" sz="3200" dirty="0" err="1">
                <a:solidFill>
                  <a:schemeClr val="tx1"/>
                </a:solidFill>
              </a:rPr>
              <a:t>Melin</a:t>
            </a:r>
            <a:r>
              <a:rPr lang="de-DE" sz="3200" dirty="0">
                <a:solidFill>
                  <a:schemeClr val="tx1"/>
                </a:solidFill>
              </a:rPr>
              <a:t>, M. M. (2021). The </a:t>
            </a:r>
            <a:r>
              <a:rPr lang="de-DE" sz="3200" dirty="0" err="1">
                <a:solidFill>
                  <a:schemeClr val="tx1"/>
                </a:solidFill>
              </a:rPr>
              <a:t>building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and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breaking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of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peace</a:t>
            </a:r>
            <a:r>
              <a:rPr lang="de-DE" sz="3200" dirty="0">
                <a:solidFill>
                  <a:schemeClr val="tx1"/>
                </a:solidFill>
              </a:rPr>
              <a:t>. Corporate </a:t>
            </a:r>
            <a:r>
              <a:rPr lang="de-DE" sz="3200" dirty="0" err="1">
                <a:solidFill>
                  <a:schemeClr val="tx1"/>
                </a:solidFill>
              </a:rPr>
              <a:t>activities</a:t>
            </a:r>
            <a:r>
              <a:rPr lang="de-DE" sz="3200" dirty="0">
                <a:solidFill>
                  <a:schemeClr val="tx1"/>
                </a:solidFill>
              </a:rPr>
              <a:t> in </a:t>
            </a:r>
            <a:r>
              <a:rPr lang="de-DE" sz="3200" dirty="0" err="1">
                <a:solidFill>
                  <a:schemeClr val="tx1"/>
                </a:solidFill>
              </a:rPr>
              <a:t>civil</a:t>
            </a:r>
            <a:r>
              <a:rPr lang="de-DE" sz="3200" dirty="0">
                <a:solidFill>
                  <a:schemeClr val="tx1"/>
                </a:solidFill>
              </a:rPr>
              <a:t> war </a:t>
            </a:r>
            <a:r>
              <a:rPr lang="de-DE" sz="3200" dirty="0" err="1">
                <a:solidFill>
                  <a:schemeClr val="tx1"/>
                </a:solidFill>
              </a:rPr>
              <a:t>prevention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and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resolution</a:t>
            </a:r>
            <a:r>
              <a:rPr lang="de-DE" sz="3200" dirty="0">
                <a:solidFill>
                  <a:schemeClr val="tx1"/>
                </a:solidFill>
              </a:rPr>
              <a:t>. Oxford: Oxford University Press.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de-DE" sz="3200" dirty="0" err="1">
                <a:solidFill>
                  <a:schemeClr val="tx1"/>
                </a:solidFill>
              </a:rPr>
              <a:t>Melin</a:t>
            </a:r>
            <a:r>
              <a:rPr lang="de-DE" sz="3200" dirty="0">
                <a:solidFill>
                  <a:schemeClr val="tx1"/>
                </a:solidFill>
              </a:rPr>
              <a:t>, M. M. (2021). The </a:t>
            </a:r>
            <a:r>
              <a:rPr lang="de-DE" sz="3200" dirty="0" err="1">
                <a:solidFill>
                  <a:schemeClr val="tx1"/>
                </a:solidFill>
              </a:rPr>
              <a:t>business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of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peace</a:t>
            </a:r>
            <a:r>
              <a:rPr lang="de-DE" sz="3200" dirty="0">
                <a:solidFill>
                  <a:schemeClr val="tx1"/>
                </a:solidFill>
              </a:rPr>
              <a:t>: </a:t>
            </a:r>
            <a:r>
              <a:rPr lang="de-DE" sz="3200" dirty="0" err="1">
                <a:solidFill>
                  <a:schemeClr val="tx1"/>
                </a:solidFill>
              </a:rPr>
              <a:t>understanding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corporate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contributions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to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conflict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management</a:t>
            </a:r>
            <a:r>
              <a:rPr lang="de-DE" sz="3200" dirty="0">
                <a:solidFill>
                  <a:schemeClr val="tx1"/>
                </a:solidFill>
              </a:rPr>
              <a:t>. </a:t>
            </a:r>
            <a:r>
              <a:rPr lang="de-DE" sz="3200" i="1" dirty="0">
                <a:solidFill>
                  <a:schemeClr val="tx1"/>
                </a:solidFill>
              </a:rPr>
              <a:t>International Interactions</a:t>
            </a:r>
            <a:r>
              <a:rPr lang="de-DE" sz="3200" dirty="0">
                <a:solidFill>
                  <a:schemeClr val="tx1"/>
                </a:solidFill>
              </a:rPr>
              <a:t>, </a:t>
            </a:r>
            <a:r>
              <a:rPr lang="de-DE" sz="3200" i="1" dirty="0">
                <a:solidFill>
                  <a:schemeClr val="tx1"/>
                </a:solidFill>
              </a:rPr>
              <a:t>47</a:t>
            </a:r>
            <a:r>
              <a:rPr lang="de-DE" sz="3200" dirty="0">
                <a:solidFill>
                  <a:schemeClr val="tx1"/>
                </a:solidFill>
              </a:rPr>
              <a:t>(1), 107-134.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de-DE" sz="3200" dirty="0">
                <a:solidFill>
                  <a:schemeClr val="tx1"/>
                </a:solidFill>
              </a:rPr>
              <a:t>Rasche, A., &amp; Gilbert, D. U. (2012). </a:t>
            </a:r>
            <a:r>
              <a:rPr lang="de-DE" sz="3200" dirty="0" err="1">
                <a:solidFill>
                  <a:schemeClr val="tx1"/>
                </a:solidFill>
              </a:rPr>
              <a:t>Institutionalizing</a:t>
            </a:r>
            <a:r>
              <a:rPr lang="de-DE" sz="3200" dirty="0">
                <a:solidFill>
                  <a:schemeClr val="tx1"/>
                </a:solidFill>
              </a:rPr>
              <a:t> global </a:t>
            </a:r>
            <a:r>
              <a:rPr lang="de-DE" sz="3200" dirty="0" err="1">
                <a:solidFill>
                  <a:schemeClr val="tx1"/>
                </a:solidFill>
              </a:rPr>
              <a:t>governance</a:t>
            </a:r>
            <a:r>
              <a:rPr lang="de-DE" sz="3200" dirty="0">
                <a:solidFill>
                  <a:schemeClr val="tx1"/>
                </a:solidFill>
              </a:rPr>
              <a:t>: </a:t>
            </a:r>
            <a:r>
              <a:rPr lang="de-DE" sz="3200" dirty="0" err="1">
                <a:solidFill>
                  <a:schemeClr val="tx1"/>
                </a:solidFill>
              </a:rPr>
              <a:t>the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role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of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the</a:t>
            </a:r>
            <a:r>
              <a:rPr lang="de-DE" sz="3200" dirty="0">
                <a:solidFill>
                  <a:schemeClr val="tx1"/>
                </a:solidFill>
              </a:rPr>
              <a:t> United </a:t>
            </a:r>
            <a:r>
              <a:rPr lang="de-DE" sz="3200" dirty="0" err="1">
                <a:solidFill>
                  <a:schemeClr val="tx1"/>
                </a:solidFill>
              </a:rPr>
              <a:t>Nations</a:t>
            </a:r>
            <a:r>
              <a:rPr lang="de-DE" sz="3200" dirty="0">
                <a:solidFill>
                  <a:schemeClr val="tx1"/>
                </a:solidFill>
              </a:rPr>
              <a:t> Global Compact. </a:t>
            </a:r>
            <a:r>
              <a:rPr lang="de-DE" sz="3200" i="1" dirty="0">
                <a:solidFill>
                  <a:schemeClr val="tx1"/>
                </a:solidFill>
              </a:rPr>
              <a:t>Business </a:t>
            </a:r>
            <a:r>
              <a:rPr lang="de-DE" sz="3200" i="1" dirty="0" err="1">
                <a:solidFill>
                  <a:schemeClr val="tx1"/>
                </a:solidFill>
              </a:rPr>
              <a:t>Ethics</a:t>
            </a:r>
            <a:r>
              <a:rPr lang="de-DE" sz="3200" i="1" dirty="0">
                <a:solidFill>
                  <a:schemeClr val="tx1"/>
                </a:solidFill>
              </a:rPr>
              <a:t>: A European Review</a:t>
            </a:r>
            <a:r>
              <a:rPr lang="de-DE" sz="3200" dirty="0">
                <a:solidFill>
                  <a:schemeClr val="tx1"/>
                </a:solidFill>
              </a:rPr>
              <a:t>, </a:t>
            </a:r>
            <a:r>
              <a:rPr lang="de-DE" sz="3200" i="1" dirty="0">
                <a:solidFill>
                  <a:schemeClr val="tx1"/>
                </a:solidFill>
              </a:rPr>
              <a:t>21</a:t>
            </a:r>
            <a:r>
              <a:rPr lang="de-DE" sz="3200" dirty="0">
                <a:solidFill>
                  <a:schemeClr val="tx1"/>
                </a:solidFill>
              </a:rPr>
              <a:t>(1), 100-114.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de-DE" sz="3200" dirty="0">
                <a:solidFill>
                  <a:schemeClr val="tx1"/>
                </a:solidFill>
              </a:rPr>
              <a:t>Scherer, A. G. (2013). </a:t>
            </a:r>
            <a:r>
              <a:rPr lang="de-DE" sz="3200" i="1" dirty="0">
                <a:solidFill>
                  <a:schemeClr val="tx1"/>
                </a:solidFill>
              </a:rPr>
              <a:t>Multinationale Unternehmen und Globalisierung: Zur Neuorientierung der Theorie der Multinationalen Unternehmung</a:t>
            </a:r>
            <a:r>
              <a:rPr lang="de-DE" sz="3200" dirty="0">
                <a:solidFill>
                  <a:schemeClr val="tx1"/>
                </a:solidFill>
              </a:rPr>
              <a:t> (Vol. 9). Springer-Verlag.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de-DE" sz="3200" dirty="0">
                <a:solidFill>
                  <a:schemeClr val="tx1"/>
                </a:solidFill>
              </a:rPr>
              <a:t>Scherer, A. G., &amp; Palazzo, G. (2011). The </a:t>
            </a:r>
            <a:r>
              <a:rPr lang="de-DE" sz="3200" dirty="0" err="1">
                <a:solidFill>
                  <a:schemeClr val="tx1"/>
                </a:solidFill>
              </a:rPr>
              <a:t>new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political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role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of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business</a:t>
            </a:r>
            <a:r>
              <a:rPr lang="de-DE" sz="3200" dirty="0">
                <a:solidFill>
                  <a:schemeClr val="tx1"/>
                </a:solidFill>
              </a:rPr>
              <a:t> in a </a:t>
            </a:r>
            <a:r>
              <a:rPr lang="de-DE" sz="3200" dirty="0" err="1">
                <a:solidFill>
                  <a:schemeClr val="tx1"/>
                </a:solidFill>
              </a:rPr>
              <a:t>globalized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world</a:t>
            </a:r>
            <a:r>
              <a:rPr lang="de-DE" sz="3200" dirty="0">
                <a:solidFill>
                  <a:schemeClr val="tx1"/>
                </a:solidFill>
              </a:rPr>
              <a:t>: A review </a:t>
            </a:r>
            <a:r>
              <a:rPr lang="de-DE" sz="3200" dirty="0" err="1">
                <a:solidFill>
                  <a:schemeClr val="tx1"/>
                </a:solidFill>
              </a:rPr>
              <a:t>of</a:t>
            </a:r>
            <a:r>
              <a:rPr lang="de-DE" sz="3200" dirty="0">
                <a:solidFill>
                  <a:schemeClr val="tx1"/>
                </a:solidFill>
              </a:rPr>
              <a:t> a </a:t>
            </a:r>
            <a:r>
              <a:rPr lang="de-DE" sz="3200" dirty="0" err="1">
                <a:solidFill>
                  <a:schemeClr val="tx1"/>
                </a:solidFill>
              </a:rPr>
              <a:t>new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perspective</a:t>
            </a:r>
            <a:r>
              <a:rPr lang="de-DE" sz="3200" dirty="0">
                <a:solidFill>
                  <a:schemeClr val="tx1"/>
                </a:solidFill>
              </a:rPr>
              <a:t> on CSR and </a:t>
            </a:r>
            <a:r>
              <a:rPr lang="de-DE" sz="3200" dirty="0" err="1">
                <a:solidFill>
                  <a:schemeClr val="tx1"/>
                </a:solidFill>
              </a:rPr>
              <a:t>its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implications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for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the</a:t>
            </a:r>
            <a:r>
              <a:rPr lang="de-DE" sz="3200" dirty="0">
                <a:solidFill>
                  <a:schemeClr val="tx1"/>
                </a:solidFill>
              </a:rPr>
              <a:t> firm, </a:t>
            </a:r>
            <a:r>
              <a:rPr lang="de-DE" sz="3200" dirty="0" err="1">
                <a:solidFill>
                  <a:schemeClr val="tx1"/>
                </a:solidFill>
              </a:rPr>
              <a:t>governance</a:t>
            </a:r>
            <a:r>
              <a:rPr lang="de-DE" sz="3200" dirty="0">
                <a:solidFill>
                  <a:schemeClr val="tx1"/>
                </a:solidFill>
              </a:rPr>
              <a:t>, and </a:t>
            </a:r>
            <a:r>
              <a:rPr lang="de-DE" sz="3200" dirty="0" err="1">
                <a:solidFill>
                  <a:schemeClr val="tx1"/>
                </a:solidFill>
              </a:rPr>
              <a:t>democracy</a:t>
            </a:r>
            <a:r>
              <a:rPr lang="de-DE" sz="3200" dirty="0">
                <a:solidFill>
                  <a:schemeClr val="tx1"/>
                </a:solidFill>
              </a:rPr>
              <a:t>. </a:t>
            </a:r>
            <a:r>
              <a:rPr lang="de-DE" sz="3200" i="1" dirty="0">
                <a:solidFill>
                  <a:schemeClr val="tx1"/>
                </a:solidFill>
              </a:rPr>
              <a:t>Journal </a:t>
            </a:r>
            <a:r>
              <a:rPr lang="de-DE" sz="3200" i="1" dirty="0" err="1">
                <a:solidFill>
                  <a:schemeClr val="tx1"/>
                </a:solidFill>
              </a:rPr>
              <a:t>of</a:t>
            </a:r>
            <a:r>
              <a:rPr lang="de-DE" sz="3200" i="1" dirty="0">
                <a:solidFill>
                  <a:schemeClr val="tx1"/>
                </a:solidFill>
              </a:rPr>
              <a:t> </a:t>
            </a:r>
            <a:r>
              <a:rPr lang="de-DE" sz="3200" i="1" dirty="0" err="1">
                <a:solidFill>
                  <a:schemeClr val="tx1"/>
                </a:solidFill>
              </a:rPr>
              <a:t>management</a:t>
            </a:r>
            <a:r>
              <a:rPr lang="de-DE" sz="3200" i="1" dirty="0">
                <a:solidFill>
                  <a:schemeClr val="tx1"/>
                </a:solidFill>
              </a:rPr>
              <a:t> </a:t>
            </a:r>
            <a:r>
              <a:rPr lang="de-DE" sz="3200" i="1" dirty="0" err="1">
                <a:solidFill>
                  <a:schemeClr val="tx1"/>
                </a:solidFill>
              </a:rPr>
              <a:t>studies</a:t>
            </a:r>
            <a:r>
              <a:rPr lang="de-DE" sz="3200" dirty="0">
                <a:solidFill>
                  <a:schemeClr val="tx1"/>
                </a:solidFill>
              </a:rPr>
              <a:t>, </a:t>
            </a:r>
            <a:r>
              <a:rPr lang="de-DE" sz="3200" i="1" dirty="0">
                <a:solidFill>
                  <a:schemeClr val="tx1"/>
                </a:solidFill>
              </a:rPr>
              <a:t>48</a:t>
            </a:r>
            <a:r>
              <a:rPr lang="de-DE" sz="3200" dirty="0">
                <a:solidFill>
                  <a:schemeClr val="tx1"/>
                </a:solidFill>
              </a:rPr>
              <a:t>(4), 899-931.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de-DE" sz="3200" dirty="0">
                <a:solidFill>
                  <a:schemeClr val="tx1"/>
                </a:solidFill>
              </a:rPr>
              <a:t>Scherer, A. G., Palazzo, G., &amp; Trittin, H. (2015). The </a:t>
            </a:r>
            <a:r>
              <a:rPr lang="de-DE" sz="3200" dirty="0" err="1">
                <a:solidFill>
                  <a:schemeClr val="tx1"/>
                </a:solidFill>
              </a:rPr>
              <a:t>changing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role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of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business</a:t>
            </a:r>
            <a:r>
              <a:rPr lang="de-DE" sz="3200" dirty="0">
                <a:solidFill>
                  <a:schemeClr val="tx1"/>
                </a:solidFill>
              </a:rPr>
              <a:t> in global </a:t>
            </a:r>
            <a:r>
              <a:rPr lang="de-DE" sz="3200" dirty="0" err="1">
                <a:solidFill>
                  <a:schemeClr val="tx1"/>
                </a:solidFill>
              </a:rPr>
              <a:t>society</a:t>
            </a:r>
            <a:r>
              <a:rPr lang="de-DE" sz="3200" dirty="0">
                <a:solidFill>
                  <a:schemeClr val="tx1"/>
                </a:solidFill>
              </a:rPr>
              <a:t>: </a:t>
            </a:r>
            <a:r>
              <a:rPr lang="de-DE" sz="3200" dirty="0" err="1">
                <a:solidFill>
                  <a:schemeClr val="tx1"/>
                </a:solidFill>
              </a:rPr>
              <a:t>Implications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for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governance</a:t>
            </a:r>
            <a:r>
              <a:rPr lang="de-DE" sz="3200" dirty="0">
                <a:solidFill>
                  <a:schemeClr val="tx1"/>
                </a:solidFill>
              </a:rPr>
              <a:t>, </a:t>
            </a:r>
            <a:r>
              <a:rPr lang="de-DE" sz="3200" dirty="0" err="1">
                <a:solidFill>
                  <a:schemeClr val="tx1"/>
                </a:solidFill>
              </a:rPr>
              <a:t>democracy</a:t>
            </a:r>
            <a:r>
              <a:rPr lang="de-DE" sz="3200" dirty="0">
                <a:solidFill>
                  <a:schemeClr val="tx1"/>
                </a:solidFill>
              </a:rPr>
              <a:t>, </a:t>
            </a:r>
            <a:r>
              <a:rPr lang="de-DE" sz="3200" dirty="0" err="1">
                <a:solidFill>
                  <a:schemeClr val="tx1"/>
                </a:solidFill>
              </a:rPr>
              <a:t>and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the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theory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of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the</a:t>
            </a:r>
            <a:r>
              <a:rPr lang="de-DE" sz="3200" dirty="0">
                <a:solidFill>
                  <a:schemeClr val="tx1"/>
                </a:solidFill>
              </a:rPr>
              <a:t> firm. In </a:t>
            </a:r>
            <a:r>
              <a:rPr lang="de-DE" sz="3200" i="1" dirty="0">
                <a:solidFill>
                  <a:schemeClr val="tx1"/>
                </a:solidFill>
              </a:rPr>
              <a:t>Transnational </a:t>
            </a:r>
            <a:r>
              <a:rPr lang="de-DE" sz="3200" i="1" dirty="0" err="1">
                <a:solidFill>
                  <a:schemeClr val="tx1"/>
                </a:solidFill>
              </a:rPr>
              <a:t>corporations</a:t>
            </a:r>
            <a:r>
              <a:rPr lang="de-DE" sz="3200" i="1" dirty="0">
                <a:solidFill>
                  <a:schemeClr val="tx1"/>
                </a:solidFill>
              </a:rPr>
              <a:t> </a:t>
            </a:r>
            <a:r>
              <a:rPr lang="de-DE" sz="3200" i="1" dirty="0" err="1">
                <a:solidFill>
                  <a:schemeClr val="tx1"/>
                </a:solidFill>
              </a:rPr>
              <a:t>and</a:t>
            </a:r>
            <a:r>
              <a:rPr lang="de-DE" sz="3200" i="1" dirty="0">
                <a:solidFill>
                  <a:schemeClr val="tx1"/>
                </a:solidFill>
              </a:rPr>
              <a:t> transnational </a:t>
            </a:r>
            <a:r>
              <a:rPr lang="de-DE" sz="3200" i="1" dirty="0" err="1">
                <a:solidFill>
                  <a:schemeClr val="tx1"/>
                </a:solidFill>
              </a:rPr>
              <a:t>governance</a:t>
            </a:r>
            <a:r>
              <a:rPr lang="de-DE" sz="3200" dirty="0">
                <a:solidFill>
                  <a:schemeClr val="tx1"/>
                </a:solidFill>
              </a:rPr>
              <a:t> (pp. 355-387). Palgrave Macmillan, London.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de-DE" sz="3200" dirty="0">
                <a:solidFill>
                  <a:schemeClr val="tx1"/>
                </a:solidFill>
              </a:rPr>
              <a:t>Schouten, P., &amp; </a:t>
            </a:r>
            <a:r>
              <a:rPr lang="de-DE" sz="3200" dirty="0" err="1">
                <a:solidFill>
                  <a:schemeClr val="tx1"/>
                </a:solidFill>
              </a:rPr>
              <a:t>Miklian</a:t>
            </a:r>
            <a:r>
              <a:rPr lang="de-DE" sz="3200" dirty="0">
                <a:solidFill>
                  <a:schemeClr val="tx1"/>
                </a:solidFill>
              </a:rPr>
              <a:t>, J. (2020). The </a:t>
            </a:r>
            <a:r>
              <a:rPr lang="de-DE" sz="3200" dirty="0" err="1">
                <a:solidFill>
                  <a:schemeClr val="tx1"/>
                </a:solidFill>
              </a:rPr>
              <a:t>business</a:t>
            </a:r>
            <a:r>
              <a:rPr lang="de-DE" sz="3200" dirty="0">
                <a:solidFill>
                  <a:schemeClr val="tx1"/>
                </a:solidFill>
              </a:rPr>
              <a:t>–</a:t>
            </a:r>
            <a:r>
              <a:rPr lang="de-DE" sz="3200" dirty="0" err="1">
                <a:solidFill>
                  <a:schemeClr val="tx1"/>
                </a:solidFill>
              </a:rPr>
              <a:t>peace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nexus</a:t>
            </a:r>
            <a:r>
              <a:rPr lang="de-DE" sz="3200" dirty="0">
                <a:solidFill>
                  <a:schemeClr val="tx1"/>
                </a:solidFill>
              </a:rPr>
              <a:t>:‘</a:t>
            </a:r>
            <a:r>
              <a:rPr lang="de-DE" sz="3200" dirty="0" err="1">
                <a:solidFill>
                  <a:schemeClr val="tx1"/>
                </a:solidFill>
              </a:rPr>
              <a:t>business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for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peace’and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the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reconfiguration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of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the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 err="1">
                <a:solidFill>
                  <a:schemeClr val="tx1"/>
                </a:solidFill>
              </a:rPr>
              <a:t>public</a:t>
            </a:r>
            <a:r>
              <a:rPr lang="de-DE" sz="3200" dirty="0">
                <a:solidFill>
                  <a:schemeClr val="tx1"/>
                </a:solidFill>
              </a:rPr>
              <a:t>/private </a:t>
            </a:r>
            <a:r>
              <a:rPr lang="de-DE" sz="3200" dirty="0" err="1">
                <a:solidFill>
                  <a:schemeClr val="tx1"/>
                </a:solidFill>
              </a:rPr>
              <a:t>divide</a:t>
            </a:r>
            <a:r>
              <a:rPr lang="de-DE" sz="3200" dirty="0">
                <a:solidFill>
                  <a:schemeClr val="tx1"/>
                </a:solidFill>
              </a:rPr>
              <a:t> in global </a:t>
            </a:r>
            <a:r>
              <a:rPr lang="de-DE" sz="3200" dirty="0" err="1">
                <a:solidFill>
                  <a:schemeClr val="tx1"/>
                </a:solidFill>
              </a:rPr>
              <a:t>governance</a:t>
            </a:r>
            <a:r>
              <a:rPr lang="de-DE" sz="3200" dirty="0">
                <a:solidFill>
                  <a:schemeClr val="tx1"/>
                </a:solidFill>
              </a:rPr>
              <a:t>. </a:t>
            </a:r>
            <a:r>
              <a:rPr lang="de-DE" sz="3200" i="1" dirty="0">
                <a:solidFill>
                  <a:schemeClr val="tx1"/>
                </a:solidFill>
              </a:rPr>
              <a:t>Journal </a:t>
            </a:r>
            <a:r>
              <a:rPr lang="de-DE" sz="3200" i="1" dirty="0" err="1">
                <a:solidFill>
                  <a:schemeClr val="tx1"/>
                </a:solidFill>
              </a:rPr>
              <a:t>of</a:t>
            </a:r>
            <a:r>
              <a:rPr lang="de-DE" sz="3200" i="1" dirty="0">
                <a:solidFill>
                  <a:schemeClr val="tx1"/>
                </a:solidFill>
              </a:rPr>
              <a:t> International Relations and Development</a:t>
            </a:r>
            <a:r>
              <a:rPr lang="de-DE" sz="3200" dirty="0">
                <a:solidFill>
                  <a:schemeClr val="tx1"/>
                </a:solidFill>
              </a:rPr>
              <a:t>, </a:t>
            </a:r>
            <a:r>
              <a:rPr lang="de-DE" sz="3200" i="1" dirty="0">
                <a:solidFill>
                  <a:schemeClr val="tx1"/>
                </a:solidFill>
              </a:rPr>
              <a:t>23</a:t>
            </a:r>
            <a:r>
              <a:rPr lang="de-DE" sz="3200" dirty="0">
                <a:solidFill>
                  <a:schemeClr val="tx1"/>
                </a:solidFill>
              </a:rPr>
              <a:t>(2), 414-435.</a:t>
            </a:r>
          </a:p>
        </p:txBody>
      </p:sp>
      <p:sp>
        <p:nvSpPr>
          <p:cNvPr id="4" name="Daniel Geiger University of Hamburg">
            <a:extLst>
              <a:ext uri="{FF2B5EF4-FFF2-40B4-BE49-F238E27FC236}">
                <a16:creationId xmlns:a16="http://schemas.microsoft.com/office/drawing/2014/main" id="{874F5BAF-4124-6B46-11A2-85827E86900D}"/>
              </a:ext>
            </a:extLst>
          </p:cNvPr>
          <p:cNvSpPr txBox="1"/>
          <p:nvPr/>
        </p:nvSpPr>
        <p:spPr>
          <a:xfrm>
            <a:off x="22372818" y="12991713"/>
            <a:ext cx="1513986" cy="43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sz="2400" dirty="0"/>
              <a:t>April 2022</a:t>
            </a:r>
            <a:endParaRPr sz="24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203227-FB5D-3496-5EF6-2F435199AAB9}"/>
              </a:ext>
            </a:extLst>
          </p:cNvPr>
          <p:cNvSpPr txBox="1">
            <a:spLocks/>
          </p:cNvSpPr>
          <p:nvPr/>
        </p:nvSpPr>
        <p:spPr>
          <a:xfrm>
            <a:off x="11940000" y="13073062"/>
            <a:ext cx="504000" cy="482823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de-DE" sz="2200" b="0" smtClean="0">
                <a:solidFill>
                  <a:schemeClr val="tx1"/>
                </a:solidFill>
              </a:rPr>
              <a:pPr/>
              <a:t>15</a:t>
            </a:fld>
            <a:endParaRPr lang="de-DE" sz="2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34290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839</Words>
  <Application>Microsoft Macintosh PowerPoint</Application>
  <PresentationFormat>Benutzerdefiniert</PresentationFormat>
  <Paragraphs>90</Paragraphs>
  <Slides>15</Slides>
  <Notes>15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2" baseType="lpstr">
      <vt:lpstr>Arial Narrow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PowerPoint-Präsentation</vt:lpstr>
      <vt:lpstr>PowerPoint-Präsentation</vt:lpstr>
      <vt:lpstr>PowerPoint-Präsentation</vt:lpstr>
      <vt:lpstr>The impact of Globalization: Changing the relationship between politics and businesses (1/2)</vt:lpstr>
      <vt:lpstr>The impact of Globalization: Changing the relationship between politics and businesses (2/2)</vt:lpstr>
      <vt:lpstr>How globalization leads to a legitimation crisis for business</vt:lpstr>
      <vt:lpstr>From CSR to PCSR</vt:lpstr>
      <vt:lpstr>Global Governance</vt:lpstr>
      <vt:lpstr>PowerPoint-Präsentation</vt:lpstr>
      <vt:lpstr>PowerPoint-Präsentation</vt:lpstr>
      <vt:lpstr>PowerPoint-Präsentation</vt:lpstr>
      <vt:lpstr>Business of Peace</vt:lpstr>
      <vt:lpstr>Business 4 Peace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Schüßler Elke</dc:creator>
  <cp:lastModifiedBy>Hannah Trittin</cp:lastModifiedBy>
  <cp:revision>38</cp:revision>
  <dcterms:modified xsi:type="dcterms:W3CDTF">2022-05-05T18:00:13Z</dcterms:modified>
</cp:coreProperties>
</file>