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tags/tag1.xml" ContentType="application/vnd.openxmlformats-officedocument.presentationml.tag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tags/tag2.xml" ContentType="application/vnd.openxmlformats-officedocument.presentationml.tags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1"/>
  </p:notesMasterIdLst>
  <p:handoutMasterIdLst>
    <p:handoutMasterId r:id="rId22"/>
  </p:handoutMasterIdLst>
  <p:sldIdLst>
    <p:sldId id="258" r:id="rId2"/>
    <p:sldId id="774" r:id="rId3"/>
    <p:sldId id="697" r:id="rId4"/>
    <p:sldId id="781" r:id="rId5"/>
    <p:sldId id="757" r:id="rId6"/>
    <p:sldId id="759" r:id="rId7"/>
    <p:sldId id="761" r:id="rId8"/>
    <p:sldId id="764" r:id="rId9"/>
    <p:sldId id="768" r:id="rId10"/>
    <p:sldId id="776" r:id="rId11"/>
    <p:sldId id="777" r:id="rId12"/>
    <p:sldId id="778" r:id="rId13"/>
    <p:sldId id="783" r:id="rId14"/>
    <p:sldId id="779" r:id="rId15"/>
    <p:sldId id="739" r:id="rId16"/>
    <p:sldId id="740" r:id="rId17"/>
    <p:sldId id="744" r:id="rId18"/>
    <p:sldId id="737" r:id="rId19"/>
    <p:sldId id="765" r:id="rId20"/>
  </p:sldIdLst>
  <p:sldSz cx="12192000" cy="6858000"/>
  <p:notesSz cx="10234613" cy="70993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Helle Formatvorlage 1 - Akz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B301B821-A1FF-4177-AEE7-76D212191A09}" styleName="Mittlere Formatvorlage 1 - Akz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204" autoAdjust="0"/>
    <p:restoredTop sz="59956" autoAdjust="0"/>
  </p:normalViewPr>
  <p:slideViewPr>
    <p:cSldViewPr snapToGrid="0">
      <p:cViewPr varScale="1">
        <p:scale>
          <a:sx n="41" d="100"/>
          <a:sy n="41" d="100"/>
        </p:scale>
        <p:origin x="1620" y="32"/>
      </p:cViewPr>
      <p:guideLst/>
    </p:cSldViewPr>
  </p:slideViewPr>
  <p:outlineViewPr>
    <p:cViewPr>
      <p:scale>
        <a:sx n="33" d="100"/>
        <a:sy n="33" d="100"/>
      </p:scale>
      <p:origin x="0" y="-4723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60" d="100"/>
          <a:sy n="60" d="100"/>
        </p:scale>
        <p:origin x="3342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2" y="0"/>
            <a:ext cx="4435610" cy="355682"/>
          </a:xfrm>
          <a:prstGeom prst="rect">
            <a:avLst/>
          </a:prstGeom>
        </p:spPr>
        <p:txBody>
          <a:bodyPr vert="horz" lIns="91406" tIns="45703" rIns="91406" bIns="45703" rtlCol="0"/>
          <a:lstStyle>
            <a:lvl1pPr algn="l">
              <a:defRPr sz="1200"/>
            </a:lvl1pPr>
          </a:lstStyle>
          <a:p>
            <a:endParaRPr lang="de-AT"/>
          </a:p>
        </p:txBody>
      </p:sp>
      <p:sp>
        <p:nvSpPr>
          <p:cNvPr id="3" name="Datumsplatzhalter 2"/>
          <p:cNvSpPr>
            <a:spLocks noGrp="1"/>
          </p:cNvSpPr>
          <p:nvPr>
            <p:ph type="dt" sz="quarter" idx="1"/>
          </p:nvPr>
        </p:nvSpPr>
        <p:spPr>
          <a:xfrm>
            <a:off x="5796719" y="0"/>
            <a:ext cx="4435610" cy="355682"/>
          </a:xfrm>
          <a:prstGeom prst="rect">
            <a:avLst/>
          </a:prstGeom>
        </p:spPr>
        <p:txBody>
          <a:bodyPr vert="horz" lIns="91406" tIns="45703" rIns="91406" bIns="45703" rtlCol="0"/>
          <a:lstStyle>
            <a:lvl1pPr algn="r">
              <a:defRPr sz="1200"/>
            </a:lvl1pPr>
          </a:lstStyle>
          <a:p>
            <a:fld id="{05E02316-A3A9-40CE-8399-988D8D269502}" type="datetimeFigureOut">
              <a:rPr lang="de-AT" smtClean="0"/>
              <a:t>04.05.2022</a:t>
            </a:fld>
            <a:endParaRPr lang="de-AT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2"/>
          </p:nvPr>
        </p:nvSpPr>
        <p:spPr>
          <a:xfrm>
            <a:off x="2" y="6743619"/>
            <a:ext cx="4435610" cy="355682"/>
          </a:xfrm>
          <a:prstGeom prst="rect">
            <a:avLst/>
          </a:prstGeom>
        </p:spPr>
        <p:txBody>
          <a:bodyPr vert="horz" lIns="91406" tIns="45703" rIns="91406" bIns="45703" rtlCol="0" anchor="b"/>
          <a:lstStyle>
            <a:lvl1pPr algn="l">
              <a:defRPr sz="1200"/>
            </a:lvl1pPr>
          </a:lstStyle>
          <a:p>
            <a:endParaRPr lang="de-AT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3"/>
          </p:nvPr>
        </p:nvSpPr>
        <p:spPr>
          <a:xfrm>
            <a:off x="5796719" y="6743619"/>
            <a:ext cx="4435610" cy="355682"/>
          </a:xfrm>
          <a:prstGeom prst="rect">
            <a:avLst/>
          </a:prstGeom>
        </p:spPr>
        <p:txBody>
          <a:bodyPr vert="horz" lIns="91406" tIns="45703" rIns="91406" bIns="45703" rtlCol="0" anchor="b"/>
          <a:lstStyle>
            <a:lvl1pPr algn="r">
              <a:defRPr sz="1200"/>
            </a:lvl1pPr>
          </a:lstStyle>
          <a:p>
            <a:fld id="{5C731D18-B53C-4622-9947-A3FBDDB0C9B1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77117099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2" y="0"/>
            <a:ext cx="4435610" cy="355682"/>
          </a:xfrm>
          <a:prstGeom prst="rect">
            <a:avLst/>
          </a:prstGeom>
        </p:spPr>
        <p:txBody>
          <a:bodyPr vert="horz" lIns="91406" tIns="45703" rIns="91406" bIns="45703" rtlCol="0"/>
          <a:lstStyle>
            <a:lvl1pPr algn="l">
              <a:defRPr sz="1200"/>
            </a:lvl1pPr>
          </a:lstStyle>
          <a:p>
            <a:endParaRPr lang="de-AT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5796719" y="0"/>
            <a:ext cx="4435610" cy="355682"/>
          </a:xfrm>
          <a:prstGeom prst="rect">
            <a:avLst/>
          </a:prstGeom>
        </p:spPr>
        <p:txBody>
          <a:bodyPr vert="horz" lIns="91406" tIns="45703" rIns="91406" bIns="45703" rtlCol="0"/>
          <a:lstStyle>
            <a:lvl1pPr algn="r">
              <a:defRPr sz="1200"/>
            </a:lvl1pPr>
          </a:lstStyle>
          <a:p>
            <a:fld id="{F5E89DEF-C035-41A2-9AFE-A6026D4C04BE}" type="datetimeFigureOut">
              <a:rPr lang="de-AT" smtClean="0"/>
              <a:t>04.05.2022</a:t>
            </a:fld>
            <a:endParaRPr lang="de-AT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2987675" y="887413"/>
            <a:ext cx="4259263" cy="23971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06" tIns="45703" rIns="91406" bIns="45703" rtlCol="0" anchor="ctr"/>
          <a:lstStyle/>
          <a:p>
            <a:endParaRPr lang="de-AT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1022550" y="3416962"/>
            <a:ext cx="8189520" cy="2794792"/>
          </a:xfrm>
          <a:prstGeom prst="rect">
            <a:avLst/>
          </a:prstGeom>
        </p:spPr>
        <p:txBody>
          <a:bodyPr vert="horz" lIns="91406" tIns="45703" rIns="91406" bIns="45703" rtlCol="0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2" y="6743619"/>
            <a:ext cx="4435610" cy="355682"/>
          </a:xfrm>
          <a:prstGeom prst="rect">
            <a:avLst/>
          </a:prstGeom>
        </p:spPr>
        <p:txBody>
          <a:bodyPr vert="horz" lIns="91406" tIns="45703" rIns="91406" bIns="45703" rtlCol="0" anchor="b"/>
          <a:lstStyle>
            <a:lvl1pPr algn="l">
              <a:defRPr sz="1200"/>
            </a:lvl1pPr>
          </a:lstStyle>
          <a:p>
            <a:endParaRPr lang="de-AT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5796719" y="6743619"/>
            <a:ext cx="4435610" cy="355682"/>
          </a:xfrm>
          <a:prstGeom prst="rect">
            <a:avLst/>
          </a:prstGeom>
        </p:spPr>
        <p:txBody>
          <a:bodyPr vert="horz" lIns="91406" tIns="45703" rIns="91406" bIns="45703" rtlCol="0" anchor="b"/>
          <a:lstStyle>
            <a:lvl1pPr algn="r">
              <a:defRPr sz="1200"/>
            </a:lvl1pPr>
          </a:lstStyle>
          <a:p>
            <a:fld id="{BEF2A079-E7F8-4A78-8EEA-DD00A8D5DE37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7372442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 dirty="0"/>
          </a:p>
          <a:p>
            <a:endParaRPr lang="en-US" sz="1200" b="0" i="1" u="none" strike="noStrike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EF2A079-E7F8-4A78-8EEA-DD00A8D5DE37}" type="slidenum">
              <a:rPr lang="de-AT" smtClean="0"/>
              <a:t>1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34931968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EF2A079-E7F8-4A78-8EEA-DD00A8D5DE37}" type="slidenum">
              <a:rPr lang="de-AT" smtClean="0"/>
              <a:t>2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66605840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dirty="0"/>
          </a:p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EF2A079-E7F8-4A78-8EEA-DD00A8D5DE37}" type="slidenum">
              <a:rPr lang="de-AT" smtClean="0"/>
              <a:t>3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44166771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EF2A079-E7F8-4A78-8EEA-DD00A8D5DE37}" type="slidenum">
              <a:rPr lang="de-AT" smtClean="0"/>
              <a:t>4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6346084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EF2A079-E7F8-4A78-8EEA-DD00A8D5DE37}" type="slidenum">
              <a:rPr lang="de-AT" smtClean="0"/>
              <a:t>5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87980285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EF2A079-E7F8-4A78-8EEA-DD00A8D5DE37}" type="slidenum">
              <a:rPr lang="de-AT" smtClean="0"/>
              <a:t>6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15953536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EF2A079-E7F8-4A78-8EEA-DD00A8D5DE37}" type="slidenum">
              <a:rPr lang="de-AT" smtClean="0"/>
              <a:t>7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51951861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EF2A079-E7F8-4A78-8EEA-DD00A8D5DE37}" type="slidenum">
              <a:rPr lang="de-AT" smtClean="0"/>
              <a:t>8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70398849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EF2A079-E7F8-4A78-8EEA-DD00A8D5DE37}" type="slidenum">
              <a:rPr lang="de-AT" smtClean="0"/>
              <a:t>9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9855054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EF2A079-E7F8-4A78-8EEA-DD00A8D5DE37}" type="slidenum">
              <a:rPr lang="de-AT" smtClean="0"/>
              <a:t>10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61378423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EF2A079-E7F8-4A78-8EEA-DD00A8D5DE37}" type="slidenum">
              <a:rPr lang="de-AT" smtClean="0"/>
              <a:t>11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57278167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EF2A079-E7F8-4A78-8EEA-DD00A8D5DE37}" type="slidenum">
              <a:rPr lang="de-AT" smtClean="0"/>
              <a:t>12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90273698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EF2A079-E7F8-4A78-8EEA-DD00A8D5DE37}" type="slidenum">
              <a:rPr lang="de-AT" smtClean="0"/>
              <a:t>13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5305205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EF2A079-E7F8-4A78-8EEA-DD00A8D5DE37}" type="slidenum">
              <a:rPr lang="de-AT" smtClean="0"/>
              <a:t>14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52041185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izenplatzhalter 1">
            <a:extLst>
              <a:ext uri="{FF2B5EF4-FFF2-40B4-BE49-F238E27FC236}">
                <a16:creationId xmlns:a16="http://schemas.microsoft.com/office/drawing/2014/main" id="{5A453821-5CFC-44B9-A763-8110A6BD95E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endParaRPr lang="en-US" dirty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EF2A079-E7F8-4A78-8EEA-DD00A8D5DE37}" type="slidenum">
              <a:rPr lang="de-AT" smtClean="0"/>
              <a:t>16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18866847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JKU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9600" y="615600"/>
            <a:ext cx="9427950" cy="56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35824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JKU Logo gra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hteck 2"/>
          <p:cNvSpPr/>
          <p:nvPr userDrawn="1"/>
        </p:nvSpPr>
        <p:spPr>
          <a:xfrm>
            <a:off x="287867" y="279400"/>
            <a:ext cx="11624734" cy="629073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pic>
        <p:nvPicPr>
          <p:cNvPr id="4" name="Grafik 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0388" y="615600"/>
            <a:ext cx="9427923" cy="56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23422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 ohne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4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455" t="15293" r="42710" b="38849"/>
          <a:stretch/>
        </p:blipFill>
        <p:spPr>
          <a:xfrm>
            <a:off x="528888" y="3299658"/>
            <a:ext cx="1730047" cy="1584000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619087" y="4677783"/>
            <a:ext cx="10846194" cy="845078"/>
          </a:xfrm>
        </p:spPr>
        <p:txBody>
          <a:bodyPr>
            <a:noAutofit/>
          </a:bodyPr>
          <a:lstStyle>
            <a:lvl1pPr marL="0" indent="0" algn="l">
              <a:spcBef>
                <a:spcPts val="0"/>
              </a:spcBef>
              <a:buNone/>
              <a:defRPr sz="1800" baseline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noProof="0" dirty="0"/>
              <a:t>Space for details.</a:t>
            </a:r>
          </a:p>
        </p:txBody>
      </p:sp>
      <p:sp>
        <p:nvSpPr>
          <p:cNvPr id="6" name="Titel 5"/>
          <p:cNvSpPr>
            <a:spLocks noGrp="1"/>
          </p:cNvSpPr>
          <p:nvPr>
            <p:ph type="title" hasCustomPrompt="1"/>
          </p:nvPr>
        </p:nvSpPr>
        <p:spPr>
          <a:xfrm>
            <a:off x="608940" y="1362269"/>
            <a:ext cx="10846460" cy="2120701"/>
          </a:xfrm>
        </p:spPr>
        <p:txBody>
          <a:bodyPr anchor="b" anchorCtr="0"/>
          <a:lstStyle>
            <a:lvl1pPr>
              <a:defRPr sz="4500" baseline="0"/>
            </a:lvl1pPr>
          </a:lstStyle>
          <a:p>
            <a:r>
              <a:rPr lang="en-GB" noProof="0" dirty="0"/>
              <a:t>Space for</a:t>
            </a:r>
            <a:br>
              <a:rPr lang="en-GB" noProof="0" dirty="0"/>
            </a:br>
            <a:r>
              <a:rPr lang="en-GB" noProof="0" dirty="0"/>
              <a:t>your title</a:t>
            </a:r>
          </a:p>
        </p:txBody>
      </p:sp>
    </p:spTree>
    <p:extLst>
      <p:ext uri="{BB962C8B-B14F-4D97-AF65-F5344CB8AC3E}">
        <p14:creationId xmlns:p14="http://schemas.microsoft.com/office/powerpoint/2010/main" val="3176489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4052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 mit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11729" y="716944"/>
            <a:ext cx="10843671" cy="1841961"/>
          </a:xfrm>
        </p:spPr>
        <p:txBody>
          <a:bodyPr anchor="b">
            <a:noAutofit/>
          </a:bodyPr>
          <a:lstStyle>
            <a:lvl1pPr algn="l">
              <a:defRPr sz="4500" baseline="0">
                <a:latin typeface="Arial Black" panose="020B0A04020102020204" pitchFamily="34" charset="0"/>
              </a:defRPr>
            </a:lvl1pPr>
          </a:lstStyle>
          <a:p>
            <a:r>
              <a:rPr lang="en-GB" noProof="0" dirty="0"/>
              <a:t>Space for</a:t>
            </a:r>
            <a:br>
              <a:rPr lang="en-GB" noProof="0" dirty="0"/>
            </a:br>
            <a:r>
              <a:rPr lang="en-GB" noProof="0" dirty="0"/>
              <a:t>your title</a:t>
            </a:r>
          </a:p>
        </p:txBody>
      </p:sp>
      <p:sp>
        <p:nvSpPr>
          <p:cNvPr id="10" name="Bildplatzhalter 9"/>
          <p:cNvSpPr>
            <a:spLocks noGrp="1"/>
          </p:cNvSpPr>
          <p:nvPr>
            <p:ph type="pic" sz="quarter" idx="10" hasCustomPrompt="1"/>
          </p:nvPr>
        </p:nvSpPr>
        <p:spPr>
          <a:xfrm>
            <a:off x="7638356" y="5217973"/>
            <a:ext cx="1904400" cy="1085721"/>
          </a:xfrm>
        </p:spPr>
        <p:txBody>
          <a:bodyPr>
            <a:noAutofit/>
          </a:bodyPr>
          <a:lstStyle>
            <a:lvl1pPr marL="0" indent="0">
              <a:buNone/>
              <a:defRPr sz="1400"/>
            </a:lvl1pPr>
          </a:lstStyle>
          <a:p>
            <a:r>
              <a:rPr lang="en-US" dirty="0"/>
              <a:t>Space for a partner's logo</a:t>
            </a:r>
          </a:p>
        </p:txBody>
      </p:sp>
      <p:sp>
        <p:nvSpPr>
          <p:cNvPr id="11" name="Bildplatzhalter 9"/>
          <p:cNvSpPr>
            <a:spLocks noGrp="1"/>
          </p:cNvSpPr>
          <p:nvPr>
            <p:ph type="pic" sz="quarter" idx="11" hasCustomPrompt="1"/>
          </p:nvPr>
        </p:nvSpPr>
        <p:spPr>
          <a:xfrm>
            <a:off x="9556170" y="5217973"/>
            <a:ext cx="1904164" cy="1085721"/>
          </a:xfrm>
        </p:spPr>
        <p:txBody>
          <a:bodyPr>
            <a:noAutofit/>
          </a:bodyPr>
          <a:lstStyle>
            <a:lvl1pPr marL="0" indent="0">
              <a:buNone/>
              <a:defRPr sz="1400"/>
            </a:lvl1pPr>
          </a:lstStyle>
          <a:p>
            <a:r>
              <a:rPr lang="en-US" dirty="0"/>
              <a:t>Space for a partner's logo</a:t>
            </a:r>
          </a:p>
        </p:txBody>
      </p:sp>
      <p:pic>
        <p:nvPicPr>
          <p:cNvPr id="13" name="Grafik 12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455" t="15293" r="42710" b="38849"/>
          <a:stretch/>
        </p:blipFill>
        <p:spPr>
          <a:xfrm>
            <a:off x="528888" y="2389590"/>
            <a:ext cx="1730047" cy="1584000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451111" y="3762527"/>
            <a:ext cx="11004289" cy="845078"/>
          </a:xfrm>
        </p:spPr>
        <p:txBody>
          <a:bodyPr>
            <a:noAutofit/>
          </a:bodyPr>
          <a:lstStyle>
            <a:lvl1pPr marL="0" indent="0" algn="l">
              <a:spcBef>
                <a:spcPts val="0"/>
              </a:spcBef>
              <a:buNone/>
              <a:defRPr sz="1800" baseline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noProof="0" dirty="0"/>
              <a:t>Space for details.</a:t>
            </a:r>
          </a:p>
        </p:txBody>
      </p:sp>
      <p:pic>
        <p:nvPicPr>
          <p:cNvPr id="12" name="Grafik 1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9600" y="5182341"/>
            <a:ext cx="1994374" cy="118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06508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Übersicht Kooperation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451840" y="2048059"/>
            <a:ext cx="11190871" cy="470091"/>
          </a:xfrm>
        </p:spPr>
        <p:txBody>
          <a:bodyPr/>
          <a:lstStyle>
            <a:lvl1pPr>
              <a:defRPr/>
            </a:lvl1pPr>
          </a:lstStyle>
          <a:p>
            <a:r>
              <a:rPr lang="en-GB" noProof="0" dirty="0"/>
              <a:t>In Cooperation WITH</a:t>
            </a:r>
          </a:p>
        </p:txBody>
      </p:sp>
      <p:sp>
        <p:nvSpPr>
          <p:cNvPr id="7" name="Bildplatzhalter 6"/>
          <p:cNvSpPr>
            <a:spLocks noGrp="1"/>
          </p:cNvSpPr>
          <p:nvPr>
            <p:ph type="pic" sz="quarter" idx="13" hasCustomPrompt="1"/>
          </p:nvPr>
        </p:nvSpPr>
        <p:spPr>
          <a:xfrm>
            <a:off x="5062824" y="2672237"/>
            <a:ext cx="2052000" cy="1440000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600"/>
            </a:lvl1pPr>
          </a:lstStyle>
          <a:p>
            <a:r>
              <a:rPr lang="en-US" dirty="0"/>
              <a:t>Space for a partner's logo</a:t>
            </a:r>
          </a:p>
          <a:p>
            <a:endParaRPr lang="en-US" dirty="0"/>
          </a:p>
        </p:txBody>
      </p:sp>
      <p:sp>
        <p:nvSpPr>
          <p:cNvPr id="8" name="Bildplatzhalter 6"/>
          <p:cNvSpPr>
            <a:spLocks noGrp="1"/>
          </p:cNvSpPr>
          <p:nvPr>
            <p:ph type="pic" sz="quarter" idx="14" hasCustomPrompt="1"/>
          </p:nvPr>
        </p:nvSpPr>
        <p:spPr>
          <a:xfrm>
            <a:off x="7343309" y="2672237"/>
            <a:ext cx="2052000" cy="1440000"/>
          </a:xfrm>
        </p:spPr>
        <p:txBody>
          <a:bodyPr/>
          <a:lstStyle>
            <a:lvl1pPr marL="0" indent="0">
              <a:buFontTx/>
              <a:buNone/>
              <a:defRPr sz="1600"/>
            </a:lvl1pPr>
          </a:lstStyle>
          <a:p>
            <a:r>
              <a:rPr lang="en-US" dirty="0"/>
              <a:t>Space for a partner's logo</a:t>
            </a:r>
          </a:p>
        </p:txBody>
      </p:sp>
      <p:sp>
        <p:nvSpPr>
          <p:cNvPr id="9" name="Bildplatzhalter 6"/>
          <p:cNvSpPr>
            <a:spLocks noGrp="1"/>
          </p:cNvSpPr>
          <p:nvPr>
            <p:ph type="pic" sz="quarter" idx="15" hasCustomPrompt="1"/>
          </p:nvPr>
        </p:nvSpPr>
        <p:spPr>
          <a:xfrm>
            <a:off x="9599421" y="2672237"/>
            <a:ext cx="2052000" cy="1440000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600" baseline="0"/>
            </a:lvl1pPr>
          </a:lstStyle>
          <a:p>
            <a:r>
              <a:rPr lang="en-US" dirty="0"/>
              <a:t>Space for a partner's logo</a:t>
            </a:r>
          </a:p>
        </p:txBody>
      </p:sp>
      <p:sp>
        <p:nvSpPr>
          <p:cNvPr id="10" name="Bildplatzhalter 6"/>
          <p:cNvSpPr>
            <a:spLocks noGrp="1"/>
          </p:cNvSpPr>
          <p:nvPr>
            <p:ph type="pic" sz="quarter" idx="16" hasCustomPrompt="1"/>
          </p:nvPr>
        </p:nvSpPr>
        <p:spPr>
          <a:xfrm>
            <a:off x="544176" y="2672237"/>
            <a:ext cx="2052000" cy="1440000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600"/>
            </a:lvl1pPr>
          </a:lstStyle>
          <a:p>
            <a:r>
              <a:rPr lang="en-US" dirty="0"/>
              <a:t>Space for a partner's logo</a:t>
            </a:r>
          </a:p>
          <a:p>
            <a:endParaRPr lang="en-US" dirty="0"/>
          </a:p>
        </p:txBody>
      </p:sp>
      <p:sp>
        <p:nvSpPr>
          <p:cNvPr id="11" name="Bildplatzhalter 6"/>
          <p:cNvSpPr>
            <a:spLocks noGrp="1"/>
          </p:cNvSpPr>
          <p:nvPr>
            <p:ph type="pic" sz="quarter" idx="17" hasCustomPrompt="1"/>
          </p:nvPr>
        </p:nvSpPr>
        <p:spPr>
          <a:xfrm>
            <a:off x="2810702" y="2671200"/>
            <a:ext cx="2052000" cy="1440000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600"/>
            </a:lvl1pPr>
          </a:lstStyle>
          <a:p>
            <a:r>
              <a:rPr lang="en-US" dirty="0"/>
              <a:t>Space for a partner's logo</a:t>
            </a:r>
          </a:p>
          <a:p>
            <a:endParaRPr lang="en-US" dirty="0"/>
          </a:p>
        </p:txBody>
      </p:sp>
      <p:sp>
        <p:nvSpPr>
          <p:cNvPr id="12" name="Bildplatzhalter 6"/>
          <p:cNvSpPr>
            <a:spLocks noGrp="1"/>
          </p:cNvSpPr>
          <p:nvPr>
            <p:ph type="pic" sz="quarter" idx="18" hasCustomPrompt="1"/>
          </p:nvPr>
        </p:nvSpPr>
        <p:spPr>
          <a:xfrm>
            <a:off x="5062824" y="4272437"/>
            <a:ext cx="2052000" cy="1440000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600"/>
            </a:lvl1pPr>
          </a:lstStyle>
          <a:p>
            <a:r>
              <a:rPr lang="en-US" dirty="0"/>
              <a:t>Space for a partner's logo</a:t>
            </a:r>
          </a:p>
          <a:p>
            <a:endParaRPr lang="en-US" dirty="0"/>
          </a:p>
        </p:txBody>
      </p:sp>
      <p:sp>
        <p:nvSpPr>
          <p:cNvPr id="13" name="Bildplatzhalter 6"/>
          <p:cNvSpPr>
            <a:spLocks noGrp="1"/>
          </p:cNvSpPr>
          <p:nvPr>
            <p:ph type="pic" sz="quarter" idx="19" hasCustomPrompt="1"/>
          </p:nvPr>
        </p:nvSpPr>
        <p:spPr>
          <a:xfrm>
            <a:off x="7343309" y="4272437"/>
            <a:ext cx="2052000" cy="1440000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600"/>
            </a:lvl1pPr>
          </a:lstStyle>
          <a:p>
            <a:r>
              <a:rPr lang="en-US" dirty="0"/>
              <a:t>Space for a partner's logo</a:t>
            </a:r>
          </a:p>
          <a:p>
            <a:endParaRPr lang="en-US" dirty="0"/>
          </a:p>
        </p:txBody>
      </p:sp>
      <p:sp>
        <p:nvSpPr>
          <p:cNvPr id="14" name="Bildplatzhalter 6"/>
          <p:cNvSpPr>
            <a:spLocks noGrp="1"/>
          </p:cNvSpPr>
          <p:nvPr>
            <p:ph type="pic" sz="quarter" idx="20" hasCustomPrompt="1"/>
          </p:nvPr>
        </p:nvSpPr>
        <p:spPr>
          <a:xfrm>
            <a:off x="9599421" y="4272437"/>
            <a:ext cx="2052000" cy="1440000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600"/>
            </a:lvl1pPr>
          </a:lstStyle>
          <a:p>
            <a:r>
              <a:rPr lang="en-US" dirty="0"/>
              <a:t>Space for a partner's logo</a:t>
            </a:r>
          </a:p>
          <a:p>
            <a:endParaRPr lang="en-US" dirty="0"/>
          </a:p>
        </p:txBody>
      </p:sp>
      <p:sp>
        <p:nvSpPr>
          <p:cNvPr id="15" name="Bildplatzhalter 6"/>
          <p:cNvSpPr>
            <a:spLocks noGrp="1"/>
          </p:cNvSpPr>
          <p:nvPr>
            <p:ph type="pic" sz="quarter" idx="21" hasCustomPrompt="1"/>
          </p:nvPr>
        </p:nvSpPr>
        <p:spPr>
          <a:xfrm>
            <a:off x="544176" y="4272437"/>
            <a:ext cx="2052000" cy="1440000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600"/>
            </a:lvl1pPr>
          </a:lstStyle>
          <a:p>
            <a:r>
              <a:rPr lang="en-US" dirty="0"/>
              <a:t>Space for a partner's logo</a:t>
            </a:r>
          </a:p>
          <a:p>
            <a:endParaRPr lang="en-US" dirty="0"/>
          </a:p>
        </p:txBody>
      </p:sp>
      <p:sp>
        <p:nvSpPr>
          <p:cNvPr id="16" name="Bildplatzhalter 6"/>
          <p:cNvSpPr>
            <a:spLocks noGrp="1"/>
          </p:cNvSpPr>
          <p:nvPr>
            <p:ph type="pic" sz="quarter" idx="22" hasCustomPrompt="1"/>
          </p:nvPr>
        </p:nvSpPr>
        <p:spPr>
          <a:xfrm>
            <a:off x="2810702" y="4271400"/>
            <a:ext cx="2052000" cy="1440000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600"/>
            </a:lvl1pPr>
          </a:lstStyle>
          <a:p>
            <a:r>
              <a:rPr lang="en-US" dirty="0"/>
              <a:t>Space for a partner's logo</a:t>
            </a:r>
          </a:p>
          <a:p>
            <a:endParaRPr lang="en-US" dirty="0"/>
          </a:p>
        </p:txBody>
      </p:sp>
      <p:pic>
        <p:nvPicPr>
          <p:cNvPr id="17" name="Grafik 1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0519" y="493200"/>
            <a:ext cx="1994374" cy="118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456161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566" userDrawn="1">
          <p15:clr>
            <a:srgbClr val="FBAE40"/>
          </p15:clr>
        </p15:guide>
        <p15:guide id="2" pos="544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Übersic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platzhalter 8"/>
          <p:cNvSpPr>
            <a:spLocks noGrp="1"/>
          </p:cNvSpPr>
          <p:nvPr>
            <p:ph type="body" sz="quarter" idx="13" hasCustomPrompt="1"/>
          </p:nvPr>
        </p:nvSpPr>
        <p:spPr>
          <a:xfrm>
            <a:off x="623093" y="636613"/>
            <a:ext cx="10845364" cy="5499267"/>
          </a:xfrm>
        </p:spPr>
        <p:txBody>
          <a:bodyPr/>
          <a:lstStyle>
            <a:lvl1pPr marL="0" indent="0">
              <a:lnSpc>
                <a:spcPct val="105000"/>
              </a:lnSpc>
              <a:spcBef>
                <a:spcPts val="1600"/>
              </a:spcBef>
              <a:buFontTx/>
              <a:buNone/>
              <a:defRPr sz="1700" baseline="0">
                <a:latin typeface="+mj-lt"/>
              </a:defRPr>
            </a:lvl1pPr>
            <a:lvl2pPr marL="266700" indent="-266700">
              <a:lnSpc>
                <a:spcPct val="105000"/>
              </a:lnSpc>
              <a:spcBef>
                <a:spcPts val="0"/>
              </a:spcBef>
              <a:buFont typeface="Wingdings 2" panose="05020102010507070707" pitchFamily="18" charset="2"/>
              <a:buChar char=""/>
              <a:defRPr sz="1500"/>
            </a:lvl2pPr>
          </a:lstStyle>
          <a:p>
            <a:pPr lvl="0"/>
            <a:r>
              <a:rPr lang="en-GB" noProof="0" dirty="0"/>
              <a:t>Chapter 1</a:t>
            </a:r>
          </a:p>
          <a:p>
            <a:pPr lvl="1"/>
            <a:r>
              <a:rPr lang="en-GB" noProof="0" dirty="0"/>
              <a:t>Chapter 1</a:t>
            </a:r>
          </a:p>
          <a:p>
            <a:pPr lvl="1"/>
            <a:r>
              <a:rPr lang="en-GB" noProof="0" dirty="0"/>
              <a:t>Chapter 2</a:t>
            </a:r>
          </a:p>
          <a:p>
            <a:pPr lvl="0"/>
            <a:r>
              <a:rPr lang="en-GB" noProof="0" dirty="0"/>
              <a:t>Chapter 2</a:t>
            </a:r>
          </a:p>
          <a:p>
            <a:pPr lvl="1"/>
            <a:r>
              <a:rPr lang="en-GB" noProof="0" dirty="0"/>
              <a:t>Chapter 1</a:t>
            </a:r>
          </a:p>
          <a:p>
            <a:pPr lvl="1"/>
            <a:r>
              <a:rPr lang="en-GB" noProof="0" dirty="0"/>
              <a:t>Chapter 2</a:t>
            </a:r>
          </a:p>
          <a:p>
            <a:pPr lvl="0"/>
            <a:r>
              <a:rPr lang="en-GB" noProof="0" dirty="0"/>
              <a:t>Chapter 3</a:t>
            </a:r>
          </a:p>
          <a:p>
            <a:pPr lvl="1"/>
            <a:r>
              <a:rPr lang="en-GB" noProof="0" dirty="0"/>
              <a:t>Chapter 1</a:t>
            </a:r>
          </a:p>
          <a:p>
            <a:pPr lvl="1"/>
            <a:r>
              <a:rPr lang="en-GB" noProof="0" dirty="0"/>
              <a:t>Chapter 2</a:t>
            </a:r>
          </a:p>
          <a:p>
            <a:pPr lvl="0"/>
            <a:r>
              <a:rPr lang="en-GB" noProof="0" dirty="0"/>
              <a:t>Chapter 4</a:t>
            </a:r>
          </a:p>
          <a:p>
            <a:pPr lvl="1"/>
            <a:r>
              <a:rPr lang="en-GB" noProof="0" dirty="0"/>
              <a:t>Chapter 1</a:t>
            </a:r>
          </a:p>
          <a:p>
            <a:pPr lvl="1"/>
            <a:r>
              <a:rPr lang="en-GB" noProof="0" dirty="0"/>
              <a:t>Chapter 2</a:t>
            </a:r>
          </a:p>
          <a:p>
            <a:pPr lvl="0"/>
            <a:r>
              <a:rPr lang="en-GB" noProof="0" dirty="0"/>
              <a:t>Chapter 5</a:t>
            </a:r>
          </a:p>
          <a:p>
            <a:pPr lvl="1"/>
            <a:r>
              <a:rPr lang="en-GB" noProof="0" dirty="0"/>
              <a:t>Chapter 1</a:t>
            </a:r>
          </a:p>
          <a:p>
            <a:pPr lvl="1"/>
            <a:r>
              <a:rPr lang="en-GB" noProof="0" dirty="0"/>
              <a:t>Chapter 2</a:t>
            </a:r>
          </a:p>
          <a:p>
            <a:pPr lvl="1"/>
            <a:endParaRPr lang="en-GB" noProof="0" dirty="0"/>
          </a:p>
        </p:txBody>
      </p:sp>
      <p:sp>
        <p:nvSpPr>
          <p:cNvPr id="11" name="Bildplatzhalter 8"/>
          <p:cNvSpPr>
            <a:spLocks noGrp="1"/>
          </p:cNvSpPr>
          <p:nvPr>
            <p:ph type="pic" sz="quarter" idx="14" hasCustomPrompt="1"/>
          </p:nvPr>
        </p:nvSpPr>
        <p:spPr>
          <a:xfrm>
            <a:off x="1648302" y="6278217"/>
            <a:ext cx="756000" cy="313609"/>
          </a:xfrm>
        </p:spPr>
        <p:txBody>
          <a:bodyPr lIns="36000" tIns="72000" bIns="0">
            <a:noAutofit/>
          </a:bodyPr>
          <a:lstStyle>
            <a:lvl1pPr marL="0" indent="0">
              <a:lnSpc>
                <a:spcPts val="900"/>
              </a:lnSpc>
              <a:spcBef>
                <a:spcPts val="0"/>
              </a:spcBef>
              <a:buNone/>
              <a:defRPr sz="800" baseline="0"/>
            </a:lvl1pPr>
          </a:lstStyle>
          <a:p>
            <a:r>
              <a:rPr lang="en-US" dirty="0"/>
              <a:t>Space for a partner's logo</a:t>
            </a:r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27907171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magebild, schwarz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Bildplatzhalter 6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8580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de-DE"/>
              <a:t>Bild durch Klicken auf Symbol hinzufügen</a:t>
            </a:r>
            <a:endParaRPr lang="en-US" dirty="0"/>
          </a:p>
        </p:txBody>
      </p:sp>
      <p:sp>
        <p:nvSpPr>
          <p:cNvPr id="5" name="Titel 4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de-DE" dirty="0"/>
              <a:t>Space </a:t>
            </a:r>
            <a:r>
              <a:rPr lang="de-DE" dirty="0" err="1"/>
              <a:t>for</a:t>
            </a:r>
            <a:r>
              <a:rPr lang="de-DE" dirty="0"/>
              <a:t> </a:t>
            </a:r>
            <a:br>
              <a:rPr lang="de-DE" dirty="0"/>
            </a:br>
            <a:r>
              <a:rPr lang="de-DE" dirty="0" err="1"/>
              <a:t>your</a:t>
            </a:r>
            <a:r>
              <a:rPr lang="de-DE" dirty="0"/>
              <a:t> title </a:t>
            </a:r>
            <a:r>
              <a:rPr lang="de-DE" dirty="0" err="1"/>
              <a:t>and</a:t>
            </a:r>
            <a:r>
              <a:rPr lang="de-DE" dirty="0"/>
              <a:t> a large </a:t>
            </a:r>
            <a:r>
              <a:rPr lang="de-DE" dirty="0" err="1"/>
              <a:t>image</a:t>
            </a:r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32449428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magebild, weiß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Bildplatzhalter 6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8580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de-DE"/>
              <a:t>Bild durch Klicken auf Symbol hinzufügen</a:t>
            </a: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tabLst>
                <a:tab pos="2146300" algn="l"/>
              </a:tabLst>
              <a:defRPr baseline="0">
                <a:solidFill>
                  <a:schemeClr val="bg1"/>
                </a:solidFill>
              </a:defRPr>
            </a:lvl1pPr>
          </a:lstStyle>
          <a:p>
            <a:r>
              <a:rPr lang="en-GB" noProof="0" dirty="0"/>
              <a:t>space for</a:t>
            </a:r>
            <a:br>
              <a:rPr lang="en-GB" noProof="0" dirty="0"/>
            </a:br>
            <a:r>
              <a:rPr lang="en-GB" noProof="0" dirty="0"/>
              <a:t>your title and a large image</a:t>
            </a:r>
          </a:p>
        </p:txBody>
      </p:sp>
    </p:spTree>
    <p:extLst>
      <p:ext uri="{BB962C8B-B14F-4D97-AF65-F5344CB8AC3E}">
        <p14:creationId xmlns:p14="http://schemas.microsoft.com/office/powerpoint/2010/main" val="21269018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en-GB" noProof="0" dirty="0"/>
              <a:t>Space for </a:t>
            </a:r>
            <a:br>
              <a:rPr lang="en-GB" noProof="0" dirty="0"/>
            </a:br>
            <a:r>
              <a:rPr lang="en-GB" noProof="0" dirty="0"/>
              <a:t>your title and text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608702" y="1621584"/>
            <a:ext cx="10857008" cy="4516749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 baseline="0"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GB" noProof="0" dirty="0"/>
              <a:t>Space for your text</a:t>
            </a:r>
          </a:p>
          <a:p>
            <a:pPr lvl="1"/>
            <a:r>
              <a:rPr lang="en-GB" noProof="0" dirty="0"/>
              <a:t>Level 2</a:t>
            </a:r>
          </a:p>
          <a:p>
            <a:pPr lvl="2"/>
            <a:r>
              <a:rPr lang="en-GB" noProof="0" dirty="0"/>
              <a:t>Level 3</a:t>
            </a:r>
          </a:p>
          <a:p>
            <a:pPr lvl="3"/>
            <a:r>
              <a:rPr lang="en-GB" noProof="0" dirty="0"/>
              <a:t>Level 4</a:t>
            </a:r>
          </a:p>
          <a:p>
            <a:pPr lvl="4"/>
            <a:r>
              <a:rPr lang="en-GB" noProof="0" dirty="0"/>
              <a:t>Level 5</a:t>
            </a:r>
          </a:p>
        </p:txBody>
      </p:sp>
      <p:sp>
        <p:nvSpPr>
          <p:cNvPr id="8" name="Textplatzhalter 5"/>
          <p:cNvSpPr>
            <a:spLocks noGrp="1"/>
          </p:cNvSpPr>
          <p:nvPr>
            <p:ph type="body" sz="quarter" idx="25" hasCustomPrompt="1"/>
          </p:nvPr>
        </p:nvSpPr>
        <p:spPr>
          <a:xfrm>
            <a:off x="608702" y="5858820"/>
            <a:ext cx="10857007" cy="278127"/>
          </a:xfrm>
        </p:spPr>
        <p:txBody>
          <a:bodyPr anchor="b">
            <a:noAutofit/>
          </a:bodyPr>
          <a:lstStyle>
            <a:lvl1pPr marL="0" indent="0">
              <a:lnSpc>
                <a:spcPct val="83000"/>
              </a:lnSpc>
              <a:buNone/>
              <a:defRPr sz="800" b="0">
                <a:latin typeface="+mn-lt"/>
              </a:defRPr>
            </a:lvl1pPr>
            <a:lvl2pPr marL="198000" indent="0">
              <a:lnSpc>
                <a:spcPts val="1000"/>
              </a:lnSpc>
              <a:buNone/>
              <a:defRPr sz="750"/>
            </a:lvl2pPr>
            <a:lvl3pPr marL="396000" indent="0">
              <a:lnSpc>
                <a:spcPts val="1000"/>
              </a:lnSpc>
              <a:buNone/>
              <a:defRPr sz="750"/>
            </a:lvl3pPr>
            <a:lvl4pPr marL="594000" indent="0">
              <a:lnSpc>
                <a:spcPts val="1000"/>
              </a:lnSpc>
              <a:buNone/>
              <a:defRPr sz="750"/>
            </a:lvl4pPr>
            <a:lvl5pPr marL="792000" indent="0">
              <a:lnSpc>
                <a:spcPts val="1000"/>
              </a:lnSpc>
              <a:buNone/>
              <a:defRPr sz="750"/>
            </a:lvl5pPr>
          </a:lstStyle>
          <a:p>
            <a:pPr lvl="0"/>
            <a:r>
              <a:rPr lang="en-US" noProof="0" dirty="0"/>
              <a:t>Source:</a:t>
            </a:r>
          </a:p>
        </p:txBody>
      </p:sp>
      <p:sp>
        <p:nvSpPr>
          <p:cNvPr id="12" name="Bildplatzhalter 8"/>
          <p:cNvSpPr>
            <a:spLocks noGrp="1"/>
          </p:cNvSpPr>
          <p:nvPr>
            <p:ph type="pic" sz="quarter" idx="14" hasCustomPrompt="1"/>
          </p:nvPr>
        </p:nvSpPr>
        <p:spPr>
          <a:xfrm>
            <a:off x="1648302" y="6278217"/>
            <a:ext cx="756000" cy="313609"/>
          </a:xfrm>
        </p:spPr>
        <p:txBody>
          <a:bodyPr lIns="36000" tIns="72000" bIns="0">
            <a:noAutofit/>
          </a:bodyPr>
          <a:lstStyle>
            <a:lvl1pPr marL="0" indent="0">
              <a:lnSpc>
                <a:spcPts val="900"/>
              </a:lnSpc>
              <a:spcBef>
                <a:spcPts val="0"/>
              </a:spcBef>
              <a:buNone/>
              <a:defRPr sz="800" baseline="0"/>
            </a:lvl1pPr>
          </a:lstStyle>
          <a:p>
            <a:r>
              <a:rPr lang="en-US" dirty="0"/>
              <a:t>Space for a partner's logo</a:t>
            </a:r>
            <a:endParaRPr lang="de-AT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6"/>
          </p:nvPr>
        </p:nvSpPr>
        <p:spPr/>
        <p:txBody>
          <a:bodyPr/>
          <a:lstStyle/>
          <a:p>
            <a:r>
              <a:rPr lang="en-US"/>
              <a:t>12/14/2015</a:t>
            </a:r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27"/>
          </p:nvPr>
        </p:nvSpPr>
        <p:spPr/>
        <p:txBody>
          <a:bodyPr/>
          <a:lstStyle/>
          <a:p>
            <a:r>
              <a:rPr lang="en-US"/>
              <a:t>Space for author and course number 123456</a:t>
            </a:r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28"/>
          </p:nvPr>
        </p:nvSpPr>
        <p:spPr/>
        <p:txBody>
          <a:bodyPr/>
          <a:lstStyle/>
          <a:p>
            <a:fld id="{2E1B1CB6-5C5C-443C-B788-F7ADFC29778E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4993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gleich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en-GB" noProof="0" dirty="0"/>
              <a:t>Space for your title and comparison and contrast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603845" y="1619532"/>
            <a:ext cx="5198749" cy="4524894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 baseline="0"/>
            </a:lvl3pPr>
            <a:lvl4pPr>
              <a:defRPr baseline="0"/>
            </a:lvl4pPr>
            <a:lvl5pPr algn="l">
              <a:defRPr baseline="0"/>
            </a:lvl5pPr>
          </a:lstStyle>
          <a:p>
            <a:pPr lvl="0"/>
            <a:r>
              <a:rPr lang="en-GB" noProof="0" dirty="0"/>
              <a:t>Space for your text</a:t>
            </a:r>
          </a:p>
          <a:p>
            <a:pPr lvl="1"/>
            <a:r>
              <a:rPr lang="en-GB" noProof="0" dirty="0"/>
              <a:t>Level 2</a:t>
            </a:r>
          </a:p>
          <a:p>
            <a:pPr lvl="2"/>
            <a:r>
              <a:rPr lang="en-GB" noProof="0" dirty="0"/>
              <a:t>Level 3</a:t>
            </a:r>
          </a:p>
          <a:p>
            <a:pPr lvl="3"/>
            <a:r>
              <a:rPr lang="en-GB" noProof="0" dirty="0"/>
              <a:t>Level 4</a:t>
            </a:r>
          </a:p>
          <a:p>
            <a:pPr lvl="4"/>
            <a:r>
              <a:rPr lang="en-GB" noProof="0" dirty="0"/>
              <a:t>Level 5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6272188" y="1619532"/>
            <a:ext cx="5198400" cy="4524894"/>
          </a:xfrm>
        </p:spPr>
        <p:txBody>
          <a:bodyPr/>
          <a:lstStyle/>
          <a:p>
            <a:pPr lvl="0"/>
            <a:r>
              <a:rPr lang="en-GB" noProof="0" dirty="0"/>
              <a:t>Space for your text</a:t>
            </a:r>
          </a:p>
          <a:p>
            <a:pPr lvl="1"/>
            <a:r>
              <a:rPr lang="en-GB" noProof="0" dirty="0"/>
              <a:t>Level 2</a:t>
            </a:r>
          </a:p>
          <a:p>
            <a:pPr lvl="2"/>
            <a:r>
              <a:rPr lang="en-GB" noProof="0" dirty="0"/>
              <a:t>Level 3</a:t>
            </a:r>
          </a:p>
          <a:p>
            <a:pPr lvl="3"/>
            <a:r>
              <a:rPr lang="en-GB" noProof="0" dirty="0"/>
              <a:t>Level 4</a:t>
            </a:r>
          </a:p>
          <a:p>
            <a:pPr lvl="4"/>
            <a:r>
              <a:rPr lang="en-GB" noProof="0" dirty="0"/>
              <a:t>Level 5</a:t>
            </a:r>
          </a:p>
        </p:txBody>
      </p:sp>
      <p:sp>
        <p:nvSpPr>
          <p:cNvPr id="13" name="Bildplatzhalter 8"/>
          <p:cNvSpPr>
            <a:spLocks noGrp="1"/>
          </p:cNvSpPr>
          <p:nvPr>
            <p:ph type="pic" sz="quarter" idx="17" hasCustomPrompt="1"/>
          </p:nvPr>
        </p:nvSpPr>
        <p:spPr>
          <a:xfrm>
            <a:off x="1648302" y="6278217"/>
            <a:ext cx="756000" cy="313609"/>
          </a:xfrm>
        </p:spPr>
        <p:txBody>
          <a:bodyPr lIns="36000" tIns="72000" bIns="0">
            <a:noAutofit/>
          </a:bodyPr>
          <a:lstStyle>
            <a:lvl1pPr marL="0" indent="0">
              <a:lnSpc>
                <a:spcPts val="900"/>
              </a:lnSpc>
              <a:spcBef>
                <a:spcPts val="0"/>
              </a:spcBef>
              <a:buNone/>
              <a:defRPr sz="800" baseline="0"/>
            </a:lvl1pPr>
          </a:lstStyle>
          <a:p>
            <a:r>
              <a:rPr lang="en-US" dirty="0"/>
              <a:t>Space for a partner's logo</a:t>
            </a:r>
            <a:endParaRPr lang="de-AT" dirty="0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r>
              <a:rPr lang="en-US"/>
              <a:t>12/14/2015</a:t>
            </a:r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r>
              <a:rPr lang="en-US"/>
              <a:t>Space for author and course number 123456</a:t>
            </a:r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2E1B1CB6-5C5C-443C-B788-F7ADFC29778E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93015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osses Bild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8170569" y="1610509"/>
            <a:ext cx="3295139" cy="4528589"/>
          </a:xfrm>
        </p:spPr>
        <p:txBody>
          <a:bodyPr/>
          <a:lstStyle/>
          <a:p>
            <a:pPr lvl="0"/>
            <a:r>
              <a:rPr lang="en-GB" noProof="0" dirty="0"/>
              <a:t>Space for your text</a:t>
            </a:r>
          </a:p>
          <a:p>
            <a:pPr lvl="1"/>
            <a:r>
              <a:rPr lang="en-GB" noProof="0" dirty="0"/>
              <a:t>Level 2</a:t>
            </a:r>
          </a:p>
          <a:p>
            <a:pPr lvl="2"/>
            <a:r>
              <a:rPr lang="en-GB" noProof="0" dirty="0"/>
              <a:t>Level 3</a:t>
            </a:r>
          </a:p>
          <a:p>
            <a:pPr lvl="3"/>
            <a:r>
              <a:rPr lang="en-GB" noProof="0" dirty="0"/>
              <a:t>Level 4</a:t>
            </a:r>
          </a:p>
          <a:p>
            <a:pPr lvl="4"/>
            <a:r>
              <a:rPr lang="en-GB" noProof="0" dirty="0"/>
              <a:t>Level 5</a:t>
            </a:r>
          </a:p>
        </p:txBody>
      </p:sp>
      <p:sp>
        <p:nvSpPr>
          <p:cNvPr id="8" name="Bildplatzhalter 7"/>
          <p:cNvSpPr>
            <a:spLocks noGrp="1"/>
          </p:cNvSpPr>
          <p:nvPr>
            <p:ph type="pic" sz="quarter" idx="13"/>
          </p:nvPr>
        </p:nvSpPr>
        <p:spPr>
          <a:xfrm>
            <a:off x="717847" y="1721513"/>
            <a:ext cx="6973368" cy="44172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de-DE"/>
              <a:t>Bild durch Klicken auf Symbol hinzufügen</a:t>
            </a:r>
            <a:endParaRPr lang="de-AT" dirty="0"/>
          </a:p>
        </p:txBody>
      </p:sp>
      <p:sp>
        <p:nvSpPr>
          <p:cNvPr id="10" name="Textplatzhalter 5"/>
          <p:cNvSpPr>
            <a:spLocks noGrp="1"/>
          </p:cNvSpPr>
          <p:nvPr>
            <p:ph type="body" sz="quarter" idx="25" hasCustomPrompt="1"/>
          </p:nvPr>
        </p:nvSpPr>
        <p:spPr>
          <a:xfrm>
            <a:off x="712587" y="5864981"/>
            <a:ext cx="6973867" cy="274118"/>
          </a:xfrm>
        </p:spPr>
        <p:txBody>
          <a:bodyPr anchor="b">
            <a:noAutofit/>
          </a:bodyPr>
          <a:lstStyle>
            <a:lvl1pPr marL="0" indent="0">
              <a:lnSpc>
                <a:spcPct val="83000"/>
              </a:lnSpc>
              <a:buNone/>
              <a:defRPr sz="800" b="0">
                <a:latin typeface="+mn-lt"/>
              </a:defRPr>
            </a:lvl1pPr>
            <a:lvl2pPr marL="198000" indent="0">
              <a:lnSpc>
                <a:spcPts val="1000"/>
              </a:lnSpc>
              <a:buNone/>
              <a:defRPr sz="750"/>
            </a:lvl2pPr>
            <a:lvl3pPr marL="396000" indent="0">
              <a:lnSpc>
                <a:spcPts val="1000"/>
              </a:lnSpc>
              <a:buNone/>
              <a:defRPr sz="750"/>
            </a:lvl3pPr>
            <a:lvl4pPr marL="594000" indent="0">
              <a:lnSpc>
                <a:spcPts val="1000"/>
              </a:lnSpc>
              <a:buNone/>
              <a:defRPr sz="750"/>
            </a:lvl4pPr>
            <a:lvl5pPr marL="792000" indent="0">
              <a:lnSpc>
                <a:spcPts val="1000"/>
              </a:lnSpc>
              <a:buNone/>
              <a:defRPr sz="750"/>
            </a:lvl5pPr>
          </a:lstStyle>
          <a:p>
            <a:pPr lvl="0"/>
            <a:r>
              <a:rPr lang="de-DE" dirty="0"/>
              <a:t>Source:</a:t>
            </a:r>
          </a:p>
        </p:txBody>
      </p:sp>
      <p:sp>
        <p:nvSpPr>
          <p:cNvPr id="5" name="Titel 4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en-GB" noProof="0" dirty="0"/>
              <a:t>Space for your title, image and text</a:t>
            </a:r>
          </a:p>
        </p:txBody>
      </p:sp>
      <p:sp>
        <p:nvSpPr>
          <p:cNvPr id="12" name="Bildplatzhalter 8"/>
          <p:cNvSpPr>
            <a:spLocks noGrp="1"/>
          </p:cNvSpPr>
          <p:nvPr>
            <p:ph type="pic" sz="quarter" idx="14" hasCustomPrompt="1"/>
          </p:nvPr>
        </p:nvSpPr>
        <p:spPr>
          <a:xfrm>
            <a:off x="1648302" y="6278217"/>
            <a:ext cx="756000" cy="313609"/>
          </a:xfrm>
        </p:spPr>
        <p:txBody>
          <a:bodyPr lIns="36000" tIns="72000" bIns="0">
            <a:noAutofit/>
          </a:bodyPr>
          <a:lstStyle>
            <a:lvl1pPr marL="0" indent="0">
              <a:lnSpc>
                <a:spcPts val="900"/>
              </a:lnSpc>
              <a:spcBef>
                <a:spcPts val="0"/>
              </a:spcBef>
              <a:buNone/>
              <a:defRPr sz="800" baseline="0"/>
            </a:lvl1pPr>
          </a:lstStyle>
          <a:p>
            <a:r>
              <a:rPr lang="en-US" dirty="0"/>
              <a:t>Space for a partner's logo</a:t>
            </a:r>
            <a:endParaRPr lang="de-AT" dirty="0"/>
          </a:p>
        </p:txBody>
      </p:sp>
      <p:sp>
        <p:nvSpPr>
          <p:cNvPr id="2" name="Datumsplatzhalter 1"/>
          <p:cNvSpPr>
            <a:spLocks noGrp="1"/>
          </p:cNvSpPr>
          <p:nvPr>
            <p:ph type="dt" sz="half" idx="26"/>
          </p:nvPr>
        </p:nvSpPr>
        <p:spPr/>
        <p:txBody>
          <a:bodyPr/>
          <a:lstStyle/>
          <a:p>
            <a:r>
              <a:rPr lang="en-US"/>
              <a:t>12/14/2015</a:t>
            </a:r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27"/>
          </p:nvPr>
        </p:nvSpPr>
        <p:spPr/>
        <p:txBody>
          <a:bodyPr/>
          <a:lstStyle/>
          <a:p>
            <a:r>
              <a:rPr lang="en-US"/>
              <a:t>Space for author and course number 123456</a:t>
            </a:r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28"/>
          </p:nvPr>
        </p:nvSpPr>
        <p:spPr/>
        <p:txBody>
          <a:bodyPr/>
          <a:lstStyle/>
          <a:p>
            <a:fld id="{2E1B1CB6-5C5C-443C-B788-F7ADFC29778E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13958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rmel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Bildplatzhalter 7"/>
          <p:cNvSpPr>
            <a:spLocks noGrp="1"/>
          </p:cNvSpPr>
          <p:nvPr>
            <p:ph type="pic" sz="quarter" idx="13"/>
          </p:nvPr>
        </p:nvSpPr>
        <p:spPr>
          <a:xfrm>
            <a:off x="2035886" y="1724299"/>
            <a:ext cx="8109463" cy="44172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de-DE"/>
              <a:t>Bild durch Klicken auf Symbol hinzufügen</a:t>
            </a:r>
            <a:endParaRPr lang="de-AT"/>
          </a:p>
        </p:txBody>
      </p:sp>
      <p:sp>
        <p:nvSpPr>
          <p:cNvPr id="10" name="Textplatzhalter 5"/>
          <p:cNvSpPr>
            <a:spLocks noGrp="1"/>
          </p:cNvSpPr>
          <p:nvPr>
            <p:ph type="body" sz="quarter" idx="25" hasCustomPrompt="1"/>
          </p:nvPr>
        </p:nvSpPr>
        <p:spPr>
          <a:xfrm>
            <a:off x="2035886" y="5863959"/>
            <a:ext cx="8109463" cy="278127"/>
          </a:xfrm>
        </p:spPr>
        <p:txBody>
          <a:bodyPr anchor="b">
            <a:noAutofit/>
          </a:bodyPr>
          <a:lstStyle>
            <a:lvl1pPr marL="0" indent="0">
              <a:lnSpc>
                <a:spcPct val="83000"/>
              </a:lnSpc>
              <a:buNone/>
              <a:defRPr sz="800" b="0" baseline="0">
                <a:latin typeface="+mn-lt"/>
              </a:defRPr>
            </a:lvl1pPr>
            <a:lvl2pPr marL="198000" indent="0">
              <a:lnSpc>
                <a:spcPts val="1000"/>
              </a:lnSpc>
              <a:buNone/>
              <a:defRPr sz="750"/>
            </a:lvl2pPr>
            <a:lvl3pPr marL="396000" indent="0">
              <a:lnSpc>
                <a:spcPts val="1000"/>
              </a:lnSpc>
              <a:buNone/>
              <a:defRPr sz="750"/>
            </a:lvl3pPr>
            <a:lvl4pPr marL="594000" indent="0">
              <a:lnSpc>
                <a:spcPts val="1000"/>
              </a:lnSpc>
              <a:buNone/>
              <a:defRPr sz="750"/>
            </a:lvl4pPr>
            <a:lvl5pPr marL="792000" indent="0">
              <a:lnSpc>
                <a:spcPts val="1000"/>
              </a:lnSpc>
              <a:buNone/>
              <a:defRPr sz="750"/>
            </a:lvl5pPr>
          </a:lstStyle>
          <a:p>
            <a:pPr lvl="0"/>
            <a:r>
              <a:rPr lang="de-DE" dirty="0"/>
              <a:t>Source: </a:t>
            </a:r>
          </a:p>
        </p:txBody>
      </p:sp>
      <p:sp>
        <p:nvSpPr>
          <p:cNvPr id="4" name="Titel 3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en-GB" noProof="0" dirty="0"/>
              <a:t>Space for </a:t>
            </a:r>
            <a:br>
              <a:rPr lang="en-GB" noProof="0" dirty="0"/>
            </a:br>
            <a:r>
              <a:rPr lang="en-GB" noProof="0" dirty="0"/>
              <a:t>your title and formulas</a:t>
            </a:r>
          </a:p>
        </p:txBody>
      </p:sp>
      <p:sp>
        <p:nvSpPr>
          <p:cNvPr id="13" name="Bildplatzhalter 8"/>
          <p:cNvSpPr>
            <a:spLocks noGrp="1"/>
          </p:cNvSpPr>
          <p:nvPr>
            <p:ph type="pic" sz="quarter" idx="14" hasCustomPrompt="1"/>
          </p:nvPr>
        </p:nvSpPr>
        <p:spPr>
          <a:xfrm>
            <a:off x="1648302" y="6278217"/>
            <a:ext cx="756000" cy="313609"/>
          </a:xfrm>
        </p:spPr>
        <p:txBody>
          <a:bodyPr lIns="36000" tIns="72000" bIns="0">
            <a:noAutofit/>
          </a:bodyPr>
          <a:lstStyle>
            <a:lvl1pPr marL="0" indent="0">
              <a:lnSpc>
                <a:spcPts val="900"/>
              </a:lnSpc>
              <a:spcBef>
                <a:spcPts val="0"/>
              </a:spcBef>
              <a:buNone/>
              <a:defRPr sz="800" baseline="0"/>
            </a:lvl1pPr>
          </a:lstStyle>
          <a:p>
            <a:r>
              <a:rPr lang="en-US" dirty="0"/>
              <a:t>Space for a partner's logo</a:t>
            </a:r>
            <a:endParaRPr lang="de-AT" dirty="0"/>
          </a:p>
        </p:txBody>
      </p:sp>
      <p:sp>
        <p:nvSpPr>
          <p:cNvPr id="2" name="Datumsplatzhalter 1"/>
          <p:cNvSpPr>
            <a:spLocks noGrp="1"/>
          </p:cNvSpPr>
          <p:nvPr>
            <p:ph type="dt" sz="half" idx="26"/>
          </p:nvPr>
        </p:nvSpPr>
        <p:spPr/>
        <p:txBody>
          <a:bodyPr/>
          <a:lstStyle/>
          <a:p>
            <a:r>
              <a:rPr lang="en-US"/>
              <a:t>12/14/2015</a:t>
            </a:r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27"/>
          </p:nvPr>
        </p:nvSpPr>
        <p:spPr/>
        <p:txBody>
          <a:bodyPr/>
          <a:lstStyle/>
          <a:p>
            <a:r>
              <a:rPr lang="en-US"/>
              <a:t>Space for author and course number 123456</a:t>
            </a:r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28"/>
          </p:nvPr>
        </p:nvSpPr>
        <p:spPr/>
        <p:txBody>
          <a:bodyPr/>
          <a:lstStyle/>
          <a:p>
            <a:fld id="{2E1B1CB6-5C5C-443C-B788-F7ADFC29778E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969439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de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en-GB" noProof="0" dirty="0"/>
              <a:t>Space for</a:t>
            </a:r>
            <a:br>
              <a:rPr lang="en-GB" noProof="0" dirty="0"/>
            </a:br>
            <a:r>
              <a:rPr lang="en-GB" noProof="0" dirty="0"/>
              <a:t>your title and video</a:t>
            </a:r>
          </a:p>
        </p:txBody>
      </p:sp>
      <p:sp>
        <p:nvSpPr>
          <p:cNvPr id="7" name="Medienplatzhalter 6"/>
          <p:cNvSpPr>
            <a:spLocks noGrp="1"/>
          </p:cNvSpPr>
          <p:nvPr>
            <p:ph type="media" sz="quarter" idx="13"/>
          </p:nvPr>
        </p:nvSpPr>
        <p:spPr>
          <a:xfrm>
            <a:off x="1940522" y="1724302"/>
            <a:ext cx="8352000" cy="4417200"/>
          </a:xfrm>
        </p:spPr>
        <p:txBody>
          <a:bodyPr/>
          <a:lstStyle/>
          <a:p>
            <a:r>
              <a:rPr lang="de-DE"/>
              <a:t>Mediaclip durch Klicken auf Symbol hinzufügen</a:t>
            </a:r>
            <a:endParaRPr lang="de-AT" dirty="0"/>
          </a:p>
        </p:txBody>
      </p:sp>
      <p:sp>
        <p:nvSpPr>
          <p:cNvPr id="9" name="Textplatzhalter 5"/>
          <p:cNvSpPr>
            <a:spLocks noGrp="1"/>
          </p:cNvSpPr>
          <p:nvPr>
            <p:ph type="body" sz="quarter" idx="25" hasCustomPrompt="1"/>
          </p:nvPr>
        </p:nvSpPr>
        <p:spPr>
          <a:xfrm>
            <a:off x="1940522" y="5865691"/>
            <a:ext cx="8352000" cy="278127"/>
          </a:xfrm>
        </p:spPr>
        <p:txBody>
          <a:bodyPr anchor="b">
            <a:noAutofit/>
          </a:bodyPr>
          <a:lstStyle>
            <a:lvl1pPr marL="0" indent="0">
              <a:lnSpc>
                <a:spcPct val="83000"/>
              </a:lnSpc>
              <a:buNone/>
              <a:defRPr sz="800" b="0">
                <a:latin typeface="+mn-lt"/>
              </a:defRPr>
            </a:lvl1pPr>
            <a:lvl2pPr marL="198000" indent="0">
              <a:lnSpc>
                <a:spcPts val="1000"/>
              </a:lnSpc>
              <a:buNone/>
              <a:defRPr sz="750"/>
            </a:lvl2pPr>
            <a:lvl3pPr marL="396000" indent="0">
              <a:lnSpc>
                <a:spcPts val="1000"/>
              </a:lnSpc>
              <a:buNone/>
              <a:defRPr sz="750"/>
            </a:lvl3pPr>
            <a:lvl4pPr marL="594000" indent="0">
              <a:lnSpc>
                <a:spcPts val="1000"/>
              </a:lnSpc>
              <a:buNone/>
              <a:defRPr sz="750"/>
            </a:lvl4pPr>
            <a:lvl5pPr marL="792000" indent="0">
              <a:lnSpc>
                <a:spcPts val="1000"/>
              </a:lnSpc>
              <a:buNone/>
              <a:defRPr sz="750"/>
            </a:lvl5pPr>
          </a:lstStyle>
          <a:p>
            <a:pPr lvl="0"/>
            <a:r>
              <a:rPr lang="de-DE" dirty="0"/>
              <a:t>Source: </a:t>
            </a:r>
          </a:p>
        </p:txBody>
      </p:sp>
      <p:sp>
        <p:nvSpPr>
          <p:cNvPr id="13" name="Bildplatzhalter 8"/>
          <p:cNvSpPr>
            <a:spLocks noGrp="1"/>
          </p:cNvSpPr>
          <p:nvPr>
            <p:ph type="pic" sz="quarter" idx="14" hasCustomPrompt="1"/>
          </p:nvPr>
        </p:nvSpPr>
        <p:spPr>
          <a:xfrm>
            <a:off x="1648302" y="6278217"/>
            <a:ext cx="756000" cy="313609"/>
          </a:xfrm>
        </p:spPr>
        <p:txBody>
          <a:bodyPr lIns="36000" tIns="72000" bIns="0">
            <a:noAutofit/>
          </a:bodyPr>
          <a:lstStyle>
            <a:lvl1pPr marL="0" indent="0">
              <a:lnSpc>
                <a:spcPts val="900"/>
              </a:lnSpc>
              <a:spcBef>
                <a:spcPts val="0"/>
              </a:spcBef>
              <a:buNone/>
              <a:defRPr sz="800" baseline="0"/>
            </a:lvl1pPr>
          </a:lstStyle>
          <a:p>
            <a:r>
              <a:rPr lang="en-US" dirty="0"/>
              <a:t>Space for a partner's logo</a:t>
            </a:r>
            <a:endParaRPr lang="de-AT" dirty="0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26"/>
          </p:nvPr>
        </p:nvSpPr>
        <p:spPr/>
        <p:txBody>
          <a:bodyPr/>
          <a:lstStyle/>
          <a:p>
            <a:r>
              <a:rPr lang="en-US"/>
              <a:t>12/14/2015</a:t>
            </a:r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27"/>
          </p:nvPr>
        </p:nvSpPr>
        <p:spPr/>
        <p:txBody>
          <a:bodyPr/>
          <a:lstStyle/>
          <a:p>
            <a:r>
              <a:rPr lang="en-US"/>
              <a:t>Space for author and course number 123456</a:t>
            </a:r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28"/>
          </p:nvPr>
        </p:nvSpPr>
        <p:spPr/>
        <p:txBody>
          <a:bodyPr/>
          <a:lstStyle/>
          <a:p>
            <a:fld id="{2E1B1CB6-5C5C-443C-B788-F7ADFC29778E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990998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kleine Bilder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en-GB" noProof="0" dirty="0"/>
              <a:t>Space for your title, 3 smaller images and text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4388100" y="1610460"/>
            <a:ext cx="7077609" cy="4528800"/>
          </a:xfrm>
        </p:spPr>
        <p:txBody>
          <a:bodyPr/>
          <a:lstStyle/>
          <a:p>
            <a:pPr lvl="0"/>
            <a:r>
              <a:rPr lang="en-GB" noProof="0" dirty="0"/>
              <a:t>Space for your text</a:t>
            </a:r>
          </a:p>
          <a:p>
            <a:pPr lvl="1"/>
            <a:r>
              <a:rPr lang="en-GB" noProof="0" dirty="0"/>
              <a:t>Level 2</a:t>
            </a:r>
          </a:p>
          <a:p>
            <a:pPr lvl="2"/>
            <a:r>
              <a:rPr lang="en-GB" noProof="0" dirty="0"/>
              <a:t>Level 3</a:t>
            </a:r>
          </a:p>
          <a:p>
            <a:pPr lvl="3"/>
            <a:r>
              <a:rPr lang="en-GB" noProof="0" dirty="0"/>
              <a:t>Level 4</a:t>
            </a:r>
          </a:p>
          <a:p>
            <a:pPr lvl="4"/>
            <a:r>
              <a:rPr lang="en-GB" noProof="0" dirty="0"/>
              <a:t>Level 5</a:t>
            </a:r>
          </a:p>
        </p:txBody>
      </p:sp>
      <p:sp>
        <p:nvSpPr>
          <p:cNvPr id="8" name="Bildplatzhalter 7"/>
          <p:cNvSpPr>
            <a:spLocks noGrp="1"/>
          </p:cNvSpPr>
          <p:nvPr>
            <p:ph type="pic" sz="quarter" idx="13"/>
          </p:nvPr>
        </p:nvSpPr>
        <p:spPr>
          <a:xfrm>
            <a:off x="721647" y="1725845"/>
            <a:ext cx="3197210" cy="13680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de-DE"/>
              <a:t>Bild durch Klicken auf Symbol hinzufügen</a:t>
            </a:r>
            <a:endParaRPr lang="de-AT" dirty="0"/>
          </a:p>
        </p:txBody>
      </p:sp>
      <p:sp>
        <p:nvSpPr>
          <p:cNvPr id="9" name="Bildplatzhalter 7"/>
          <p:cNvSpPr>
            <a:spLocks noGrp="1"/>
          </p:cNvSpPr>
          <p:nvPr>
            <p:ph type="pic" sz="quarter" idx="14"/>
          </p:nvPr>
        </p:nvSpPr>
        <p:spPr>
          <a:xfrm>
            <a:off x="721640" y="3254918"/>
            <a:ext cx="3197122" cy="13680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de-DE"/>
              <a:t>Bild durch Klicken auf Symbol hinzufügen</a:t>
            </a:r>
            <a:endParaRPr lang="de-AT" dirty="0"/>
          </a:p>
        </p:txBody>
      </p:sp>
      <p:sp>
        <p:nvSpPr>
          <p:cNvPr id="10" name="Bildplatzhalter 7"/>
          <p:cNvSpPr>
            <a:spLocks noGrp="1"/>
          </p:cNvSpPr>
          <p:nvPr>
            <p:ph type="pic" sz="quarter" idx="15"/>
          </p:nvPr>
        </p:nvSpPr>
        <p:spPr>
          <a:xfrm>
            <a:off x="721640" y="4775571"/>
            <a:ext cx="3197122" cy="13680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de-DE"/>
              <a:t>Bild durch Klicken auf Symbol hinzufügen</a:t>
            </a:r>
            <a:endParaRPr lang="de-AT" dirty="0"/>
          </a:p>
        </p:txBody>
      </p:sp>
      <p:sp>
        <p:nvSpPr>
          <p:cNvPr id="14" name="Rechteck 13"/>
          <p:cNvSpPr/>
          <p:nvPr userDrawn="1"/>
        </p:nvSpPr>
        <p:spPr>
          <a:xfrm>
            <a:off x="4911547" y="1444171"/>
            <a:ext cx="626533" cy="432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 sz="1800"/>
          </a:p>
        </p:txBody>
      </p:sp>
      <p:sp>
        <p:nvSpPr>
          <p:cNvPr id="16" name="Bildplatzhalter 8"/>
          <p:cNvSpPr>
            <a:spLocks noGrp="1"/>
          </p:cNvSpPr>
          <p:nvPr>
            <p:ph type="pic" sz="quarter" idx="20" hasCustomPrompt="1"/>
          </p:nvPr>
        </p:nvSpPr>
        <p:spPr>
          <a:xfrm>
            <a:off x="1648302" y="6278217"/>
            <a:ext cx="756000" cy="313609"/>
          </a:xfrm>
        </p:spPr>
        <p:txBody>
          <a:bodyPr lIns="36000" tIns="72000" bIns="0">
            <a:noAutofit/>
          </a:bodyPr>
          <a:lstStyle>
            <a:lvl1pPr marL="0" indent="0">
              <a:lnSpc>
                <a:spcPts val="900"/>
              </a:lnSpc>
              <a:spcBef>
                <a:spcPts val="0"/>
              </a:spcBef>
              <a:buNone/>
              <a:defRPr sz="800" baseline="0"/>
            </a:lvl1pPr>
          </a:lstStyle>
          <a:p>
            <a:r>
              <a:rPr lang="en-US" dirty="0"/>
              <a:t>Space for a partner's logo</a:t>
            </a:r>
            <a:endParaRPr lang="de-AT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1"/>
          </p:nvPr>
        </p:nvSpPr>
        <p:spPr/>
        <p:txBody>
          <a:bodyPr/>
          <a:lstStyle/>
          <a:p>
            <a:r>
              <a:rPr lang="en-US"/>
              <a:t>12/14/2015</a:t>
            </a:r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22"/>
          </p:nvPr>
        </p:nvSpPr>
        <p:spPr/>
        <p:txBody>
          <a:bodyPr/>
          <a:lstStyle/>
          <a:p>
            <a:r>
              <a:rPr lang="en-US"/>
              <a:t>Space for author and course number 123456</a:t>
            </a:r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23"/>
          </p:nvPr>
        </p:nvSpPr>
        <p:spPr/>
        <p:txBody>
          <a:bodyPr/>
          <a:lstStyle/>
          <a:p>
            <a:fld id="{2E1B1CB6-5C5C-443C-B788-F7ADFC29778E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537534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chmales Bild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en-GB" noProof="0" dirty="0"/>
              <a:t>Space for </a:t>
            </a:r>
            <a:br>
              <a:rPr lang="en-GB" noProof="0" dirty="0"/>
            </a:br>
            <a:r>
              <a:rPr lang="en-GB" noProof="0" dirty="0"/>
              <a:t>a small image and text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4386048" y="1614574"/>
            <a:ext cx="7079662" cy="4528800"/>
          </a:xfrm>
        </p:spPr>
        <p:txBody>
          <a:bodyPr/>
          <a:lstStyle/>
          <a:p>
            <a:pPr lvl="0"/>
            <a:r>
              <a:rPr lang="en-GB" noProof="0" dirty="0"/>
              <a:t>Space for your text</a:t>
            </a:r>
          </a:p>
          <a:p>
            <a:pPr lvl="1"/>
            <a:r>
              <a:rPr lang="en-GB" noProof="0" dirty="0"/>
              <a:t>Level 2</a:t>
            </a:r>
          </a:p>
          <a:p>
            <a:pPr lvl="2"/>
            <a:r>
              <a:rPr lang="en-GB" noProof="0" dirty="0"/>
              <a:t>Level 3</a:t>
            </a:r>
          </a:p>
          <a:p>
            <a:pPr lvl="3"/>
            <a:r>
              <a:rPr lang="en-GB" noProof="0" dirty="0"/>
              <a:t>Level 4</a:t>
            </a:r>
          </a:p>
          <a:p>
            <a:pPr lvl="4"/>
            <a:r>
              <a:rPr lang="en-GB" noProof="0" dirty="0"/>
              <a:t>Level 5</a:t>
            </a:r>
          </a:p>
        </p:txBody>
      </p:sp>
      <p:sp>
        <p:nvSpPr>
          <p:cNvPr id="8" name="Bildplatzhalter 7"/>
          <p:cNvSpPr>
            <a:spLocks noGrp="1"/>
          </p:cNvSpPr>
          <p:nvPr>
            <p:ph type="pic" sz="quarter" idx="13"/>
          </p:nvPr>
        </p:nvSpPr>
        <p:spPr>
          <a:xfrm>
            <a:off x="720768" y="1724300"/>
            <a:ext cx="3189382" cy="44172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de-DE"/>
              <a:t>Bild durch Klicken auf Symbol hinzufügen</a:t>
            </a:r>
            <a:endParaRPr lang="de-AT"/>
          </a:p>
        </p:txBody>
      </p:sp>
      <p:sp>
        <p:nvSpPr>
          <p:cNvPr id="10" name="Bildplatzhalter 8"/>
          <p:cNvSpPr>
            <a:spLocks noGrp="1"/>
          </p:cNvSpPr>
          <p:nvPr>
            <p:ph type="pic" sz="quarter" idx="14" hasCustomPrompt="1"/>
          </p:nvPr>
        </p:nvSpPr>
        <p:spPr>
          <a:xfrm>
            <a:off x="1648302" y="6278217"/>
            <a:ext cx="756000" cy="313609"/>
          </a:xfrm>
        </p:spPr>
        <p:txBody>
          <a:bodyPr lIns="36000" tIns="72000" bIns="0">
            <a:noAutofit/>
          </a:bodyPr>
          <a:lstStyle>
            <a:lvl1pPr marL="0" indent="0">
              <a:lnSpc>
                <a:spcPts val="900"/>
              </a:lnSpc>
              <a:spcBef>
                <a:spcPts val="0"/>
              </a:spcBef>
              <a:buNone/>
              <a:defRPr sz="800" baseline="0"/>
            </a:lvl1pPr>
          </a:lstStyle>
          <a:p>
            <a:r>
              <a:rPr lang="en-US" dirty="0"/>
              <a:t>Space for a partner's logo</a:t>
            </a:r>
            <a:endParaRPr lang="de-AT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r>
              <a:rPr lang="en-US"/>
              <a:t>12/14/2015</a:t>
            </a:r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US"/>
              <a:t>Space for author and course number 123456</a:t>
            </a:r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2E1B1CB6-5C5C-443C-B788-F7ADFC29778E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641577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en-GB" noProof="0" dirty="0"/>
              <a:t>Space for</a:t>
            </a:r>
            <a:br>
              <a:rPr lang="en-GB" noProof="0" dirty="0"/>
            </a:br>
            <a:r>
              <a:rPr lang="en-GB" noProof="0" dirty="0"/>
              <a:t>Your Title, Graphs and charts</a:t>
            </a:r>
          </a:p>
        </p:txBody>
      </p:sp>
      <p:sp>
        <p:nvSpPr>
          <p:cNvPr id="7" name="Bildplatzhalter 8"/>
          <p:cNvSpPr>
            <a:spLocks noGrp="1"/>
          </p:cNvSpPr>
          <p:nvPr>
            <p:ph type="pic" sz="quarter" idx="14" hasCustomPrompt="1"/>
          </p:nvPr>
        </p:nvSpPr>
        <p:spPr>
          <a:xfrm>
            <a:off x="1648302" y="6278217"/>
            <a:ext cx="756000" cy="313609"/>
          </a:xfrm>
        </p:spPr>
        <p:txBody>
          <a:bodyPr lIns="36000" tIns="72000" bIns="0">
            <a:noAutofit/>
          </a:bodyPr>
          <a:lstStyle>
            <a:lvl1pPr marL="0" indent="0">
              <a:lnSpc>
                <a:spcPts val="900"/>
              </a:lnSpc>
              <a:spcBef>
                <a:spcPts val="0"/>
              </a:spcBef>
              <a:buNone/>
              <a:defRPr sz="800" baseline="0"/>
            </a:lvl1pPr>
          </a:lstStyle>
          <a:p>
            <a:r>
              <a:rPr lang="en-US" dirty="0"/>
              <a:t>Space for a partner's logo</a:t>
            </a:r>
            <a:endParaRPr lang="de-AT" dirty="0"/>
          </a:p>
        </p:txBody>
      </p:sp>
      <p:sp>
        <p:nvSpPr>
          <p:cNvPr id="6" name="Datumsplatzhalter 5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r>
              <a:rPr lang="en-US"/>
              <a:t>12/14/2015</a:t>
            </a:r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US"/>
              <a:t>Space for author and course number 123456</a:t>
            </a:r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2E1B1CB6-5C5C-443C-B788-F7ADFC29778E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87533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chlus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4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455" t="15293" r="42710" b="38849"/>
          <a:stretch/>
        </p:blipFill>
        <p:spPr>
          <a:xfrm>
            <a:off x="528888" y="3299658"/>
            <a:ext cx="1730047" cy="1584000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619087" y="4677783"/>
            <a:ext cx="9303182" cy="845078"/>
          </a:xfrm>
        </p:spPr>
        <p:txBody>
          <a:bodyPr>
            <a:noAutofit/>
          </a:bodyPr>
          <a:lstStyle>
            <a:lvl1pPr marL="0" indent="0" algn="l">
              <a:spcBef>
                <a:spcPts val="0"/>
              </a:spcBef>
              <a:buNone/>
              <a:defRPr sz="1800" baseline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noProof="0" dirty="0"/>
              <a:t>Space for additional information and listing the next steps.</a:t>
            </a:r>
          </a:p>
        </p:txBody>
      </p:sp>
      <p:sp>
        <p:nvSpPr>
          <p:cNvPr id="6" name="Titel 5"/>
          <p:cNvSpPr>
            <a:spLocks noGrp="1"/>
          </p:cNvSpPr>
          <p:nvPr>
            <p:ph type="title" hasCustomPrompt="1"/>
          </p:nvPr>
        </p:nvSpPr>
        <p:spPr>
          <a:xfrm>
            <a:off x="619087" y="1428677"/>
            <a:ext cx="9303410" cy="2046056"/>
          </a:xfrm>
        </p:spPr>
        <p:txBody>
          <a:bodyPr anchor="b" anchorCtr="0"/>
          <a:lstStyle>
            <a:lvl1pPr>
              <a:defRPr sz="4500" baseline="0"/>
            </a:lvl1pPr>
          </a:lstStyle>
          <a:p>
            <a:r>
              <a:rPr lang="en-GB" noProof="0" dirty="0"/>
              <a:t>Space for</a:t>
            </a:r>
            <a:br>
              <a:rPr lang="en-GB" noProof="0" dirty="0"/>
            </a:br>
            <a:r>
              <a:rPr lang="en-GB" noProof="0" dirty="0"/>
              <a:t>Questions</a:t>
            </a:r>
          </a:p>
        </p:txBody>
      </p:sp>
      <p:sp>
        <p:nvSpPr>
          <p:cNvPr id="7" name="Textfeld 6"/>
          <p:cNvSpPr txBox="1"/>
          <p:nvPr userDrawn="1"/>
        </p:nvSpPr>
        <p:spPr>
          <a:xfrm>
            <a:off x="10224698" y="5483179"/>
            <a:ext cx="1840381" cy="7335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000"/>
              </a:lnSpc>
            </a:pPr>
            <a:r>
              <a:rPr lang="de-AT" sz="800" b="0" dirty="0">
                <a:solidFill>
                  <a:schemeClr val="tx1"/>
                </a:solidFill>
                <a:latin typeface="+mj-lt"/>
              </a:rPr>
              <a:t>JOHANNES</a:t>
            </a:r>
            <a:r>
              <a:rPr lang="de-AT" sz="800" b="0" baseline="0" dirty="0">
                <a:solidFill>
                  <a:schemeClr val="tx1"/>
                </a:solidFill>
                <a:latin typeface="+mj-lt"/>
              </a:rPr>
              <a:t> KEPLER UNIVERSITY LINZ</a:t>
            </a:r>
          </a:p>
          <a:p>
            <a:pPr>
              <a:lnSpc>
                <a:spcPts val="1000"/>
              </a:lnSpc>
            </a:pPr>
            <a:r>
              <a:rPr lang="de-AT" sz="800" b="0" baseline="0" dirty="0">
                <a:solidFill>
                  <a:schemeClr val="tx1"/>
                </a:solidFill>
                <a:latin typeface="+mn-lt"/>
              </a:rPr>
              <a:t>Altenberger Str. 69</a:t>
            </a:r>
          </a:p>
          <a:p>
            <a:pPr>
              <a:lnSpc>
                <a:spcPts val="1000"/>
              </a:lnSpc>
            </a:pPr>
            <a:r>
              <a:rPr lang="de-AT" sz="800" b="0" baseline="0" dirty="0">
                <a:solidFill>
                  <a:schemeClr val="tx1"/>
                </a:solidFill>
                <a:latin typeface="+mn-lt"/>
              </a:rPr>
              <a:t>4040 Linz, Austria</a:t>
            </a:r>
          </a:p>
          <a:p>
            <a:pPr>
              <a:lnSpc>
                <a:spcPts val="1000"/>
              </a:lnSpc>
            </a:pPr>
            <a:r>
              <a:rPr lang="de-AT" sz="800" b="0" baseline="0" dirty="0">
                <a:solidFill>
                  <a:schemeClr val="tx1"/>
                </a:solidFill>
                <a:latin typeface="+mn-lt"/>
              </a:rPr>
              <a:t>www.jku.at</a:t>
            </a:r>
            <a:endParaRPr lang="de-AT" sz="800" b="0" dirty="0">
              <a:solidFill>
                <a:schemeClr val="tx1"/>
              </a:solidFill>
              <a:latin typeface="+mn-lt"/>
            </a:endParaRPr>
          </a:p>
        </p:txBody>
      </p:sp>
      <p:pic>
        <p:nvPicPr>
          <p:cNvPr id="2" name="Grafik 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0519" y="493200"/>
            <a:ext cx="1994374" cy="118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427595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6244" userDrawn="1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Schlus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4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455" t="15293" r="42710" b="38849"/>
          <a:stretch/>
        </p:blipFill>
        <p:spPr>
          <a:xfrm>
            <a:off x="528888" y="3299658"/>
            <a:ext cx="1730047" cy="1584000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619087" y="4677783"/>
            <a:ext cx="9303182" cy="845078"/>
          </a:xfrm>
        </p:spPr>
        <p:txBody>
          <a:bodyPr>
            <a:noAutofit/>
          </a:bodyPr>
          <a:lstStyle>
            <a:lvl1pPr marL="0" indent="0" algn="l">
              <a:spcBef>
                <a:spcPts val="0"/>
              </a:spcBef>
              <a:buNone/>
              <a:defRPr sz="1800" baseline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 dirty="0"/>
              <a:t>Space </a:t>
            </a:r>
            <a:r>
              <a:rPr lang="de-DE" dirty="0" err="1"/>
              <a:t>for</a:t>
            </a:r>
            <a:r>
              <a:rPr lang="de-DE" dirty="0"/>
              <a:t> additional </a:t>
            </a:r>
            <a:r>
              <a:rPr lang="de-DE" dirty="0" err="1"/>
              <a:t>information</a:t>
            </a:r>
            <a:r>
              <a:rPr lang="de-DE" dirty="0"/>
              <a:t> </a:t>
            </a:r>
            <a:r>
              <a:rPr lang="de-DE" dirty="0" err="1"/>
              <a:t>and</a:t>
            </a:r>
            <a:r>
              <a:rPr lang="de-DE" dirty="0"/>
              <a:t> </a:t>
            </a:r>
            <a:r>
              <a:rPr lang="de-DE" dirty="0" err="1"/>
              <a:t>listing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next</a:t>
            </a:r>
            <a:r>
              <a:rPr lang="de-DE" dirty="0"/>
              <a:t> </a:t>
            </a:r>
            <a:r>
              <a:rPr lang="de-DE" dirty="0" err="1"/>
              <a:t>steps</a:t>
            </a:r>
            <a:r>
              <a:rPr lang="de-DE" dirty="0"/>
              <a:t>.</a:t>
            </a:r>
            <a:endParaRPr lang="en-US" dirty="0"/>
          </a:p>
        </p:txBody>
      </p:sp>
      <p:sp>
        <p:nvSpPr>
          <p:cNvPr id="6" name="Titel 5"/>
          <p:cNvSpPr>
            <a:spLocks noGrp="1"/>
          </p:cNvSpPr>
          <p:nvPr>
            <p:ph type="title" hasCustomPrompt="1"/>
          </p:nvPr>
        </p:nvSpPr>
        <p:spPr>
          <a:xfrm>
            <a:off x="608940" y="1436915"/>
            <a:ext cx="9303410" cy="2046056"/>
          </a:xfrm>
        </p:spPr>
        <p:txBody>
          <a:bodyPr anchor="b" anchorCtr="0"/>
          <a:lstStyle>
            <a:lvl1pPr>
              <a:defRPr sz="4500" baseline="0"/>
            </a:lvl1pPr>
          </a:lstStyle>
          <a:p>
            <a:r>
              <a:rPr lang="de-DE" dirty="0"/>
              <a:t>Space </a:t>
            </a:r>
            <a:r>
              <a:rPr lang="de-DE" dirty="0" err="1"/>
              <a:t>for</a:t>
            </a:r>
            <a:br>
              <a:rPr lang="de-DE" dirty="0"/>
            </a:br>
            <a:r>
              <a:rPr lang="de-DE" dirty="0"/>
              <a:t>A </a:t>
            </a:r>
            <a:r>
              <a:rPr lang="de-DE" dirty="0" err="1"/>
              <a:t>thank</a:t>
            </a:r>
            <a:r>
              <a:rPr lang="de-DE" dirty="0"/>
              <a:t> </a:t>
            </a:r>
            <a:r>
              <a:rPr lang="de-DE" dirty="0" err="1"/>
              <a:t>you</a:t>
            </a:r>
            <a:br>
              <a:rPr lang="de-DE" dirty="0"/>
            </a:br>
            <a:r>
              <a:rPr lang="de-DE" dirty="0"/>
              <a:t>Message</a:t>
            </a:r>
            <a:endParaRPr lang="de-AT" dirty="0"/>
          </a:p>
        </p:txBody>
      </p:sp>
      <p:sp>
        <p:nvSpPr>
          <p:cNvPr id="7" name="Textfeld 6"/>
          <p:cNvSpPr txBox="1"/>
          <p:nvPr userDrawn="1"/>
        </p:nvSpPr>
        <p:spPr>
          <a:xfrm>
            <a:off x="10224698" y="5483179"/>
            <a:ext cx="1840381" cy="7335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000"/>
              </a:lnSpc>
            </a:pPr>
            <a:r>
              <a:rPr lang="de-AT" sz="800" b="0" dirty="0">
                <a:solidFill>
                  <a:schemeClr val="tx1"/>
                </a:solidFill>
                <a:latin typeface="+mj-lt"/>
              </a:rPr>
              <a:t>JOHANNES</a:t>
            </a:r>
            <a:r>
              <a:rPr lang="de-AT" sz="800" b="0" baseline="0" dirty="0">
                <a:solidFill>
                  <a:schemeClr val="tx1"/>
                </a:solidFill>
                <a:latin typeface="+mj-lt"/>
              </a:rPr>
              <a:t> KEPLER UNIVERSITY LINZ</a:t>
            </a:r>
          </a:p>
          <a:p>
            <a:pPr>
              <a:lnSpc>
                <a:spcPts val="1000"/>
              </a:lnSpc>
            </a:pPr>
            <a:r>
              <a:rPr lang="de-AT" sz="800" b="0" baseline="0" dirty="0">
                <a:solidFill>
                  <a:schemeClr val="tx1"/>
                </a:solidFill>
                <a:latin typeface="+mn-lt"/>
              </a:rPr>
              <a:t>Altenberger Str. 69</a:t>
            </a:r>
          </a:p>
          <a:p>
            <a:pPr>
              <a:lnSpc>
                <a:spcPts val="1000"/>
              </a:lnSpc>
            </a:pPr>
            <a:r>
              <a:rPr lang="de-AT" sz="800" b="0" baseline="0" dirty="0">
                <a:solidFill>
                  <a:schemeClr val="tx1"/>
                </a:solidFill>
                <a:latin typeface="+mn-lt"/>
              </a:rPr>
              <a:t>4040 Linz, Austria</a:t>
            </a:r>
          </a:p>
          <a:p>
            <a:pPr>
              <a:lnSpc>
                <a:spcPts val="1000"/>
              </a:lnSpc>
            </a:pPr>
            <a:r>
              <a:rPr lang="de-AT" sz="800" b="0" baseline="0" dirty="0">
                <a:solidFill>
                  <a:schemeClr val="tx1"/>
                </a:solidFill>
                <a:latin typeface="+mn-lt"/>
              </a:rPr>
              <a:t>www.jku.at</a:t>
            </a:r>
            <a:endParaRPr lang="de-AT" sz="800" b="0" dirty="0">
              <a:solidFill>
                <a:schemeClr val="tx1"/>
              </a:solidFill>
              <a:latin typeface="+mn-lt"/>
            </a:endParaRPr>
          </a:p>
        </p:txBody>
      </p:sp>
      <p:pic>
        <p:nvPicPr>
          <p:cNvPr id="2" name="Grafik 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0519" y="493200"/>
            <a:ext cx="1994374" cy="118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414739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6244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/>
              <a:t>Formatvorlage des Untertitelmasters durch Klicken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84AC6D-4FC8-465F-86D5-46B63E43EDE3}" type="datetimeFigureOut">
              <a:rPr lang="de-DE"/>
              <a:pPr>
                <a:defRPr/>
              </a:pPr>
              <a:t>04.05.2022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487B1C-EBF5-4E9D-9DC4-713505C49B8C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0891472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CA9717-4713-4100-B7C5-2ACC47029484}" type="datetimeFigureOut">
              <a:rPr lang="de-DE"/>
              <a:pPr>
                <a:defRPr/>
              </a:pPr>
              <a:t>04.05.2022</a:t>
            </a:fld>
            <a:endParaRPr lang="de-DE"/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AE56BC-E361-428E-9574-F3860D14627E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899901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20BDA67F-50AA-4792-84A0-E02D79CE9280}" type="datetimeFigureOut">
              <a:rPr lang="en-US" smtClean="0"/>
              <a:t>5/4/2022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3029529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14127" y="718706"/>
            <a:ext cx="10851582" cy="874337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GB" noProof="0" dirty="0" err="1"/>
              <a:t>TItelmUsterformat</a:t>
            </a:r>
            <a:r>
              <a:rPr lang="en-GB" noProof="0" dirty="0"/>
              <a:t> </a:t>
            </a:r>
            <a:r>
              <a:rPr lang="en-GB" noProof="0" dirty="0" err="1"/>
              <a:t>durch</a:t>
            </a:r>
            <a:r>
              <a:rPr lang="en-GB" noProof="0" dirty="0"/>
              <a:t> </a:t>
            </a:r>
            <a:r>
              <a:rPr lang="en-GB" noProof="0" dirty="0" err="1"/>
              <a:t>Klicken</a:t>
            </a:r>
            <a:r>
              <a:rPr lang="en-GB" noProof="0" dirty="0"/>
              <a:t> </a:t>
            </a:r>
            <a:r>
              <a:rPr lang="en-GB" noProof="0" dirty="0" err="1"/>
              <a:t>bearbeiteN</a:t>
            </a:r>
            <a:endParaRPr lang="en-GB" noProof="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0234" y="1625799"/>
            <a:ext cx="10851582" cy="45252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en-GB" noProof="0" dirty="0" err="1"/>
              <a:t>Textmasterformat</a:t>
            </a:r>
            <a:r>
              <a:rPr lang="en-GB" noProof="0" dirty="0"/>
              <a:t> </a:t>
            </a:r>
            <a:r>
              <a:rPr lang="en-GB" noProof="0" dirty="0" err="1"/>
              <a:t>bearbeiten</a:t>
            </a:r>
            <a:endParaRPr lang="en-GB" noProof="0" dirty="0"/>
          </a:p>
          <a:p>
            <a:pPr lvl="1"/>
            <a:r>
              <a:rPr lang="en-GB" noProof="0" dirty="0" err="1"/>
              <a:t>Zweite</a:t>
            </a:r>
            <a:r>
              <a:rPr lang="en-GB" noProof="0" dirty="0"/>
              <a:t> </a:t>
            </a:r>
            <a:r>
              <a:rPr lang="en-GB" noProof="0" dirty="0" err="1"/>
              <a:t>Ebene</a:t>
            </a:r>
            <a:endParaRPr lang="en-GB" noProof="0" dirty="0"/>
          </a:p>
          <a:p>
            <a:pPr lvl="2"/>
            <a:r>
              <a:rPr lang="en-GB" noProof="0" dirty="0" err="1"/>
              <a:t>Dritte</a:t>
            </a:r>
            <a:r>
              <a:rPr lang="en-GB" noProof="0" dirty="0"/>
              <a:t> </a:t>
            </a:r>
            <a:r>
              <a:rPr lang="en-GB" noProof="0" dirty="0" err="1"/>
              <a:t>Ebene</a:t>
            </a:r>
            <a:endParaRPr lang="en-GB" noProof="0" dirty="0"/>
          </a:p>
          <a:p>
            <a:pPr lvl="3"/>
            <a:r>
              <a:rPr lang="en-GB" noProof="0" dirty="0" err="1"/>
              <a:t>Vierte</a:t>
            </a:r>
            <a:r>
              <a:rPr lang="en-GB" noProof="0" dirty="0"/>
              <a:t> </a:t>
            </a:r>
            <a:r>
              <a:rPr lang="en-GB" noProof="0" dirty="0" err="1"/>
              <a:t>Ebene</a:t>
            </a:r>
            <a:endParaRPr lang="en-GB" noProof="0" dirty="0"/>
          </a:p>
          <a:p>
            <a:pPr lvl="4"/>
            <a:r>
              <a:rPr lang="en-GB" noProof="0" dirty="0" err="1"/>
              <a:t>Fünfte</a:t>
            </a:r>
            <a:r>
              <a:rPr lang="en-GB" noProof="0" dirty="0"/>
              <a:t> </a:t>
            </a:r>
            <a:r>
              <a:rPr lang="en-GB" noProof="0" dirty="0" err="1"/>
              <a:t>Ebene</a:t>
            </a:r>
            <a:endParaRPr lang="en-GB" noProof="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398407" y="6337932"/>
            <a:ext cx="92779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 dirty="0"/>
              <a:t>12/14/2015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303713" y="633627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/>
              <a:t>Space for author and course number 123456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876718" y="6336272"/>
            <a:ext cx="685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>
                <a:solidFill>
                  <a:schemeClr val="tx1"/>
                </a:solidFill>
                <a:latin typeface="+mn-lt"/>
              </a:defRPr>
            </a:lvl1pPr>
          </a:lstStyle>
          <a:p>
            <a:fld id="{2E1B1CB6-5C5C-443C-B788-F7ADFC29778E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56794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79" r:id="rId2"/>
    <p:sldLayoutId id="2147483661" r:id="rId3"/>
    <p:sldLayoutId id="2147483668" r:id="rId4"/>
    <p:sldLayoutId id="2147483669" r:id="rId5"/>
    <p:sldLayoutId id="2147483670" r:id="rId6"/>
    <p:sldLayoutId id="2147483666" r:id="rId7"/>
    <p:sldLayoutId id="2147483677" r:id="rId8"/>
    <p:sldLayoutId id="2147483662" r:id="rId9"/>
    <p:sldLayoutId id="2147483664" r:id="rId10"/>
    <p:sldLayoutId id="2147483671" r:id="rId11"/>
    <p:sldLayoutId id="2147483672" r:id="rId12"/>
    <p:sldLayoutId id="2147483673" r:id="rId13"/>
    <p:sldLayoutId id="2147483675" r:id="rId14"/>
    <p:sldLayoutId id="2147483674" r:id="rId15"/>
    <p:sldLayoutId id="2147483678" r:id="rId16"/>
    <p:sldLayoutId id="2147483680" r:id="rId17"/>
    <p:sldLayoutId id="2147483681" r:id="rId18"/>
    <p:sldLayoutId id="2147483683" r:id="rId19"/>
    <p:sldLayoutId id="2147483684" r:id="rId20"/>
    <p:sldLayoutId id="2147483685" r:id="rId21"/>
  </p:sldLayoutIdLst>
  <p:txStyles>
    <p:titleStyle>
      <a:lvl1pPr algn="l" defTabSz="914400" rtl="0" eaLnBrk="1" latinLnBrk="0" hangingPunct="1">
        <a:lnSpc>
          <a:spcPct val="83000"/>
        </a:lnSpc>
        <a:spcBef>
          <a:spcPct val="0"/>
        </a:spcBef>
        <a:buNone/>
        <a:defRPr sz="30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24000" indent="-324000" algn="l" defTabSz="914400" rtl="0" eaLnBrk="1" latinLnBrk="0" hangingPunct="1">
        <a:lnSpc>
          <a:spcPct val="105000"/>
        </a:lnSpc>
        <a:spcBef>
          <a:spcPts val="800"/>
        </a:spcBef>
        <a:buSzPct val="90000"/>
        <a:buFont typeface="Wingdings 2" panose="05020102010507070707" pitchFamily="18" charset="2"/>
        <a:buChar char="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648000" indent="-324000" algn="l" defTabSz="914400" rtl="0" eaLnBrk="1" latinLnBrk="0" hangingPunct="1">
        <a:lnSpc>
          <a:spcPct val="105000"/>
        </a:lnSpc>
        <a:spcBef>
          <a:spcPts val="0"/>
        </a:spcBef>
        <a:buSzPct val="90000"/>
        <a:buFont typeface="Wingdings 2" panose="05020102010507070707" pitchFamily="18" charset="2"/>
        <a:buChar char="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936000" indent="-288000" algn="l" defTabSz="914400" rtl="0" eaLnBrk="1" latinLnBrk="0" hangingPunct="1">
        <a:lnSpc>
          <a:spcPct val="105000"/>
        </a:lnSpc>
        <a:spcBef>
          <a:spcPts val="0"/>
        </a:spcBef>
        <a:buFont typeface="Wingdings 2" panose="05020102010507070707" pitchFamily="18" charset="2"/>
        <a:buChar char="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24000" indent="-288000" algn="l" defTabSz="914400" rtl="0" eaLnBrk="1" latinLnBrk="0" hangingPunct="1">
        <a:lnSpc>
          <a:spcPct val="105000"/>
        </a:lnSpc>
        <a:spcBef>
          <a:spcPts val="0"/>
        </a:spcBef>
        <a:buFont typeface="Wingdings 2" panose="05020102010507070707" pitchFamily="18" charset="2"/>
        <a:buChar char="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512000" indent="-288000" algn="l" defTabSz="914400" rtl="0" eaLnBrk="1" latinLnBrk="0" hangingPunct="1">
        <a:lnSpc>
          <a:spcPct val="105000"/>
        </a:lnSpc>
        <a:spcBef>
          <a:spcPts val="0"/>
        </a:spcBef>
        <a:buFont typeface="Wingdings 2" panose="05020102010507070707" pitchFamily="18" charset="2"/>
        <a:buChar char="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4178" userDrawn="1">
          <p15:clr>
            <a:srgbClr val="F26B43"/>
          </p15:clr>
        </p15:guide>
        <p15:guide id="2" pos="544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9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9.xml"/><Relationship Id="rId5" Type="http://schemas.openxmlformats.org/officeDocument/2006/relationships/hyperlink" Target="https://www2.deloitte.com/xe/en/insights/focus/supply-chain/supply-chain-war-russia-ukraine.html" TargetMode="External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9.xml"/><Relationship Id="rId1" Type="http://schemas.openxmlformats.org/officeDocument/2006/relationships/tags" Target="../tags/tag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8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9.jpe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10" Type="http://schemas.openxmlformats.org/officeDocument/2006/relationships/image" Target="../media/image16.png"/><Relationship Id="rId4" Type="http://schemas.openxmlformats.org/officeDocument/2006/relationships/image" Target="../media/image10.png"/><Relationship Id="rId9" Type="http://schemas.openxmlformats.org/officeDocument/2006/relationships/image" Target="../media/image15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9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9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9.xml"/><Relationship Id="rId1" Type="http://schemas.openxmlformats.org/officeDocument/2006/relationships/tags" Target="../tags/tag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9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jku.at/org" TargetMode="External"/><Relationship Id="rId2" Type="http://schemas.openxmlformats.org/officeDocument/2006/relationships/hyperlink" Target="mailto:elke.schuessler@jku.at" TargetMode="Externa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8.png"/><Relationship Id="rId5" Type="http://schemas.openxmlformats.org/officeDocument/2006/relationships/hyperlink" Target="https://twitter.com/OS4Future" TargetMode="External"/><Relationship Id="rId4" Type="http://schemas.openxmlformats.org/officeDocument/2006/relationships/hyperlink" Target="https://twitter.com/ElkeSchuessler" TargetMode="Externa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50000"/>
            <a:lumOff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ORGANIZING in Times of Crisis"/>
          <p:cNvSpPr txBox="1"/>
          <p:nvPr/>
        </p:nvSpPr>
        <p:spPr>
          <a:xfrm>
            <a:off x="8916828" y="129946"/>
            <a:ext cx="2951257" cy="102624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35719" tIns="35719" rIns="35719" bIns="35719" anchor="ctr">
            <a:spAutoFit/>
          </a:bodyPr>
          <a:lstStyle/>
          <a:p>
            <a:pPr>
              <a:defRPr>
                <a:solidFill>
                  <a:srgbClr val="FFFFFF"/>
                </a:solidFill>
              </a:defRPr>
            </a:pPr>
            <a:r>
              <a:rPr sz="3500" b="1" dirty="0"/>
              <a:t>ORGANIZING</a:t>
            </a:r>
            <a:br>
              <a:rPr sz="7000" b="1" dirty="0"/>
            </a:br>
            <a:r>
              <a:rPr sz="2700" b="1" dirty="0"/>
              <a:t>in Times of Crisis</a:t>
            </a:r>
          </a:p>
        </p:txBody>
      </p:sp>
      <p:sp>
        <p:nvSpPr>
          <p:cNvPr id="124" name="Class 2: Organizing in and for the Unexpected"/>
          <p:cNvSpPr txBox="1"/>
          <p:nvPr/>
        </p:nvSpPr>
        <p:spPr>
          <a:xfrm>
            <a:off x="488422" y="2943629"/>
            <a:ext cx="11603318" cy="149848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71437" tIns="71437" rIns="71437" bIns="71437" anchor="ctr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R="0" indent="0" defTabSz="821531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8400" b="1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0" marR="0" indent="228600" algn="ctr" defTabSz="821531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0" marR="0" indent="457200" algn="ctr" defTabSz="821531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0" marR="0" indent="685800" algn="ctr" defTabSz="821531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0" marR="0" indent="914400" algn="ctr" defTabSz="821531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0" marR="0" indent="1143000" algn="ctr" defTabSz="821531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0" marR="0" indent="1371600" algn="ctr" defTabSz="821531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0" marR="0" indent="1600200" algn="ctr" defTabSz="821531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0" marR="0" indent="1828800" algn="ctr" defTabSz="821531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r>
              <a:rPr sz="4400" dirty="0"/>
              <a:t>Class </a:t>
            </a:r>
            <a:r>
              <a:rPr lang="de-AT" sz="4400" dirty="0"/>
              <a:t>10</a:t>
            </a:r>
            <a:r>
              <a:rPr sz="4400" dirty="0"/>
              <a:t>: </a:t>
            </a:r>
            <a:r>
              <a:rPr lang="en-US" sz="4400" dirty="0"/>
              <a:t>Organizing Resilient and Responsible Global Supply Chains</a:t>
            </a:r>
            <a:endParaRPr sz="4400" dirty="0"/>
          </a:p>
        </p:txBody>
      </p:sp>
      <p:sp>
        <p:nvSpPr>
          <p:cNvPr id="125" name="Daniel Geiger University of Hamburg"/>
          <p:cNvSpPr txBox="1"/>
          <p:nvPr/>
        </p:nvSpPr>
        <p:spPr>
          <a:xfrm>
            <a:off x="547286" y="5053769"/>
            <a:ext cx="5539977" cy="119071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R="0" indent="0" defTabSz="821531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7000" b="1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0" marR="0" indent="228600" algn="ctr" defTabSz="821531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0" marR="0" indent="457200" algn="ctr" defTabSz="821531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0" marR="0" indent="685800" algn="ctr" defTabSz="821531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0" marR="0" indent="914400" algn="ctr" defTabSz="821531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0" marR="0" indent="1143000" algn="ctr" defTabSz="821531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0" marR="0" indent="1371600" algn="ctr" defTabSz="821531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0" marR="0" indent="1600200" algn="ctr" defTabSz="821531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0" marR="0" indent="1828800" algn="ctr" defTabSz="821531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r>
              <a:rPr lang="de-AT" sz="3600" dirty="0"/>
              <a:t>Elke Schüßler</a:t>
            </a:r>
            <a:br>
              <a:rPr sz="3600" dirty="0"/>
            </a:br>
            <a:r>
              <a:rPr lang="en-US" sz="3200" dirty="0"/>
              <a:t>Johannes Kepler University</a:t>
            </a:r>
            <a:endParaRPr sz="3200" dirty="0"/>
          </a:p>
        </p:txBody>
      </p:sp>
      <p:sp>
        <p:nvSpPr>
          <p:cNvPr id="6" name="Daniel Geiger University of Hamburg">
            <a:extLst>
              <a:ext uri="{FF2B5EF4-FFF2-40B4-BE49-F238E27FC236}">
                <a16:creationId xmlns:a16="http://schemas.microsoft.com/office/drawing/2014/main" id="{7A6E3A34-869F-4F9E-9BF5-CB35423B129F}"/>
              </a:ext>
            </a:extLst>
          </p:cNvPr>
          <p:cNvSpPr txBox="1"/>
          <p:nvPr/>
        </p:nvSpPr>
        <p:spPr>
          <a:xfrm>
            <a:off x="10191726" y="6160307"/>
            <a:ext cx="1314036" cy="3086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15664" tIns="15664" rIns="15664" bIns="15664" anchor="ctr">
            <a:spAutoFit/>
          </a:bodyPr>
          <a:lstStyle/>
          <a:p>
            <a:pPr algn="l">
              <a:defRPr>
                <a:solidFill>
                  <a:srgbClr val="FFFFFF"/>
                </a:solidFill>
              </a:defRPr>
            </a:pPr>
            <a:r>
              <a:rPr lang="de-DE" b="1" dirty="0">
                <a:latin typeface="Helvetica Neue"/>
              </a:rPr>
              <a:t>May 3, 2022</a:t>
            </a:r>
            <a:endParaRPr b="1" dirty="0">
              <a:latin typeface="Helvetica Neue"/>
            </a:endParaRPr>
          </a:p>
        </p:txBody>
      </p:sp>
    </p:spTree>
    <p:extLst>
      <p:ext uri="{BB962C8B-B14F-4D97-AF65-F5344CB8AC3E}">
        <p14:creationId xmlns:p14="http://schemas.microsoft.com/office/powerpoint/2010/main" val="36015539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A36DA1C-6BDA-4B48-B9E1-70C1AD5364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2ED19EB5-D240-4B2D-81D6-26B91AAF4D1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F8B5C511-08FC-4847-A826-30DBDE864216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0E96C421-FE66-4897-A526-681AF191129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0077" t="14712" r="31848" b="19426"/>
          <a:stretch/>
        </p:blipFill>
        <p:spPr>
          <a:xfrm>
            <a:off x="608701" y="718705"/>
            <a:ext cx="4972291" cy="5375619"/>
          </a:xfrm>
          <a:prstGeom prst="rect">
            <a:avLst/>
          </a:prstGeom>
        </p:spPr>
      </p:pic>
      <p:sp>
        <p:nvSpPr>
          <p:cNvPr id="7" name="Textfeld 6">
            <a:extLst>
              <a:ext uri="{FF2B5EF4-FFF2-40B4-BE49-F238E27FC236}">
                <a16:creationId xmlns:a16="http://schemas.microsoft.com/office/drawing/2014/main" id="{94F55E50-FB0F-4193-A348-9C5802951000}"/>
              </a:ext>
            </a:extLst>
          </p:cNvPr>
          <p:cNvSpPr txBox="1"/>
          <p:nvPr/>
        </p:nvSpPr>
        <p:spPr>
          <a:xfrm>
            <a:off x="2758965" y="1719950"/>
            <a:ext cx="175496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i="1" dirty="0"/>
              <a:t>New York Times</a:t>
            </a:r>
          </a:p>
        </p:txBody>
      </p:sp>
      <p:pic>
        <p:nvPicPr>
          <p:cNvPr id="5122" name="Picture 2" descr="https://www2.deloitte.com/xe/en/insights/focus/supply-chain/supply-chain-war-russia-ukraine/_jcr_content/root/responsivegrid_380572564/advanced_image.coreimg.95.800.png/1649669678160/ca175392-figure1.png">
            <a:extLst>
              <a:ext uri="{FF2B5EF4-FFF2-40B4-BE49-F238E27FC236}">
                <a16:creationId xmlns:a16="http://schemas.microsoft.com/office/drawing/2014/main" id="{2CB346C8-11C2-4D04-9C98-A5B615BFCE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36843" y="347616"/>
            <a:ext cx="5918825" cy="61627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feld 7">
            <a:extLst>
              <a:ext uri="{FF2B5EF4-FFF2-40B4-BE49-F238E27FC236}">
                <a16:creationId xmlns:a16="http://schemas.microsoft.com/office/drawing/2014/main" id="{D777C8B4-1EAC-4C19-B95B-409DC465828D}"/>
              </a:ext>
            </a:extLst>
          </p:cNvPr>
          <p:cNvSpPr txBox="1"/>
          <p:nvPr/>
        </p:nvSpPr>
        <p:spPr>
          <a:xfrm>
            <a:off x="2286000" y="6490854"/>
            <a:ext cx="973375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Figure from: </a:t>
            </a:r>
            <a:r>
              <a:rPr lang="en-US" sz="1400" dirty="0">
                <a:hlinkClick r:id="rId5"/>
              </a:rPr>
              <a:t>https://www2.deloitte.com/xe/en/insights/focus/supply-chain/supply-chain-war-russia-ukraine.html</a:t>
            </a:r>
            <a:r>
              <a:rPr lang="en-US" sz="1400" dirty="0"/>
              <a:t> [2.5.2022]</a:t>
            </a:r>
          </a:p>
        </p:txBody>
      </p:sp>
    </p:spTree>
    <p:extLst>
      <p:ext uri="{BB962C8B-B14F-4D97-AF65-F5344CB8AC3E}">
        <p14:creationId xmlns:p14="http://schemas.microsoft.com/office/powerpoint/2010/main" val="40353530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69D6DFF-3FE0-482C-BAF7-B44BC34C39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Learning </a:t>
            </a:r>
            <a:r>
              <a:rPr lang="de-AT" dirty="0" err="1"/>
              <a:t>aims</a:t>
            </a:r>
            <a:endParaRPr lang="de-AT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FD5B3FC5-8A74-4296-8E1A-7EE4DED48DA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>
            <a:noAutofit/>
          </a:bodyPr>
          <a:lstStyle/>
          <a:p>
            <a:pPr>
              <a:spcAft>
                <a:spcPts val="800"/>
              </a:spcAft>
            </a:pPr>
            <a:r>
              <a:rPr lang="en-US" sz="2400" dirty="0"/>
              <a:t>Understand how global supply chains for different goods and services have developed historically.</a:t>
            </a:r>
          </a:p>
          <a:p>
            <a:pPr>
              <a:spcAft>
                <a:spcPts val="800"/>
              </a:spcAft>
            </a:pPr>
            <a:r>
              <a:rPr lang="en-US" sz="2400" dirty="0"/>
              <a:t>Understand how global supply chains are organized and governed, making them prone to risks and responsibility concerns.</a:t>
            </a:r>
          </a:p>
          <a:p>
            <a:pPr>
              <a:spcAft>
                <a:spcPts val="800"/>
              </a:spcAft>
            </a:pPr>
            <a:r>
              <a:rPr lang="en-US" sz="2400" dirty="0"/>
              <a:t>Understand how – by which governance mechanisms – global supply chains can be made more resilient and responsible.</a:t>
            </a:r>
          </a:p>
          <a:p>
            <a:pPr>
              <a:spcAft>
                <a:spcPts val="800"/>
              </a:spcAft>
            </a:pPr>
            <a:endParaRPr lang="en-US" sz="2400" dirty="0"/>
          </a:p>
          <a:p>
            <a:pPr>
              <a:spcAft>
                <a:spcPts val="800"/>
              </a:spcAft>
            </a:pPr>
            <a:endParaRPr lang="de-AT" sz="2400" dirty="0"/>
          </a:p>
          <a:p>
            <a:pPr>
              <a:spcAft>
                <a:spcPts val="800"/>
              </a:spcAft>
            </a:pPr>
            <a:endParaRPr lang="de-AT" sz="2400" dirty="0"/>
          </a:p>
          <a:p>
            <a:pPr>
              <a:spcAft>
                <a:spcPts val="800"/>
              </a:spcAft>
            </a:pPr>
            <a:endParaRPr lang="de-AT" sz="2400" dirty="0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0A669C12-137D-46C9-ACA5-365DB138397E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5" name="Bildplatzhalter 4">
            <a:extLst>
              <a:ext uri="{FF2B5EF4-FFF2-40B4-BE49-F238E27FC236}">
                <a16:creationId xmlns:a16="http://schemas.microsoft.com/office/drawing/2014/main" id="{4D168221-B51E-4271-9094-940BA4BFCF14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/>
      </p:sp>
    </p:spTree>
    <p:extLst>
      <p:ext uri="{BB962C8B-B14F-4D97-AF65-F5344CB8AC3E}">
        <p14:creationId xmlns:p14="http://schemas.microsoft.com/office/powerpoint/2010/main" val="10897996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4746"/>
    </mc:Choice>
    <mc:Fallback xmlns="">
      <p:transition spd="slow" advTm="44746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F9AEBA9-A9EA-4A08-8F4A-37FE23050A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The </a:t>
            </a:r>
            <a:r>
              <a:rPr lang="de-AT" dirty="0" err="1"/>
              <a:t>garment</a:t>
            </a:r>
            <a:r>
              <a:rPr lang="de-AT" dirty="0"/>
              <a:t> </a:t>
            </a:r>
            <a:r>
              <a:rPr lang="de-AT" dirty="0" err="1"/>
              <a:t>supply</a:t>
            </a:r>
            <a:r>
              <a:rPr lang="de-AT" dirty="0"/>
              <a:t> </a:t>
            </a:r>
            <a:r>
              <a:rPr lang="de-AT" dirty="0" err="1"/>
              <a:t>chain</a:t>
            </a:r>
            <a:endParaRPr lang="en-US" dirty="0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8B44D3B9-BDB7-4684-A1F6-14E33085A31B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/>
        <p:txBody>
          <a:bodyPr/>
          <a:lstStyle/>
          <a:p>
            <a:r>
              <a:rPr lang="de-AT" sz="1200" dirty="0"/>
              <a:t>Lane (2008), Schüßler (2009)</a:t>
            </a:r>
            <a:endParaRPr lang="en-US" sz="1200" dirty="0"/>
          </a:p>
        </p:txBody>
      </p:sp>
      <p:sp>
        <p:nvSpPr>
          <p:cNvPr id="5" name="Bildplatzhalter 4">
            <a:extLst>
              <a:ext uri="{FF2B5EF4-FFF2-40B4-BE49-F238E27FC236}">
                <a16:creationId xmlns:a16="http://schemas.microsoft.com/office/drawing/2014/main" id="{5BE6D662-A7DB-488D-A568-EDDE0EF6846D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/>
      </p:sp>
      <p:sp>
        <p:nvSpPr>
          <p:cNvPr id="7" name="Pfeil: Chevron 6">
            <a:extLst>
              <a:ext uri="{FF2B5EF4-FFF2-40B4-BE49-F238E27FC236}">
                <a16:creationId xmlns:a16="http://schemas.microsoft.com/office/drawing/2014/main" id="{31963EFC-65D2-4436-984C-0595FE406332}"/>
              </a:ext>
            </a:extLst>
          </p:cNvPr>
          <p:cNvSpPr/>
          <p:nvPr/>
        </p:nvSpPr>
        <p:spPr>
          <a:xfrm>
            <a:off x="72664" y="1704721"/>
            <a:ext cx="1962450" cy="874337"/>
          </a:xfrm>
          <a:prstGeom prst="chevron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AT" sz="1100" b="1" dirty="0" err="1">
                <a:solidFill>
                  <a:schemeClr val="tx1"/>
                </a:solidFill>
              </a:rPr>
              <a:t>Planning</a:t>
            </a:r>
            <a:r>
              <a:rPr lang="de-AT" sz="1100" b="1" dirty="0">
                <a:solidFill>
                  <a:schemeClr val="tx1"/>
                </a:solidFill>
              </a:rPr>
              <a:t> </a:t>
            </a:r>
            <a:r>
              <a:rPr lang="de-AT" sz="1100" b="1" dirty="0" err="1">
                <a:solidFill>
                  <a:schemeClr val="tx1"/>
                </a:solidFill>
              </a:rPr>
              <a:t>collection</a:t>
            </a:r>
            <a:r>
              <a:rPr lang="de-AT" sz="1100" b="1" dirty="0">
                <a:solidFill>
                  <a:schemeClr val="tx1"/>
                </a:solidFill>
              </a:rPr>
              <a:t> </a:t>
            </a:r>
            <a:endParaRPr lang="en-US" sz="1100" b="1" dirty="0">
              <a:solidFill>
                <a:schemeClr val="tx1"/>
              </a:solidFill>
            </a:endParaRPr>
          </a:p>
        </p:txBody>
      </p:sp>
      <p:sp>
        <p:nvSpPr>
          <p:cNvPr id="8" name="Pfeil: Chevron 7">
            <a:extLst>
              <a:ext uri="{FF2B5EF4-FFF2-40B4-BE49-F238E27FC236}">
                <a16:creationId xmlns:a16="http://schemas.microsoft.com/office/drawing/2014/main" id="{9944DB06-5C01-4DAF-90D6-033DDF4C2872}"/>
              </a:ext>
            </a:extLst>
          </p:cNvPr>
          <p:cNvSpPr/>
          <p:nvPr/>
        </p:nvSpPr>
        <p:spPr>
          <a:xfrm>
            <a:off x="1721642" y="1697170"/>
            <a:ext cx="2086005" cy="874337"/>
          </a:xfrm>
          <a:prstGeom prst="chevron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AT" sz="1100" b="1" dirty="0" err="1">
                <a:solidFill>
                  <a:schemeClr val="tx1"/>
                </a:solidFill>
              </a:rPr>
              <a:t>Designing</a:t>
            </a:r>
            <a:r>
              <a:rPr lang="de-AT" sz="1100" b="1" dirty="0">
                <a:solidFill>
                  <a:schemeClr val="tx1"/>
                </a:solidFill>
              </a:rPr>
              <a:t> and </a:t>
            </a:r>
            <a:r>
              <a:rPr lang="de-AT" sz="1100" b="1" dirty="0" err="1">
                <a:solidFill>
                  <a:schemeClr val="tx1"/>
                </a:solidFill>
              </a:rPr>
              <a:t>prototyping</a:t>
            </a:r>
            <a:r>
              <a:rPr lang="de-AT" sz="1100" b="1" dirty="0">
                <a:solidFill>
                  <a:schemeClr val="tx1"/>
                </a:solidFill>
              </a:rPr>
              <a:t> </a:t>
            </a:r>
            <a:r>
              <a:rPr lang="de-AT" sz="1100" b="1" dirty="0" err="1">
                <a:solidFill>
                  <a:schemeClr val="tx1"/>
                </a:solidFill>
              </a:rPr>
              <a:t>models</a:t>
            </a:r>
            <a:endParaRPr lang="en-US" sz="1100" b="1" dirty="0">
              <a:solidFill>
                <a:schemeClr val="tx1"/>
              </a:solidFill>
            </a:endParaRPr>
          </a:p>
        </p:txBody>
      </p:sp>
      <p:sp>
        <p:nvSpPr>
          <p:cNvPr id="9" name="Pfeil: Chevron 8">
            <a:extLst>
              <a:ext uri="{FF2B5EF4-FFF2-40B4-BE49-F238E27FC236}">
                <a16:creationId xmlns:a16="http://schemas.microsoft.com/office/drawing/2014/main" id="{4D301CD7-82D6-432B-9CDC-01715BA7DAD4}"/>
              </a:ext>
            </a:extLst>
          </p:cNvPr>
          <p:cNvSpPr/>
          <p:nvPr/>
        </p:nvSpPr>
        <p:spPr>
          <a:xfrm>
            <a:off x="3512059" y="1697607"/>
            <a:ext cx="1962449" cy="874337"/>
          </a:xfrm>
          <a:prstGeom prst="chevron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AT" sz="1100" b="1" dirty="0" err="1">
                <a:solidFill>
                  <a:schemeClr val="tx1"/>
                </a:solidFill>
              </a:rPr>
              <a:t>Buying</a:t>
            </a:r>
            <a:r>
              <a:rPr lang="de-AT" sz="1100" b="1" dirty="0">
                <a:solidFill>
                  <a:schemeClr val="tx1"/>
                </a:solidFill>
              </a:rPr>
              <a:t> </a:t>
            </a:r>
            <a:r>
              <a:rPr lang="de-AT" sz="1100" b="1" dirty="0" err="1">
                <a:solidFill>
                  <a:schemeClr val="tx1"/>
                </a:solidFill>
              </a:rPr>
              <a:t>materials</a:t>
            </a:r>
            <a:endParaRPr lang="de-AT" sz="1100" b="1" dirty="0">
              <a:solidFill>
                <a:schemeClr val="tx1"/>
              </a:solidFill>
            </a:endParaRPr>
          </a:p>
          <a:p>
            <a:pPr algn="ctr"/>
            <a:endParaRPr lang="en-US" sz="1100" b="1" dirty="0">
              <a:solidFill>
                <a:schemeClr val="tx1"/>
              </a:solidFill>
            </a:endParaRPr>
          </a:p>
        </p:txBody>
      </p:sp>
      <p:sp>
        <p:nvSpPr>
          <p:cNvPr id="10" name="Pfeil: Chevron 9">
            <a:extLst>
              <a:ext uri="{FF2B5EF4-FFF2-40B4-BE49-F238E27FC236}">
                <a16:creationId xmlns:a16="http://schemas.microsoft.com/office/drawing/2014/main" id="{FFBED03E-DF02-40D3-B3A7-644643BC1E66}"/>
              </a:ext>
            </a:extLst>
          </p:cNvPr>
          <p:cNvSpPr/>
          <p:nvPr/>
        </p:nvSpPr>
        <p:spPr>
          <a:xfrm>
            <a:off x="5174685" y="1697170"/>
            <a:ext cx="2086005" cy="874337"/>
          </a:xfrm>
          <a:prstGeom prst="chevron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AT" sz="1100" b="1" dirty="0" err="1">
                <a:solidFill>
                  <a:schemeClr val="tx1"/>
                </a:solidFill>
              </a:rPr>
              <a:t>Manufacture</a:t>
            </a:r>
            <a:r>
              <a:rPr lang="de-AT" sz="1100" b="1" dirty="0">
                <a:solidFill>
                  <a:schemeClr val="tx1"/>
                </a:solidFill>
              </a:rPr>
              <a:t> and </a:t>
            </a:r>
            <a:r>
              <a:rPr lang="de-AT" sz="1100" b="1" dirty="0" err="1">
                <a:solidFill>
                  <a:schemeClr val="tx1"/>
                </a:solidFill>
              </a:rPr>
              <a:t>assembly</a:t>
            </a:r>
            <a:r>
              <a:rPr lang="de-AT" sz="1100" b="1" dirty="0">
                <a:solidFill>
                  <a:schemeClr val="tx1"/>
                </a:solidFill>
              </a:rPr>
              <a:t> </a:t>
            </a:r>
          </a:p>
          <a:p>
            <a:pPr algn="ctr"/>
            <a:endParaRPr lang="en-US" sz="1100" b="1" dirty="0">
              <a:solidFill>
                <a:schemeClr val="tx1"/>
              </a:solidFill>
            </a:endParaRPr>
          </a:p>
        </p:txBody>
      </p:sp>
      <p:sp>
        <p:nvSpPr>
          <p:cNvPr id="11" name="Pfeil: Chevron 10">
            <a:extLst>
              <a:ext uri="{FF2B5EF4-FFF2-40B4-BE49-F238E27FC236}">
                <a16:creationId xmlns:a16="http://schemas.microsoft.com/office/drawing/2014/main" id="{D182AF45-AD12-4A71-8EF9-116ADD188A68}"/>
              </a:ext>
            </a:extLst>
          </p:cNvPr>
          <p:cNvSpPr/>
          <p:nvPr/>
        </p:nvSpPr>
        <p:spPr>
          <a:xfrm>
            <a:off x="6951455" y="1690221"/>
            <a:ext cx="1948260" cy="874337"/>
          </a:xfrm>
          <a:prstGeom prst="chevron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AT" sz="1100" b="1" dirty="0">
                <a:solidFill>
                  <a:schemeClr val="tx1"/>
                </a:solidFill>
              </a:rPr>
              <a:t>Marketing </a:t>
            </a:r>
          </a:p>
          <a:p>
            <a:pPr algn="ctr"/>
            <a:endParaRPr lang="en-US" sz="1100" b="1" dirty="0">
              <a:solidFill>
                <a:schemeClr val="tx1"/>
              </a:solidFill>
            </a:endParaRPr>
          </a:p>
        </p:txBody>
      </p:sp>
      <p:sp>
        <p:nvSpPr>
          <p:cNvPr id="18" name="Pfeil: Chevron 17">
            <a:extLst>
              <a:ext uri="{FF2B5EF4-FFF2-40B4-BE49-F238E27FC236}">
                <a16:creationId xmlns:a16="http://schemas.microsoft.com/office/drawing/2014/main" id="{7AE26C6E-8D3F-400D-B6A2-E92CA30E2082}"/>
              </a:ext>
            </a:extLst>
          </p:cNvPr>
          <p:cNvSpPr/>
          <p:nvPr/>
        </p:nvSpPr>
        <p:spPr>
          <a:xfrm>
            <a:off x="8584188" y="1707586"/>
            <a:ext cx="1827441" cy="874337"/>
          </a:xfrm>
          <a:prstGeom prst="chevron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AT" sz="1100" b="1" dirty="0" err="1">
                <a:solidFill>
                  <a:schemeClr val="tx1"/>
                </a:solidFill>
              </a:rPr>
              <a:t>Distribu-tion</a:t>
            </a:r>
            <a:r>
              <a:rPr lang="de-AT" sz="1100" b="1" dirty="0">
                <a:solidFill>
                  <a:schemeClr val="tx1"/>
                </a:solidFill>
              </a:rPr>
              <a:t> </a:t>
            </a:r>
          </a:p>
          <a:p>
            <a:pPr algn="ctr"/>
            <a:endParaRPr lang="en-US" sz="1100" b="1" dirty="0">
              <a:solidFill>
                <a:schemeClr val="tx1"/>
              </a:solidFill>
            </a:endParaRPr>
          </a:p>
        </p:txBody>
      </p:sp>
      <p:sp>
        <p:nvSpPr>
          <p:cNvPr id="19" name="Pfeil: Chevron 18">
            <a:extLst>
              <a:ext uri="{FF2B5EF4-FFF2-40B4-BE49-F238E27FC236}">
                <a16:creationId xmlns:a16="http://schemas.microsoft.com/office/drawing/2014/main" id="{8891A9CC-52E3-4B21-BF30-789257F9B4CD}"/>
              </a:ext>
            </a:extLst>
          </p:cNvPr>
          <p:cNvSpPr/>
          <p:nvPr/>
        </p:nvSpPr>
        <p:spPr>
          <a:xfrm>
            <a:off x="10119556" y="1674929"/>
            <a:ext cx="1969766" cy="874337"/>
          </a:xfrm>
          <a:prstGeom prst="chevron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AT" sz="1100" b="1" dirty="0" err="1">
                <a:solidFill>
                  <a:schemeClr val="tx1"/>
                </a:solidFill>
              </a:rPr>
              <a:t>Retailing</a:t>
            </a:r>
            <a:r>
              <a:rPr lang="de-AT" sz="1100" b="1" dirty="0">
                <a:solidFill>
                  <a:schemeClr val="tx1"/>
                </a:solidFill>
              </a:rPr>
              <a:t> </a:t>
            </a:r>
          </a:p>
          <a:p>
            <a:pPr algn="ctr"/>
            <a:endParaRPr lang="en-US" sz="1100" b="1" dirty="0">
              <a:solidFill>
                <a:schemeClr val="tx1"/>
              </a:solidFill>
            </a:endParaRPr>
          </a:p>
        </p:txBody>
      </p:sp>
      <p:sp>
        <p:nvSpPr>
          <p:cNvPr id="55" name="Pfeil: Chevron 54">
            <a:extLst>
              <a:ext uri="{FF2B5EF4-FFF2-40B4-BE49-F238E27FC236}">
                <a16:creationId xmlns:a16="http://schemas.microsoft.com/office/drawing/2014/main" id="{2CCA8503-01C1-4647-8E78-83FA52F35FF2}"/>
              </a:ext>
            </a:extLst>
          </p:cNvPr>
          <p:cNvSpPr/>
          <p:nvPr/>
        </p:nvSpPr>
        <p:spPr>
          <a:xfrm>
            <a:off x="72664" y="2852679"/>
            <a:ext cx="1962450" cy="874337"/>
          </a:xfrm>
          <a:prstGeom prst="chevron">
            <a:avLst/>
          </a:prstGeom>
          <a:noFill/>
          <a:ln w="381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AT" sz="1100" b="1" dirty="0" err="1">
                <a:solidFill>
                  <a:schemeClr val="tx1"/>
                </a:solidFill>
              </a:rPr>
              <a:t>Planning</a:t>
            </a:r>
            <a:r>
              <a:rPr lang="de-AT" sz="1100" b="1" dirty="0">
                <a:solidFill>
                  <a:schemeClr val="tx1"/>
                </a:solidFill>
              </a:rPr>
              <a:t> </a:t>
            </a:r>
            <a:r>
              <a:rPr lang="de-AT" sz="1100" b="1" dirty="0" err="1">
                <a:solidFill>
                  <a:schemeClr val="tx1"/>
                </a:solidFill>
              </a:rPr>
              <a:t>collection</a:t>
            </a:r>
            <a:r>
              <a:rPr lang="de-AT" sz="1100" b="1" dirty="0">
                <a:solidFill>
                  <a:schemeClr val="tx1"/>
                </a:solidFill>
              </a:rPr>
              <a:t> </a:t>
            </a:r>
            <a:endParaRPr lang="en-US" sz="1100" b="1" dirty="0">
              <a:solidFill>
                <a:schemeClr val="tx1"/>
              </a:solidFill>
            </a:endParaRPr>
          </a:p>
        </p:txBody>
      </p:sp>
      <p:sp>
        <p:nvSpPr>
          <p:cNvPr id="56" name="Pfeil: Chevron 55">
            <a:extLst>
              <a:ext uri="{FF2B5EF4-FFF2-40B4-BE49-F238E27FC236}">
                <a16:creationId xmlns:a16="http://schemas.microsoft.com/office/drawing/2014/main" id="{86AA9E3E-246C-417A-8210-068662F30923}"/>
              </a:ext>
            </a:extLst>
          </p:cNvPr>
          <p:cNvSpPr/>
          <p:nvPr/>
        </p:nvSpPr>
        <p:spPr>
          <a:xfrm>
            <a:off x="1721642" y="2845128"/>
            <a:ext cx="2086005" cy="874337"/>
          </a:xfrm>
          <a:prstGeom prst="chevron">
            <a:avLst/>
          </a:prstGeom>
          <a:noFill/>
          <a:ln w="38100">
            <a:solidFill>
              <a:schemeClr val="accent4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AT" sz="1100" b="1" dirty="0" err="1">
                <a:solidFill>
                  <a:schemeClr val="tx1"/>
                </a:solidFill>
              </a:rPr>
              <a:t>Designing</a:t>
            </a:r>
            <a:r>
              <a:rPr lang="de-AT" sz="1100" b="1" dirty="0">
                <a:solidFill>
                  <a:schemeClr val="tx1"/>
                </a:solidFill>
              </a:rPr>
              <a:t> and </a:t>
            </a:r>
            <a:r>
              <a:rPr lang="de-AT" sz="1100" b="1" err="1">
                <a:solidFill>
                  <a:schemeClr val="tx1"/>
                </a:solidFill>
              </a:rPr>
              <a:t>prototyping</a:t>
            </a:r>
            <a:r>
              <a:rPr lang="de-AT" sz="1100" b="1">
                <a:solidFill>
                  <a:schemeClr val="tx1"/>
                </a:solidFill>
              </a:rPr>
              <a:t> models</a:t>
            </a:r>
            <a:endParaRPr lang="en-US" sz="1100" b="1" dirty="0">
              <a:solidFill>
                <a:schemeClr val="tx1"/>
              </a:solidFill>
            </a:endParaRPr>
          </a:p>
        </p:txBody>
      </p:sp>
      <p:sp>
        <p:nvSpPr>
          <p:cNvPr id="57" name="Pfeil: Chevron 56">
            <a:extLst>
              <a:ext uri="{FF2B5EF4-FFF2-40B4-BE49-F238E27FC236}">
                <a16:creationId xmlns:a16="http://schemas.microsoft.com/office/drawing/2014/main" id="{0F25591D-BF79-421F-B2F9-29309F2F726C}"/>
              </a:ext>
            </a:extLst>
          </p:cNvPr>
          <p:cNvSpPr/>
          <p:nvPr/>
        </p:nvSpPr>
        <p:spPr>
          <a:xfrm>
            <a:off x="3512059" y="2845565"/>
            <a:ext cx="1962449" cy="874337"/>
          </a:xfrm>
          <a:prstGeom prst="chevron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AT" sz="1100" b="1" dirty="0" err="1">
                <a:solidFill>
                  <a:schemeClr val="tx1"/>
                </a:solidFill>
              </a:rPr>
              <a:t>Buying</a:t>
            </a:r>
            <a:r>
              <a:rPr lang="de-AT" sz="1100" b="1" dirty="0">
                <a:solidFill>
                  <a:schemeClr val="tx1"/>
                </a:solidFill>
              </a:rPr>
              <a:t> </a:t>
            </a:r>
            <a:r>
              <a:rPr lang="de-AT" sz="1100" b="1" dirty="0" err="1">
                <a:solidFill>
                  <a:schemeClr val="tx1"/>
                </a:solidFill>
              </a:rPr>
              <a:t>materials</a:t>
            </a:r>
            <a:endParaRPr lang="de-AT" sz="1100" b="1" dirty="0">
              <a:solidFill>
                <a:schemeClr val="tx1"/>
              </a:solidFill>
            </a:endParaRPr>
          </a:p>
          <a:p>
            <a:pPr algn="ctr"/>
            <a:endParaRPr lang="en-US" sz="1100" b="1" dirty="0">
              <a:solidFill>
                <a:schemeClr val="tx1"/>
              </a:solidFill>
            </a:endParaRPr>
          </a:p>
        </p:txBody>
      </p:sp>
      <p:sp>
        <p:nvSpPr>
          <p:cNvPr id="58" name="Pfeil: Chevron 57">
            <a:extLst>
              <a:ext uri="{FF2B5EF4-FFF2-40B4-BE49-F238E27FC236}">
                <a16:creationId xmlns:a16="http://schemas.microsoft.com/office/drawing/2014/main" id="{1C682F22-81A3-4410-94FB-4EC200EB4180}"/>
              </a:ext>
            </a:extLst>
          </p:cNvPr>
          <p:cNvSpPr/>
          <p:nvPr/>
        </p:nvSpPr>
        <p:spPr>
          <a:xfrm>
            <a:off x="5174685" y="2845128"/>
            <a:ext cx="2086005" cy="874337"/>
          </a:xfrm>
          <a:prstGeom prst="chevron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AT" sz="1100" b="1" dirty="0" err="1">
                <a:solidFill>
                  <a:schemeClr val="tx1"/>
                </a:solidFill>
              </a:rPr>
              <a:t>Manufacture</a:t>
            </a:r>
            <a:r>
              <a:rPr lang="de-AT" sz="1100" b="1" dirty="0">
                <a:solidFill>
                  <a:schemeClr val="tx1"/>
                </a:solidFill>
              </a:rPr>
              <a:t> and </a:t>
            </a:r>
            <a:r>
              <a:rPr lang="de-AT" sz="1100" b="1" dirty="0" err="1">
                <a:solidFill>
                  <a:schemeClr val="tx1"/>
                </a:solidFill>
              </a:rPr>
              <a:t>assembly</a:t>
            </a:r>
            <a:r>
              <a:rPr lang="de-AT" sz="1100" b="1" dirty="0">
                <a:solidFill>
                  <a:schemeClr val="tx1"/>
                </a:solidFill>
              </a:rPr>
              <a:t> </a:t>
            </a:r>
          </a:p>
          <a:p>
            <a:pPr algn="ctr"/>
            <a:endParaRPr lang="en-US" sz="1100" b="1" dirty="0">
              <a:solidFill>
                <a:schemeClr val="tx1"/>
              </a:solidFill>
            </a:endParaRPr>
          </a:p>
        </p:txBody>
      </p:sp>
      <p:sp>
        <p:nvSpPr>
          <p:cNvPr id="59" name="Pfeil: Chevron 58">
            <a:extLst>
              <a:ext uri="{FF2B5EF4-FFF2-40B4-BE49-F238E27FC236}">
                <a16:creationId xmlns:a16="http://schemas.microsoft.com/office/drawing/2014/main" id="{D016FFD6-86D3-43F3-B19F-824A3DC70B19}"/>
              </a:ext>
            </a:extLst>
          </p:cNvPr>
          <p:cNvSpPr/>
          <p:nvPr/>
        </p:nvSpPr>
        <p:spPr>
          <a:xfrm>
            <a:off x="6951455" y="2838179"/>
            <a:ext cx="1948260" cy="874337"/>
          </a:xfrm>
          <a:prstGeom prst="chevron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AT" sz="1100" b="1" dirty="0">
                <a:solidFill>
                  <a:schemeClr val="tx1"/>
                </a:solidFill>
              </a:rPr>
              <a:t>Marketing </a:t>
            </a:r>
          </a:p>
          <a:p>
            <a:pPr algn="ctr"/>
            <a:endParaRPr lang="en-US" sz="1100" b="1" dirty="0">
              <a:solidFill>
                <a:schemeClr val="tx1"/>
              </a:solidFill>
            </a:endParaRPr>
          </a:p>
        </p:txBody>
      </p:sp>
      <p:sp>
        <p:nvSpPr>
          <p:cNvPr id="60" name="Pfeil: Chevron 59">
            <a:extLst>
              <a:ext uri="{FF2B5EF4-FFF2-40B4-BE49-F238E27FC236}">
                <a16:creationId xmlns:a16="http://schemas.microsoft.com/office/drawing/2014/main" id="{2F6D25BD-DC76-458B-9AD2-B40B5812C043}"/>
              </a:ext>
            </a:extLst>
          </p:cNvPr>
          <p:cNvSpPr/>
          <p:nvPr/>
        </p:nvSpPr>
        <p:spPr>
          <a:xfrm>
            <a:off x="8584188" y="2822887"/>
            <a:ext cx="1827441" cy="874337"/>
          </a:xfrm>
          <a:prstGeom prst="chevron">
            <a:avLst/>
          </a:prstGeom>
          <a:noFill/>
          <a:ln w="381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AT" sz="1100" b="1" dirty="0" err="1">
                <a:solidFill>
                  <a:schemeClr val="tx1"/>
                </a:solidFill>
              </a:rPr>
              <a:t>Distribu-tion</a:t>
            </a:r>
            <a:r>
              <a:rPr lang="de-AT" sz="1100" b="1" dirty="0">
                <a:solidFill>
                  <a:schemeClr val="tx1"/>
                </a:solidFill>
              </a:rPr>
              <a:t> </a:t>
            </a:r>
          </a:p>
          <a:p>
            <a:pPr algn="ctr"/>
            <a:endParaRPr lang="en-US" sz="1100" b="1" dirty="0">
              <a:solidFill>
                <a:schemeClr val="tx1"/>
              </a:solidFill>
            </a:endParaRPr>
          </a:p>
        </p:txBody>
      </p:sp>
      <p:sp>
        <p:nvSpPr>
          <p:cNvPr id="61" name="Pfeil: Chevron 60">
            <a:extLst>
              <a:ext uri="{FF2B5EF4-FFF2-40B4-BE49-F238E27FC236}">
                <a16:creationId xmlns:a16="http://schemas.microsoft.com/office/drawing/2014/main" id="{079C3D40-D26B-4B99-869C-6689EA51A8B4}"/>
              </a:ext>
            </a:extLst>
          </p:cNvPr>
          <p:cNvSpPr/>
          <p:nvPr/>
        </p:nvSpPr>
        <p:spPr>
          <a:xfrm>
            <a:off x="10092260" y="2822887"/>
            <a:ext cx="1969766" cy="874337"/>
          </a:xfrm>
          <a:prstGeom prst="chevron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AT" sz="1100" b="1" dirty="0" err="1">
                <a:solidFill>
                  <a:schemeClr val="tx1"/>
                </a:solidFill>
              </a:rPr>
              <a:t>Retailing</a:t>
            </a:r>
            <a:r>
              <a:rPr lang="de-AT" sz="1100" b="1" dirty="0">
                <a:solidFill>
                  <a:schemeClr val="tx1"/>
                </a:solidFill>
              </a:rPr>
              <a:t> </a:t>
            </a:r>
          </a:p>
          <a:p>
            <a:pPr algn="ctr"/>
            <a:endParaRPr lang="en-US" sz="1100" b="1" dirty="0">
              <a:solidFill>
                <a:schemeClr val="tx1"/>
              </a:solidFill>
            </a:endParaRPr>
          </a:p>
        </p:txBody>
      </p:sp>
      <p:sp>
        <p:nvSpPr>
          <p:cNvPr id="79" name="Pfeil: Chevron 78">
            <a:extLst>
              <a:ext uri="{FF2B5EF4-FFF2-40B4-BE49-F238E27FC236}">
                <a16:creationId xmlns:a16="http://schemas.microsoft.com/office/drawing/2014/main" id="{84721A1B-9ED4-4D8A-9BED-467EB8CDB276}"/>
              </a:ext>
            </a:extLst>
          </p:cNvPr>
          <p:cNvSpPr/>
          <p:nvPr/>
        </p:nvSpPr>
        <p:spPr>
          <a:xfrm>
            <a:off x="108160" y="4164774"/>
            <a:ext cx="1962450" cy="874337"/>
          </a:xfrm>
          <a:prstGeom prst="chevron">
            <a:avLst/>
          </a:prstGeom>
          <a:noFill/>
          <a:ln w="381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AT" sz="1100" b="1" dirty="0" err="1">
                <a:solidFill>
                  <a:schemeClr val="tx1"/>
                </a:solidFill>
              </a:rPr>
              <a:t>Planning</a:t>
            </a:r>
            <a:r>
              <a:rPr lang="de-AT" sz="1100" b="1" dirty="0">
                <a:solidFill>
                  <a:schemeClr val="tx1"/>
                </a:solidFill>
              </a:rPr>
              <a:t> </a:t>
            </a:r>
            <a:r>
              <a:rPr lang="de-AT" sz="1100" b="1" err="1">
                <a:solidFill>
                  <a:schemeClr val="tx1"/>
                </a:solidFill>
              </a:rPr>
              <a:t>collection</a:t>
            </a:r>
            <a:r>
              <a:rPr lang="de-AT" sz="1100" b="1">
                <a:solidFill>
                  <a:schemeClr val="tx1"/>
                </a:solidFill>
              </a:rPr>
              <a:t> </a:t>
            </a:r>
            <a:endParaRPr lang="en-US" sz="1100" b="1" dirty="0">
              <a:solidFill>
                <a:schemeClr val="tx1"/>
              </a:solidFill>
            </a:endParaRPr>
          </a:p>
        </p:txBody>
      </p:sp>
      <p:sp>
        <p:nvSpPr>
          <p:cNvPr id="80" name="Pfeil: Chevron 79">
            <a:extLst>
              <a:ext uri="{FF2B5EF4-FFF2-40B4-BE49-F238E27FC236}">
                <a16:creationId xmlns:a16="http://schemas.microsoft.com/office/drawing/2014/main" id="{2BAC0EB9-D01D-4BF8-BB54-37E36039B174}"/>
              </a:ext>
            </a:extLst>
          </p:cNvPr>
          <p:cNvSpPr/>
          <p:nvPr/>
        </p:nvSpPr>
        <p:spPr>
          <a:xfrm>
            <a:off x="1757138" y="4157223"/>
            <a:ext cx="2086005" cy="874337"/>
          </a:xfrm>
          <a:prstGeom prst="chevron">
            <a:avLst/>
          </a:prstGeom>
          <a:noFill/>
          <a:ln w="381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AT" sz="1100" b="1" dirty="0" err="1">
                <a:solidFill>
                  <a:schemeClr val="tx1"/>
                </a:solidFill>
              </a:rPr>
              <a:t>Designing</a:t>
            </a:r>
            <a:r>
              <a:rPr lang="de-AT" sz="1100" b="1" dirty="0">
                <a:solidFill>
                  <a:schemeClr val="tx1"/>
                </a:solidFill>
              </a:rPr>
              <a:t> and </a:t>
            </a:r>
            <a:r>
              <a:rPr lang="de-AT" sz="1100" b="1" err="1">
                <a:solidFill>
                  <a:schemeClr val="tx1"/>
                </a:solidFill>
              </a:rPr>
              <a:t>prototyping</a:t>
            </a:r>
            <a:r>
              <a:rPr lang="de-AT" sz="1100" b="1">
                <a:solidFill>
                  <a:schemeClr val="tx1"/>
                </a:solidFill>
              </a:rPr>
              <a:t> models</a:t>
            </a:r>
            <a:endParaRPr lang="en-US" sz="1100" b="1" dirty="0">
              <a:solidFill>
                <a:schemeClr val="tx1"/>
              </a:solidFill>
            </a:endParaRPr>
          </a:p>
        </p:txBody>
      </p:sp>
      <p:sp>
        <p:nvSpPr>
          <p:cNvPr id="81" name="Pfeil: Chevron 80">
            <a:extLst>
              <a:ext uri="{FF2B5EF4-FFF2-40B4-BE49-F238E27FC236}">
                <a16:creationId xmlns:a16="http://schemas.microsoft.com/office/drawing/2014/main" id="{9DF3B77A-FA79-4770-91F9-6CFECDC59A16}"/>
              </a:ext>
            </a:extLst>
          </p:cNvPr>
          <p:cNvSpPr/>
          <p:nvPr/>
        </p:nvSpPr>
        <p:spPr>
          <a:xfrm>
            <a:off x="3547555" y="4157660"/>
            <a:ext cx="1962449" cy="874337"/>
          </a:xfrm>
          <a:prstGeom prst="chevron">
            <a:avLst/>
          </a:prstGeom>
          <a:noFill/>
          <a:ln w="38100">
            <a:solidFill>
              <a:schemeClr val="accent4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AT" sz="1100" b="1" dirty="0" err="1">
                <a:solidFill>
                  <a:schemeClr val="tx1"/>
                </a:solidFill>
              </a:rPr>
              <a:t>Buying</a:t>
            </a:r>
            <a:r>
              <a:rPr lang="de-AT" sz="1100" b="1" dirty="0">
                <a:solidFill>
                  <a:schemeClr val="tx1"/>
                </a:solidFill>
              </a:rPr>
              <a:t> </a:t>
            </a:r>
            <a:r>
              <a:rPr lang="de-AT" sz="1100" b="1" dirty="0" err="1">
                <a:solidFill>
                  <a:schemeClr val="tx1"/>
                </a:solidFill>
              </a:rPr>
              <a:t>materials</a:t>
            </a:r>
            <a:endParaRPr lang="de-AT" sz="1100" b="1" dirty="0">
              <a:solidFill>
                <a:schemeClr val="tx1"/>
              </a:solidFill>
            </a:endParaRPr>
          </a:p>
          <a:p>
            <a:pPr algn="ctr"/>
            <a:endParaRPr lang="en-US" sz="1100" b="1" dirty="0">
              <a:solidFill>
                <a:schemeClr val="tx1"/>
              </a:solidFill>
            </a:endParaRPr>
          </a:p>
        </p:txBody>
      </p:sp>
      <p:sp>
        <p:nvSpPr>
          <p:cNvPr id="82" name="Pfeil: Chevron 81">
            <a:extLst>
              <a:ext uri="{FF2B5EF4-FFF2-40B4-BE49-F238E27FC236}">
                <a16:creationId xmlns:a16="http://schemas.microsoft.com/office/drawing/2014/main" id="{7D7A186A-A15D-4E02-9418-7DC60B46F5E2}"/>
              </a:ext>
            </a:extLst>
          </p:cNvPr>
          <p:cNvSpPr/>
          <p:nvPr/>
        </p:nvSpPr>
        <p:spPr>
          <a:xfrm>
            <a:off x="5210181" y="4157223"/>
            <a:ext cx="2086005" cy="874337"/>
          </a:xfrm>
          <a:prstGeom prst="chevron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AT" sz="1100" b="1" dirty="0" err="1">
                <a:solidFill>
                  <a:schemeClr val="tx1"/>
                </a:solidFill>
              </a:rPr>
              <a:t>Manufacture</a:t>
            </a:r>
            <a:r>
              <a:rPr lang="de-AT" sz="1100" b="1" dirty="0">
                <a:solidFill>
                  <a:schemeClr val="tx1"/>
                </a:solidFill>
              </a:rPr>
              <a:t> and </a:t>
            </a:r>
            <a:r>
              <a:rPr lang="de-AT" sz="1100" b="1" dirty="0" err="1">
                <a:solidFill>
                  <a:schemeClr val="tx1"/>
                </a:solidFill>
              </a:rPr>
              <a:t>assembly</a:t>
            </a:r>
            <a:r>
              <a:rPr lang="de-AT" sz="1100" b="1" dirty="0">
                <a:solidFill>
                  <a:schemeClr val="tx1"/>
                </a:solidFill>
              </a:rPr>
              <a:t> </a:t>
            </a:r>
          </a:p>
          <a:p>
            <a:pPr algn="ctr"/>
            <a:endParaRPr lang="en-US" sz="1100" b="1" dirty="0">
              <a:solidFill>
                <a:schemeClr val="tx1"/>
              </a:solidFill>
            </a:endParaRPr>
          </a:p>
        </p:txBody>
      </p:sp>
      <p:sp>
        <p:nvSpPr>
          <p:cNvPr id="83" name="Pfeil: Chevron 82">
            <a:extLst>
              <a:ext uri="{FF2B5EF4-FFF2-40B4-BE49-F238E27FC236}">
                <a16:creationId xmlns:a16="http://schemas.microsoft.com/office/drawing/2014/main" id="{5B4B7670-1971-4448-8A30-9578C23801A1}"/>
              </a:ext>
            </a:extLst>
          </p:cNvPr>
          <p:cNvSpPr/>
          <p:nvPr/>
        </p:nvSpPr>
        <p:spPr>
          <a:xfrm>
            <a:off x="6986951" y="4150274"/>
            <a:ext cx="1948260" cy="874337"/>
          </a:xfrm>
          <a:prstGeom prst="chevron">
            <a:avLst/>
          </a:prstGeom>
          <a:noFill/>
          <a:ln w="381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AT" sz="1100" b="1" dirty="0">
                <a:solidFill>
                  <a:schemeClr val="tx1"/>
                </a:solidFill>
              </a:rPr>
              <a:t>Marketing </a:t>
            </a:r>
          </a:p>
          <a:p>
            <a:pPr algn="ctr"/>
            <a:endParaRPr lang="en-US" sz="1100" b="1" dirty="0">
              <a:solidFill>
                <a:schemeClr val="tx1"/>
              </a:solidFill>
            </a:endParaRPr>
          </a:p>
        </p:txBody>
      </p:sp>
      <p:sp>
        <p:nvSpPr>
          <p:cNvPr id="84" name="Pfeil: Chevron 83">
            <a:extLst>
              <a:ext uri="{FF2B5EF4-FFF2-40B4-BE49-F238E27FC236}">
                <a16:creationId xmlns:a16="http://schemas.microsoft.com/office/drawing/2014/main" id="{2E42916A-CDB8-4E9F-BAC4-EA73DD009A7B}"/>
              </a:ext>
            </a:extLst>
          </p:cNvPr>
          <p:cNvSpPr/>
          <p:nvPr/>
        </p:nvSpPr>
        <p:spPr>
          <a:xfrm>
            <a:off x="8619684" y="4134982"/>
            <a:ext cx="1827441" cy="874337"/>
          </a:xfrm>
          <a:prstGeom prst="chevron">
            <a:avLst/>
          </a:prstGeom>
          <a:noFill/>
          <a:ln w="38100">
            <a:solidFill>
              <a:schemeClr val="accent4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AT" sz="1100" b="1" dirty="0" err="1">
                <a:solidFill>
                  <a:schemeClr val="tx1"/>
                </a:solidFill>
              </a:rPr>
              <a:t>Distribu-tion</a:t>
            </a:r>
            <a:r>
              <a:rPr lang="de-AT" sz="1100" b="1" dirty="0">
                <a:solidFill>
                  <a:schemeClr val="tx1"/>
                </a:solidFill>
              </a:rPr>
              <a:t> </a:t>
            </a:r>
          </a:p>
          <a:p>
            <a:pPr algn="ctr"/>
            <a:endParaRPr lang="en-US" sz="1100" b="1" dirty="0">
              <a:solidFill>
                <a:schemeClr val="tx1"/>
              </a:solidFill>
            </a:endParaRPr>
          </a:p>
        </p:txBody>
      </p:sp>
      <p:sp>
        <p:nvSpPr>
          <p:cNvPr id="85" name="Pfeil: Chevron 84">
            <a:extLst>
              <a:ext uri="{FF2B5EF4-FFF2-40B4-BE49-F238E27FC236}">
                <a16:creationId xmlns:a16="http://schemas.microsoft.com/office/drawing/2014/main" id="{DE7A3EE2-16AD-4D9E-A083-37B5038C6C89}"/>
              </a:ext>
            </a:extLst>
          </p:cNvPr>
          <p:cNvSpPr/>
          <p:nvPr/>
        </p:nvSpPr>
        <p:spPr>
          <a:xfrm>
            <a:off x="10127756" y="4134982"/>
            <a:ext cx="1969766" cy="874337"/>
          </a:xfrm>
          <a:prstGeom prst="chevron">
            <a:avLst/>
          </a:prstGeom>
          <a:noFill/>
          <a:ln w="381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AT" sz="1100" b="1" dirty="0" err="1">
                <a:solidFill>
                  <a:schemeClr val="tx1"/>
                </a:solidFill>
              </a:rPr>
              <a:t>Retailing</a:t>
            </a:r>
            <a:r>
              <a:rPr lang="de-AT" sz="1100" b="1" dirty="0">
                <a:solidFill>
                  <a:schemeClr val="tx1"/>
                </a:solidFill>
              </a:rPr>
              <a:t> </a:t>
            </a:r>
          </a:p>
          <a:p>
            <a:pPr algn="ctr"/>
            <a:endParaRPr lang="en-US" sz="1100" b="1" dirty="0">
              <a:solidFill>
                <a:schemeClr val="tx1"/>
              </a:solidFill>
            </a:endParaRPr>
          </a:p>
        </p:txBody>
      </p:sp>
      <p:sp>
        <p:nvSpPr>
          <p:cNvPr id="86" name="Textfeld 85">
            <a:extLst>
              <a:ext uri="{FF2B5EF4-FFF2-40B4-BE49-F238E27FC236}">
                <a16:creationId xmlns:a16="http://schemas.microsoft.com/office/drawing/2014/main" id="{E0181412-7A03-4172-A26A-374EEE62CAC6}"/>
              </a:ext>
            </a:extLst>
          </p:cNvPr>
          <p:cNvSpPr txBox="1"/>
          <p:nvPr/>
        </p:nvSpPr>
        <p:spPr>
          <a:xfrm>
            <a:off x="153262" y="3758693"/>
            <a:ext cx="196399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AT" sz="1200" b="1" i="1" dirty="0" err="1"/>
              <a:t>Full</a:t>
            </a:r>
            <a:r>
              <a:rPr lang="de-AT" sz="1200" b="1" i="1" dirty="0"/>
              <a:t> </a:t>
            </a:r>
            <a:r>
              <a:rPr lang="de-AT" sz="1200" b="1" i="1" dirty="0" err="1"/>
              <a:t>package</a:t>
            </a:r>
            <a:r>
              <a:rPr lang="de-AT" sz="1200" b="1" i="1" dirty="0"/>
              <a:t>/</a:t>
            </a:r>
            <a:r>
              <a:rPr lang="de-AT" sz="1200" b="1" i="1" dirty="0" err="1"/>
              <a:t>full</a:t>
            </a:r>
            <a:r>
              <a:rPr lang="de-AT" sz="1200" b="1" i="1" dirty="0"/>
              <a:t> </a:t>
            </a:r>
            <a:r>
              <a:rPr lang="de-AT" sz="1200" b="1" i="1" dirty="0" err="1"/>
              <a:t>service</a:t>
            </a:r>
            <a:endParaRPr lang="en-US" sz="1200" b="1" i="1" dirty="0"/>
          </a:p>
        </p:txBody>
      </p:sp>
      <p:sp>
        <p:nvSpPr>
          <p:cNvPr id="87" name="Textfeld 86">
            <a:extLst>
              <a:ext uri="{FF2B5EF4-FFF2-40B4-BE49-F238E27FC236}">
                <a16:creationId xmlns:a16="http://schemas.microsoft.com/office/drawing/2014/main" id="{432877D1-DBAB-4FC0-B7A7-2754CEE11F28}"/>
              </a:ext>
            </a:extLst>
          </p:cNvPr>
          <p:cNvSpPr txBox="1"/>
          <p:nvPr/>
        </p:nvSpPr>
        <p:spPr>
          <a:xfrm>
            <a:off x="153262" y="5066628"/>
            <a:ext cx="131959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AT" sz="1200" b="1" i="1" dirty="0"/>
              <a:t>„New </a:t>
            </a:r>
            <a:r>
              <a:rPr lang="de-AT" sz="1200" b="1" i="1" dirty="0" err="1"/>
              <a:t>verticals</a:t>
            </a:r>
            <a:r>
              <a:rPr lang="de-AT" sz="1200" b="1" i="1" dirty="0"/>
              <a:t>“</a:t>
            </a:r>
            <a:endParaRPr lang="en-US" sz="1200" b="1" i="1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818718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1973"/>
    </mc:Choice>
    <mc:Fallback xmlns="">
      <p:transition spd="slow" advTm="20197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" grpId="0" animBg="1"/>
      <p:bldP spid="56" grpId="0" animBg="1"/>
      <p:bldP spid="57" grpId="0" animBg="1"/>
      <p:bldP spid="58" grpId="0" animBg="1"/>
      <p:bldP spid="59" grpId="0" animBg="1"/>
      <p:bldP spid="60" grpId="0" animBg="1"/>
      <p:bldP spid="61" grpId="0" animBg="1"/>
      <p:bldP spid="79" grpId="0" animBg="1"/>
      <p:bldP spid="80" grpId="0" animBg="1"/>
      <p:bldP spid="81" grpId="0" animBg="1"/>
      <p:bldP spid="82" grpId="0" animBg="1"/>
      <p:bldP spid="83" grpId="0" animBg="1"/>
      <p:bldP spid="84" grpId="0" animBg="1"/>
      <p:bldP spid="85" grpId="0" animBg="1"/>
      <p:bldP spid="86" grpId="0"/>
      <p:bldP spid="8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EE0A4C3-09ED-4AEE-9C96-6BC8BA6F18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 err="1"/>
              <a:t>What</a:t>
            </a:r>
            <a:r>
              <a:rPr lang="de-AT" dirty="0"/>
              <a:t> </a:t>
            </a:r>
            <a:r>
              <a:rPr lang="de-AT" dirty="0" err="1"/>
              <a:t>is</a:t>
            </a:r>
            <a:r>
              <a:rPr lang="de-AT" dirty="0"/>
              <a:t> </a:t>
            </a:r>
            <a:r>
              <a:rPr lang="de-AT" dirty="0" err="1"/>
              <a:t>behind</a:t>
            </a:r>
            <a:r>
              <a:rPr lang="de-AT" dirty="0"/>
              <a:t> </a:t>
            </a:r>
            <a:r>
              <a:rPr lang="de-AT" dirty="0" err="1"/>
              <a:t>internationalization</a:t>
            </a:r>
            <a:r>
              <a:rPr lang="de-AT" dirty="0"/>
              <a:t> and </a:t>
            </a:r>
            <a:r>
              <a:rPr lang="de-AT" dirty="0" err="1"/>
              <a:t>fragmentation</a:t>
            </a:r>
            <a:r>
              <a:rPr lang="de-AT" dirty="0"/>
              <a:t> </a:t>
            </a:r>
            <a:r>
              <a:rPr lang="de-AT" dirty="0" err="1"/>
              <a:t>of</a:t>
            </a:r>
            <a:r>
              <a:rPr lang="de-AT" dirty="0"/>
              <a:t> </a:t>
            </a:r>
            <a:r>
              <a:rPr lang="de-AT" dirty="0" err="1"/>
              <a:t>value</a:t>
            </a:r>
            <a:r>
              <a:rPr lang="de-AT" dirty="0"/>
              <a:t> </a:t>
            </a:r>
            <a:r>
              <a:rPr lang="de-AT" dirty="0" err="1"/>
              <a:t>chains</a:t>
            </a:r>
            <a:r>
              <a:rPr lang="de-AT" dirty="0"/>
              <a:t>?</a:t>
            </a:r>
            <a:endParaRPr lang="en-US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084A58ED-2669-411A-915B-BAB2C973694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AT" sz="2200" b="1" dirty="0">
                <a:solidFill>
                  <a:schemeClr val="accent4"/>
                </a:solidFill>
              </a:rPr>
              <a:t>Motives</a:t>
            </a:r>
          </a:p>
          <a:p>
            <a:pPr lvl="1"/>
            <a:r>
              <a:rPr lang="de-AT" sz="2200" dirty="0"/>
              <a:t>Market </a:t>
            </a:r>
            <a:r>
              <a:rPr lang="de-AT" sz="2200" dirty="0" err="1"/>
              <a:t>access</a:t>
            </a:r>
            <a:r>
              <a:rPr lang="de-AT" sz="2200" dirty="0"/>
              <a:t> (</a:t>
            </a:r>
            <a:r>
              <a:rPr lang="de-AT" sz="2200" dirty="0" err="1"/>
              <a:t>export</a:t>
            </a:r>
            <a:r>
              <a:rPr lang="de-AT" sz="2200" dirty="0"/>
              <a:t> and </a:t>
            </a:r>
            <a:r>
              <a:rPr lang="de-AT" sz="2200" dirty="0" err="1"/>
              <a:t>labor</a:t>
            </a:r>
            <a:r>
              <a:rPr lang="de-AT" sz="2200" dirty="0"/>
              <a:t>)</a:t>
            </a:r>
          </a:p>
          <a:p>
            <a:pPr lvl="1"/>
            <a:r>
              <a:rPr lang="de-AT" sz="2200" dirty="0"/>
              <a:t>Efficiency </a:t>
            </a:r>
            <a:r>
              <a:rPr lang="de-AT" sz="2200" dirty="0" err="1"/>
              <a:t>considerations</a:t>
            </a:r>
            <a:r>
              <a:rPr lang="de-AT" sz="2200" dirty="0"/>
              <a:t> (</a:t>
            </a:r>
            <a:r>
              <a:rPr lang="de-AT" sz="2200" dirty="0" err="1"/>
              <a:t>cost</a:t>
            </a:r>
            <a:r>
              <a:rPr lang="de-AT" sz="2200" dirty="0"/>
              <a:t> </a:t>
            </a:r>
            <a:r>
              <a:rPr lang="de-AT" sz="2200" dirty="0" err="1"/>
              <a:t>cutting</a:t>
            </a:r>
            <a:r>
              <a:rPr lang="de-AT" sz="2200" dirty="0"/>
              <a:t>, </a:t>
            </a:r>
            <a:r>
              <a:rPr lang="de-AT" sz="2200" dirty="0" err="1"/>
              <a:t>focusing</a:t>
            </a:r>
            <a:r>
              <a:rPr lang="de-AT" sz="2200" dirty="0"/>
              <a:t> on </a:t>
            </a:r>
            <a:r>
              <a:rPr lang="de-AT" sz="2200" dirty="0" err="1"/>
              <a:t>core</a:t>
            </a:r>
            <a:r>
              <a:rPr lang="de-AT" sz="2200" dirty="0"/>
              <a:t> </a:t>
            </a:r>
            <a:r>
              <a:rPr lang="de-AT" sz="2200" dirty="0" err="1"/>
              <a:t>competences</a:t>
            </a:r>
            <a:r>
              <a:rPr lang="de-AT" sz="2200" dirty="0"/>
              <a:t>)</a:t>
            </a:r>
          </a:p>
          <a:p>
            <a:pPr lvl="1"/>
            <a:r>
              <a:rPr lang="de-AT" sz="2200" dirty="0"/>
              <a:t>Access </a:t>
            </a:r>
            <a:r>
              <a:rPr lang="de-AT" sz="2200" dirty="0" err="1"/>
              <a:t>to</a:t>
            </a:r>
            <a:r>
              <a:rPr lang="de-AT" sz="2200" dirty="0"/>
              <a:t> </a:t>
            </a:r>
            <a:r>
              <a:rPr lang="de-AT" sz="2200" dirty="0" err="1"/>
              <a:t>knowledge</a:t>
            </a:r>
            <a:r>
              <a:rPr lang="de-AT" sz="2200" dirty="0"/>
              <a:t> and </a:t>
            </a:r>
            <a:r>
              <a:rPr lang="de-AT" sz="2200" dirty="0" err="1"/>
              <a:t>expertise</a:t>
            </a:r>
            <a:endParaRPr lang="de-AT" sz="2200" dirty="0"/>
          </a:p>
          <a:p>
            <a:pPr lvl="1"/>
            <a:r>
              <a:rPr lang="de-AT" sz="2200" dirty="0" err="1"/>
              <a:t>Escaping</a:t>
            </a:r>
            <a:r>
              <a:rPr lang="de-AT" sz="2200" dirty="0"/>
              <a:t> </a:t>
            </a:r>
            <a:r>
              <a:rPr lang="de-AT" sz="2200" dirty="0" err="1"/>
              <a:t>regulations</a:t>
            </a:r>
            <a:r>
              <a:rPr lang="de-AT" sz="2200" dirty="0"/>
              <a:t> and </a:t>
            </a:r>
            <a:r>
              <a:rPr lang="de-AT" sz="2200" dirty="0" err="1"/>
              <a:t>responsibility</a:t>
            </a:r>
            <a:endParaRPr lang="de-AT" sz="2200" dirty="0"/>
          </a:p>
          <a:p>
            <a:r>
              <a:rPr lang="de-AT" sz="2200" b="1" dirty="0">
                <a:solidFill>
                  <a:schemeClr val="accent4"/>
                </a:solidFill>
              </a:rPr>
              <a:t>Main </a:t>
            </a:r>
            <a:r>
              <a:rPr lang="de-AT" sz="2200" b="1" dirty="0" err="1">
                <a:solidFill>
                  <a:schemeClr val="accent4"/>
                </a:solidFill>
              </a:rPr>
              <a:t>drivers</a:t>
            </a:r>
            <a:endParaRPr lang="de-AT" sz="2200" b="1" dirty="0">
              <a:solidFill>
                <a:schemeClr val="accent4"/>
              </a:solidFill>
            </a:endParaRPr>
          </a:p>
          <a:p>
            <a:pPr lvl="1"/>
            <a:r>
              <a:rPr lang="de-AT" sz="2200" dirty="0"/>
              <a:t>Trade </a:t>
            </a:r>
            <a:r>
              <a:rPr lang="de-AT" sz="2200" dirty="0" err="1"/>
              <a:t>liberalization</a:t>
            </a:r>
            <a:r>
              <a:rPr lang="de-AT" sz="2200" dirty="0"/>
              <a:t>, </a:t>
            </a:r>
            <a:r>
              <a:rPr lang="de-AT" sz="2200" dirty="0" err="1"/>
              <a:t>esp</a:t>
            </a:r>
            <a:r>
              <a:rPr lang="de-AT" sz="2200" dirty="0"/>
              <a:t>. WTO </a:t>
            </a:r>
            <a:r>
              <a:rPr lang="en-US" sz="2200" dirty="0"/>
              <a:t>TRIPS (Agreement on Trade Related Aspects of Intellectual Property Rights, 1994) and WTO membership of China (2001)</a:t>
            </a:r>
          </a:p>
          <a:p>
            <a:pPr lvl="1"/>
            <a:r>
              <a:rPr lang="en-US" sz="2200" dirty="0"/>
              <a:t>Global competition spurring industry concentration and cost cutting</a:t>
            </a:r>
          </a:p>
          <a:p>
            <a:r>
              <a:rPr lang="de-AT" sz="2200" b="1" dirty="0" err="1">
                <a:solidFill>
                  <a:schemeClr val="accent4"/>
                </a:solidFill>
              </a:rPr>
              <a:t>Facilitator</a:t>
            </a:r>
            <a:endParaRPr lang="de-AT" sz="2200" b="1" dirty="0">
              <a:solidFill>
                <a:schemeClr val="accent4"/>
              </a:solidFill>
            </a:endParaRPr>
          </a:p>
          <a:p>
            <a:pPr lvl="1"/>
            <a:r>
              <a:rPr lang="en-US" sz="2200" dirty="0"/>
              <a:t>Information technology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D79AEAD1-FE58-4485-AF64-1462514B4913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Bildplatzhalter 4">
            <a:extLst>
              <a:ext uri="{FF2B5EF4-FFF2-40B4-BE49-F238E27FC236}">
                <a16:creationId xmlns:a16="http://schemas.microsoft.com/office/drawing/2014/main" id="{E0571C74-62E2-4D29-99AA-E52BF96B07D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/>
      </p:sp>
    </p:spTree>
    <p:extLst>
      <p:ext uri="{BB962C8B-B14F-4D97-AF65-F5344CB8AC3E}">
        <p14:creationId xmlns:p14="http://schemas.microsoft.com/office/powerpoint/2010/main" val="8085664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64549"/>
    </mc:Choice>
    <mc:Fallback xmlns="">
      <p:transition spd="slow" advTm="164549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5E521CC-D5A5-4BEA-8346-C5C0986CCB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Key </a:t>
            </a:r>
            <a:r>
              <a:rPr lang="de-AT" dirty="0" err="1"/>
              <a:t>concepts</a:t>
            </a:r>
            <a:endParaRPr lang="en-US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87C8AE7F-BE28-46A2-9550-5C69A32C05E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500" dirty="0"/>
              <a:t>Global…supply </a:t>
            </a:r>
            <a:r>
              <a:rPr lang="en-US" sz="2500" b="1" dirty="0">
                <a:solidFill>
                  <a:schemeClr val="accent4"/>
                </a:solidFill>
              </a:rPr>
              <a:t>chains</a:t>
            </a:r>
            <a:r>
              <a:rPr lang="en-US" sz="2500" dirty="0"/>
              <a:t>, commodity chains, value chains, value networks, production </a:t>
            </a:r>
            <a:r>
              <a:rPr lang="en-US" sz="2500" b="1" dirty="0">
                <a:solidFill>
                  <a:schemeClr val="accent4"/>
                </a:solidFill>
              </a:rPr>
              <a:t>networks</a:t>
            </a:r>
            <a:r>
              <a:rPr lang="en-US" sz="2500" b="1" dirty="0">
                <a:solidFill>
                  <a:srgbClr val="FF0000"/>
                </a:solidFill>
              </a:rPr>
              <a:t> </a:t>
            </a:r>
            <a:r>
              <a:rPr lang="en-US" sz="2500" dirty="0"/>
              <a:t>–</a:t>
            </a:r>
            <a:r>
              <a:rPr lang="en-US" sz="2500" b="1" dirty="0">
                <a:solidFill>
                  <a:srgbClr val="FF0000"/>
                </a:solidFill>
              </a:rPr>
              <a:t> </a:t>
            </a:r>
            <a:r>
              <a:rPr lang="en-US" sz="2500" dirty="0"/>
              <a:t>common denominator: more than flows of goods</a:t>
            </a:r>
          </a:p>
          <a:p>
            <a:pPr>
              <a:buClr>
                <a:schemeClr val="tx1"/>
              </a:buClr>
            </a:pPr>
            <a:r>
              <a:rPr lang="en-US" sz="2500" b="1" dirty="0">
                <a:solidFill>
                  <a:schemeClr val="accent4"/>
                </a:solidFill>
              </a:rPr>
              <a:t>Lead</a:t>
            </a:r>
            <a:r>
              <a:rPr lang="en-US" sz="2500" b="1" dirty="0">
                <a:solidFill>
                  <a:srgbClr val="FF0000"/>
                </a:solidFill>
              </a:rPr>
              <a:t> </a:t>
            </a:r>
            <a:r>
              <a:rPr lang="en-US" sz="2500" b="1" dirty="0">
                <a:solidFill>
                  <a:schemeClr val="accent4"/>
                </a:solidFill>
              </a:rPr>
              <a:t>firms</a:t>
            </a:r>
            <a:r>
              <a:rPr lang="en-US" sz="2500" b="1" dirty="0">
                <a:solidFill>
                  <a:srgbClr val="FF0000"/>
                </a:solidFill>
              </a:rPr>
              <a:t> </a:t>
            </a:r>
            <a:r>
              <a:rPr lang="en-US" sz="2500" dirty="0"/>
              <a:t>and </a:t>
            </a:r>
            <a:r>
              <a:rPr lang="en-US" sz="2500" b="1" dirty="0">
                <a:solidFill>
                  <a:schemeClr val="accent4"/>
                </a:solidFill>
              </a:rPr>
              <a:t>suppliers</a:t>
            </a:r>
            <a:r>
              <a:rPr lang="en-US" sz="2500" dirty="0"/>
              <a:t>, networked</a:t>
            </a:r>
            <a:r>
              <a:rPr lang="en-US" sz="2500" i="1" dirty="0"/>
              <a:t> </a:t>
            </a:r>
            <a:r>
              <a:rPr lang="en-US" sz="2500" b="1" dirty="0">
                <a:solidFill>
                  <a:schemeClr val="accent4"/>
                </a:solidFill>
              </a:rPr>
              <a:t>interorganizational</a:t>
            </a:r>
            <a:r>
              <a:rPr lang="en-US" sz="2500" b="1" dirty="0">
                <a:solidFill>
                  <a:srgbClr val="FF0000"/>
                </a:solidFill>
              </a:rPr>
              <a:t> </a:t>
            </a:r>
            <a:r>
              <a:rPr lang="en-US" sz="2500" b="1" dirty="0">
                <a:solidFill>
                  <a:schemeClr val="accent4"/>
                </a:solidFill>
              </a:rPr>
              <a:t>relationships</a:t>
            </a:r>
          </a:p>
          <a:p>
            <a:pPr>
              <a:buClr>
                <a:schemeClr val="tx1"/>
              </a:buClr>
            </a:pPr>
            <a:r>
              <a:rPr lang="en-US" sz="2500" b="1" dirty="0">
                <a:solidFill>
                  <a:schemeClr val="accent4"/>
                </a:solidFill>
              </a:rPr>
              <a:t>Buyer-driven</a:t>
            </a:r>
            <a:r>
              <a:rPr lang="en-US" sz="2500" dirty="0"/>
              <a:t> vs </a:t>
            </a:r>
            <a:r>
              <a:rPr lang="en-US" sz="2500" b="1" dirty="0">
                <a:solidFill>
                  <a:schemeClr val="accent4"/>
                </a:solidFill>
              </a:rPr>
              <a:t>producer-driven</a:t>
            </a:r>
            <a:endParaRPr lang="en-US" sz="2500" dirty="0">
              <a:solidFill>
                <a:schemeClr val="accent4"/>
              </a:solidFill>
            </a:endParaRPr>
          </a:p>
          <a:p>
            <a:pPr>
              <a:buClr>
                <a:schemeClr val="tx1"/>
              </a:buClr>
            </a:pPr>
            <a:r>
              <a:rPr lang="en-US" sz="2500" b="1" dirty="0">
                <a:solidFill>
                  <a:schemeClr val="accent4"/>
                </a:solidFill>
              </a:rPr>
              <a:t>Governance</a:t>
            </a:r>
            <a:r>
              <a:rPr lang="en-US" sz="2500" dirty="0"/>
              <a:t>: coordination, but also specific allocations of resources and distributions of gains – </a:t>
            </a:r>
            <a:r>
              <a:rPr lang="en-US" sz="2500" i="1" dirty="0"/>
              <a:t>market, modular, relational, captive, hierarchy </a:t>
            </a:r>
          </a:p>
          <a:p>
            <a:pPr>
              <a:buClr>
                <a:schemeClr val="tx1"/>
              </a:buClr>
            </a:pPr>
            <a:r>
              <a:rPr lang="en-US" sz="2500" b="1" dirty="0">
                <a:solidFill>
                  <a:schemeClr val="accent4"/>
                </a:solidFill>
              </a:rPr>
              <a:t>Inequality</a:t>
            </a:r>
            <a:r>
              <a:rPr lang="en-US" sz="2500" b="1" dirty="0">
                <a:solidFill>
                  <a:srgbClr val="FF0000"/>
                </a:solidFill>
              </a:rPr>
              <a:t> </a:t>
            </a:r>
            <a:r>
              <a:rPr lang="en-US" sz="2500" dirty="0"/>
              <a:t>and </a:t>
            </a:r>
            <a:r>
              <a:rPr lang="en-US" sz="2500" b="1" dirty="0">
                <a:solidFill>
                  <a:schemeClr val="accent4"/>
                </a:solidFill>
              </a:rPr>
              <a:t>upgrading</a:t>
            </a:r>
          </a:p>
          <a:p>
            <a:pPr marL="0" indent="0">
              <a:buNone/>
            </a:pPr>
            <a:endParaRPr lang="en-US" sz="2500" dirty="0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E2629E2A-6D11-4854-BC33-37DCE41C6BFF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/>
        <p:txBody>
          <a:bodyPr/>
          <a:lstStyle/>
          <a:p>
            <a:r>
              <a:rPr lang="en-US" sz="1200" dirty="0" err="1"/>
              <a:t>Gereffi</a:t>
            </a:r>
            <a:r>
              <a:rPr lang="en-US" sz="1200" dirty="0"/>
              <a:t> (1999), </a:t>
            </a:r>
            <a:r>
              <a:rPr lang="en-US" sz="1200" dirty="0" err="1"/>
              <a:t>Gereffi</a:t>
            </a:r>
            <a:r>
              <a:rPr lang="en-US" sz="1200" dirty="0"/>
              <a:t> et al. (2005)</a:t>
            </a:r>
            <a:endParaRPr lang="en-US" sz="1100" dirty="0"/>
          </a:p>
        </p:txBody>
      </p:sp>
      <p:sp>
        <p:nvSpPr>
          <p:cNvPr id="5" name="Bildplatzhalter 4">
            <a:extLst>
              <a:ext uri="{FF2B5EF4-FFF2-40B4-BE49-F238E27FC236}">
                <a16:creationId xmlns:a16="http://schemas.microsoft.com/office/drawing/2014/main" id="{3E1DD195-F940-464E-B210-5B213780322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/>
      </p:sp>
    </p:spTree>
    <p:extLst>
      <p:ext uri="{BB962C8B-B14F-4D97-AF65-F5344CB8AC3E}">
        <p14:creationId xmlns:p14="http://schemas.microsoft.com/office/powerpoint/2010/main" val="3645200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38151"/>
    </mc:Choice>
    <mc:Fallback xmlns="">
      <p:transition spd="slow" advTm="238151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47098ED-7265-4CF7-9A21-7F8686D5D2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 err="1"/>
              <a:t>complexity</a:t>
            </a:r>
            <a:r>
              <a:rPr lang="de-AT" dirty="0"/>
              <a:t> 1: </a:t>
            </a:r>
            <a:br>
              <a:rPr lang="de-AT" dirty="0"/>
            </a:br>
            <a:r>
              <a:rPr lang="de-AT" dirty="0"/>
              <a:t>plural </a:t>
            </a:r>
            <a:r>
              <a:rPr lang="de-AT" dirty="0" err="1"/>
              <a:t>forms</a:t>
            </a:r>
            <a:endParaRPr lang="en-US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2DBEAB8C-1DAA-4DD8-BF9C-94225531465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de-AT" sz="1600" i="1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de-AT" sz="1600" i="1" dirty="0" err="1"/>
              <a:t>Schematic</a:t>
            </a:r>
            <a:r>
              <a:rPr lang="de-AT" sz="1600" i="1" dirty="0"/>
              <a:t> </a:t>
            </a:r>
            <a:r>
              <a:rPr lang="de-AT" sz="1600" i="1" dirty="0" err="1"/>
              <a:t>picture</a:t>
            </a:r>
            <a:r>
              <a:rPr lang="de-AT" sz="1600" i="1" dirty="0"/>
              <a:t> </a:t>
            </a:r>
            <a:r>
              <a:rPr lang="de-AT" sz="1600" i="1" dirty="0" err="1"/>
              <a:t>of</a:t>
            </a:r>
            <a:r>
              <a:rPr lang="de-AT" sz="1600" i="1" dirty="0"/>
              <a:t> </a:t>
            </a:r>
            <a:br>
              <a:rPr lang="de-AT" sz="1600" i="1" dirty="0"/>
            </a:br>
            <a:r>
              <a:rPr lang="de-AT" sz="1600" i="1" dirty="0" err="1"/>
              <a:t>garment</a:t>
            </a:r>
            <a:r>
              <a:rPr lang="de-AT" sz="1600" i="1" dirty="0"/>
              <a:t> </a:t>
            </a:r>
            <a:r>
              <a:rPr lang="de-AT" sz="1600" i="1" dirty="0" err="1"/>
              <a:t>industry</a:t>
            </a:r>
            <a:br>
              <a:rPr lang="de-AT" sz="1600" i="1" dirty="0"/>
            </a:br>
            <a:r>
              <a:rPr lang="de-AT" sz="1600" i="1" dirty="0"/>
              <a:t>global </a:t>
            </a:r>
            <a:r>
              <a:rPr lang="de-AT" sz="1600" i="1" dirty="0" err="1"/>
              <a:t>value</a:t>
            </a:r>
            <a:r>
              <a:rPr lang="de-AT" sz="1600" i="1" dirty="0"/>
              <a:t> </a:t>
            </a:r>
            <a:r>
              <a:rPr lang="de-AT" sz="1600" i="1" dirty="0" err="1"/>
              <a:t>networks</a:t>
            </a:r>
            <a:endParaRPr lang="en-US" sz="1600" i="1" dirty="0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00B61AD5-5FED-4B42-9B7D-03A35BD5C3C5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/>
        <p:txBody>
          <a:bodyPr/>
          <a:lstStyle/>
          <a:p>
            <a:r>
              <a:rPr lang="de-AT" sz="1200" dirty="0"/>
              <a:t>Helfen et al. (2018)</a:t>
            </a:r>
            <a:endParaRPr lang="en-US" sz="1200" dirty="0"/>
          </a:p>
        </p:txBody>
      </p:sp>
      <p:sp>
        <p:nvSpPr>
          <p:cNvPr id="5" name="Bildplatzhalter 4">
            <a:extLst>
              <a:ext uri="{FF2B5EF4-FFF2-40B4-BE49-F238E27FC236}">
                <a16:creationId xmlns:a16="http://schemas.microsoft.com/office/drawing/2014/main" id="{5B3A2769-3CAC-4721-A9EC-82CC56D2E3DD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/>
      </p:sp>
      <p:pic>
        <p:nvPicPr>
          <p:cNvPr id="104" name="Grafik 103">
            <a:extLst>
              <a:ext uri="{FF2B5EF4-FFF2-40B4-BE49-F238E27FC236}">
                <a16:creationId xmlns:a16="http://schemas.microsoft.com/office/drawing/2014/main" id="{B61B8F41-A1EE-4E5C-AB53-2977E646B5C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18590" y="631850"/>
            <a:ext cx="7804335" cy="5594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64886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8211"/>
    </mc:Choice>
    <mc:Fallback xmlns="">
      <p:transition spd="slow" advTm="108211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754D72E-E91E-407E-AD4A-007A016B07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 err="1"/>
              <a:t>Complexity</a:t>
            </a:r>
            <a:r>
              <a:rPr lang="de-AT" dirty="0"/>
              <a:t> 2: </a:t>
            </a:r>
            <a:r>
              <a:rPr lang="de-AT" dirty="0" err="1"/>
              <a:t>Regulatory</a:t>
            </a:r>
            <a:r>
              <a:rPr lang="de-AT" dirty="0"/>
              <a:t> </a:t>
            </a:r>
            <a:r>
              <a:rPr lang="de-AT" dirty="0" err="1"/>
              <a:t>gap</a:t>
            </a:r>
            <a:endParaRPr lang="en-US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54729E53-18A4-4715-AB26-EBBEADCDB4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8701" y="1620198"/>
            <a:ext cx="10857008" cy="4516749"/>
          </a:xfrm>
        </p:spPr>
        <p:txBody>
          <a:bodyPr vert="horz" lIns="91440" tIns="45720" rIns="91440" bIns="45720" rtlCol="0">
            <a:noAutofit/>
          </a:bodyPr>
          <a:lstStyle/>
          <a:p>
            <a:r>
              <a:rPr lang="en-US" sz="2700" dirty="0"/>
              <a:t>No “</a:t>
            </a:r>
            <a:r>
              <a:rPr lang="en-US" sz="2700" b="1" dirty="0">
                <a:solidFill>
                  <a:schemeClr val="accent4"/>
                </a:solidFill>
              </a:rPr>
              <a:t>world government</a:t>
            </a:r>
            <a:r>
              <a:rPr lang="en-US" sz="2700" dirty="0"/>
              <a:t>” and multiple </a:t>
            </a:r>
            <a:r>
              <a:rPr lang="en-US" sz="2700" b="1" dirty="0">
                <a:solidFill>
                  <a:schemeClr val="accent4"/>
                </a:solidFill>
              </a:rPr>
              <a:t>collective</a:t>
            </a:r>
            <a:r>
              <a:rPr lang="en-US" sz="2700" b="1" dirty="0">
                <a:solidFill>
                  <a:srgbClr val="FF0000"/>
                </a:solidFill>
              </a:rPr>
              <a:t> </a:t>
            </a:r>
            <a:r>
              <a:rPr lang="en-US" sz="2700" b="1" dirty="0">
                <a:solidFill>
                  <a:schemeClr val="accent4"/>
                </a:solidFill>
              </a:rPr>
              <a:t>action</a:t>
            </a:r>
            <a:r>
              <a:rPr lang="en-US" sz="2700" b="1" dirty="0">
                <a:solidFill>
                  <a:srgbClr val="FF0000"/>
                </a:solidFill>
              </a:rPr>
              <a:t> </a:t>
            </a:r>
            <a:r>
              <a:rPr lang="en-US" sz="2700" b="1" dirty="0">
                <a:solidFill>
                  <a:schemeClr val="accent4"/>
                </a:solidFill>
              </a:rPr>
              <a:t>problems</a:t>
            </a:r>
            <a:r>
              <a:rPr lang="en-US" sz="2700" b="1" dirty="0">
                <a:solidFill>
                  <a:srgbClr val="FF0000"/>
                </a:solidFill>
              </a:rPr>
              <a:t> </a:t>
            </a:r>
            <a:r>
              <a:rPr lang="en-US" sz="2700" dirty="0"/>
              <a:t>between firms, between suppliers and between nations </a:t>
            </a:r>
          </a:p>
          <a:p>
            <a:pPr>
              <a:buClr>
                <a:schemeClr val="tx1"/>
              </a:buClr>
            </a:pPr>
            <a:r>
              <a:rPr lang="en-US" sz="2700" b="1" dirty="0">
                <a:solidFill>
                  <a:schemeClr val="accent4"/>
                </a:solidFill>
              </a:rPr>
              <a:t>Legal</a:t>
            </a:r>
            <a:r>
              <a:rPr lang="en-US" sz="2700" b="1" dirty="0">
                <a:solidFill>
                  <a:srgbClr val="FF0000"/>
                </a:solidFill>
              </a:rPr>
              <a:t> </a:t>
            </a:r>
            <a:r>
              <a:rPr lang="en-US" sz="2700" b="1" dirty="0">
                <a:solidFill>
                  <a:schemeClr val="accent4"/>
                </a:solidFill>
              </a:rPr>
              <a:t>complexity</a:t>
            </a:r>
            <a:r>
              <a:rPr lang="en-US" sz="2700" b="1" dirty="0">
                <a:solidFill>
                  <a:srgbClr val="FF0000"/>
                </a:solidFill>
              </a:rPr>
              <a:t> </a:t>
            </a:r>
            <a:r>
              <a:rPr lang="en-US" sz="2700" dirty="0"/>
              <a:t>– legal vs moral responsibility boundaries; which jurisdiction should be applied?</a:t>
            </a:r>
            <a:endParaRPr lang="en-US" sz="2700" b="1" dirty="0"/>
          </a:p>
          <a:p>
            <a:pPr>
              <a:buClr>
                <a:schemeClr val="tx1"/>
              </a:buClr>
            </a:pPr>
            <a:r>
              <a:rPr lang="en-US" sz="2700" b="1" dirty="0">
                <a:solidFill>
                  <a:schemeClr val="accent4"/>
                </a:solidFill>
              </a:rPr>
              <a:t>International</a:t>
            </a:r>
            <a:r>
              <a:rPr lang="en-US" sz="2700" b="1" dirty="0">
                <a:solidFill>
                  <a:srgbClr val="FF0000"/>
                </a:solidFill>
              </a:rPr>
              <a:t> </a:t>
            </a:r>
            <a:r>
              <a:rPr lang="en-US" sz="2700" b="1" dirty="0">
                <a:solidFill>
                  <a:schemeClr val="accent4"/>
                </a:solidFill>
              </a:rPr>
              <a:t>regulations</a:t>
            </a:r>
            <a:r>
              <a:rPr lang="en-US" sz="2700" b="1" dirty="0">
                <a:solidFill>
                  <a:srgbClr val="FF0000"/>
                </a:solidFill>
              </a:rPr>
              <a:t> </a:t>
            </a:r>
            <a:r>
              <a:rPr lang="en-US" sz="2700" dirty="0"/>
              <a:t>such as the OECD’s corporate responsibility guidelines typically non-binding</a:t>
            </a:r>
          </a:p>
          <a:p>
            <a:pPr>
              <a:buClr>
                <a:schemeClr val="tx1"/>
              </a:buClr>
            </a:pPr>
            <a:r>
              <a:rPr lang="en-US" sz="2700" dirty="0"/>
              <a:t>Multinational Enterprises (MNEs) are called upon as political actors but face </a:t>
            </a:r>
            <a:r>
              <a:rPr lang="en-US" sz="2700" b="1" dirty="0">
                <a:solidFill>
                  <a:schemeClr val="accent4"/>
                </a:solidFill>
              </a:rPr>
              <a:t>weak</a:t>
            </a:r>
            <a:r>
              <a:rPr lang="en-US" sz="2700" b="1" dirty="0">
                <a:solidFill>
                  <a:srgbClr val="FF0000"/>
                </a:solidFill>
              </a:rPr>
              <a:t> </a:t>
            </a:r>
            <a:r>
              <a:rPr lang="en-US" sz="2700" b="1" dirty="0">
                <a:solidFill>
                  <a:schemeClr val="accent4"/>
                </a:solidFill>
              </a:rPr>
              <a:t>long-term</a:t>
            </a:r>
            <a:r>
              <a:rPr lang="en-US" sz="2700" b="1" dirty="0">
                <a:solidFill>
                  <a:srgbClr val="FF0000"/>
                </a:solidFill>
              </a:rPr>
              <a:t> </a:t>
            </a:r>
            <a:r>
              <a:rPr lang="en-US" sz="2700" b="1" dirty="0">
                <a:solidFill>
                  <a:schemeClr val="accent4"/>
                </a:solidFill>
              </a:rPr>
              <a:t>incentives</a:t>
            </a:r>
            <a:r>
              <a:rPr lang="en-US" sz="2700" b="1" dirty="0">
                <a:solidFill>
                  <a:srgbClr val="FF0000"/>
                </a:solidFill>
              </a:rPr>
              <a:t> </a:t>
            </a:r>
            <a:r>
              <a:rPr lang="en-US" sz="2700" dirty="0"/>
              <a:t>to act responsibly</a:t>
            </a:r>
          </a:p>
          <a:p>
            <a:endParaRPr lang="en-US" sz="2700" dirty="0"/>
          </a:p>
          <a:p>
            <a:endParaRPr lang="en-US" sz="2700" dirty="0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96B0881F-54DD-4CD2-939F-A40F0AD7D1CC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/>
        <p:txBody>
          <a:bodyPr/>
          <a:lstStyle/>
          <a:p>
            <a:r>
              <a:rPr lang="de-AT" sz="1200" dirty="0"/>
              <a:t>e.g. Scherer &amp; Palazzo (2011)</a:t>
            </a:r>
            <a:endParaRPr lang="en-US" sz="1200" dirty="0"/>
          </a:p>
        </p:txBody>
      </p:sp>
      <p:sp>
        <p:nvSpPr>
          <p:cNvPr id="5" name="Bildplatzhalter 4">
            <a:extLst>
              <a:ext uri="{FF2B5EF4-FFF2-40B4-BE49-F238E27FC236}">
                <a16:creationId xmlns:a16="http://schemas.microsoft.com/office/drawing/2014/main" id="{D876308D-1D70-45EB-BD56-5DCEFB526C2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/>
      </p:sp>
    </p:spTree>
    <p:extLst>
      <p:ext uri="{BB962C8B-B14F-4D97-AF65-F5344CB8AC3E}">
        <p14:creationId xmlns:p14="http://schemas.microsoft.com/office/powerpoint/2010/main" val="1624676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0715"/>
    </mc:Choice>
    <mc:Fallback xmlns="">
      <p:transition spd="slow" advTm="100715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D04D5BD-3EBF-4D9A-8F64-C44AEF4DE9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Complexity 3: VUCA – disruptive events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E08E829D-8990-4100-B9D0-EDB78935173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Bildplatzhalter 4">
            <a:extLst>
              <a:ext uri="{FF2B5EF4-FFF2-40B4-BE49-F238E27FC236}">
                <a16:creationId xmlns:a16="http://schemas.microsoft.com/office/drawing/2014/main" id="{4DA7DF63-84E9-4DF6-A0C0-434C4F8815A0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/>
      </p:sp>
      <p:pic>
        <p:nvPicPr>
          <p:cNvPr id="8" name="Picture 2" descr="File:Container Ship 'Ever Given' stuck in the Suez Canal, Egypt - March  24th, 2021 cropped.jpg - Wikimedia Commons">
            <a:extLst>
              <a:ext uri="{FF2B5EF4-FFF2-40B4-BE49-F238E27FC236}">
                <a16:creationId xmlns:a16="http://schemas.microsoft.com/office/drawing/2014/main" id="{EA38AC65-0C7E-497C-9C74-251051B5FAA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453" y="1732927"/>
            <a:ext cx="5913679" cy="39248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feld 8">
            <a:extLst>
              <a:ext uri="{FF2B5EF4-FFF2-40B4-BE49-F238E27FC236}">
                <a16:creationId xmlns:a16="http://schemas.microsoft.com/office/drawing/2014/main" id="{1648D732-D826-4976-98E2-523786FE5191}"/>
              </a:ext>
            </a:extLst>
          </p:cNvPr>
          <p:cNvSpPr txBox="1"/>
          <p:nvPr/>
        </p:nvSpPr>
        <p:spPr>
          <a:xfrm>
            <a:off x="484545" y="5813217"/>
            <a:ext cx="3839513" cy="36933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indent="0">
              <a:lnSpc>
                <a:spcPct val="83000"/>
              </a:lnSpc>
              <a:spcBef>
                <a:spcPts val="800"/>
              </a:spcBef>
              <a:buSzPct val="90000"/>
              <a:buFont typeface="Wingdings 2" panose="05020102010507070707" pitchFamily="18" charset="2"/>
              <a:buNone/>
              <a:defRPr sz="1200" b="0"/>
            </a:lvl1pPr>
            <a:lvl2pPr marL="198000" indent="0">
              <a:lnSpc>
                <a:spcPts val="1000"/>
              </a:lnSpc>
              <a:spcBef>
                <a:spcPts val="0"/>
              </a:spcBef>
              <a:buSzPct val="90000"/>
              <a:buFont typeface="Wingdings 2" panose="05020102010507070707" pitchFamily="18" charset="2"/>
              <a:buNone/>
              <a:defRPr sz="750"/>
            </a:lvl2pPr>
            <a:lvl3pPr marL="396000" indent="0">
              <a:lnSpc>
                <a:spcPts val="1000"/>
              </a:lnSpc>
              <a:spcBef>
                <a:spcPts val="0"/>
              </a:spcBef>
              <a:buFont typeface="Wingdings 2" panose="05020102010507070707" pitchFamily="18" charset="2"/>
              <a:buNone/>
              <a:defRPr sz="750"/>
            </a:lvl3pPr>
            <a:lvl4pPr marL="594000" indent="0">
              <a:lnSpc>
                <a:spcPts val="1000"/>
              </a:lnSpc>
              <a:spcBef>
                <a:spcPts val="0"/>
              </a:spcBef>
              <a:buFont typeface="Wingdings 2" panose="05020102010507070707" pitchFamily="18" charset="2"/>
              <a:buNone/>
              <a:defRPr sz="750"/>
            </a:lvl4pPr>
            <a:lvl5pPr marL="792000" indent="0">
              <a:lnSpc>
                <a:spcPts val="1000"/>
              </a:lnSpc>
              <a:spcBef>
                <a:spcPts val="0"/>
              </a:spcBef>
              <a:buFont typeface="Wingdings 2" panose="05020102010507070707" pitchFamily="18" charset="2"/>
              <a:buNone/>
              <a:defRPr sz="750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en-US" dirty="0"/>
              <a:t>Image source: Wikimedia commons</a:t>
            </a:r>
          </a:p>
        </p:txBody>
      </p:sp>
      <p:pic>
        <p:nvPicPr>
          <p:cNvPr id="4102" name="Picture 6" descr="File:Rescue-at-Rana-Plaza-collapse.jpg - Wikimedia Commons">
            <a:extLst>
              <a:ext uri="{FF2B5EF4-FFF2-40B4-BE49-F238E27FC236}">
                <a16:creationId xmlns:a16="http://schemas.microsoft.com/office/drawing/2014/main" id="{8F45E81A-462D-4B51-AF89-9902979213A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94289" y="1621583"/>
            <a:ext cx="5446996" cy="41916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1505146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D8ADDD3-DC01-4A43-A7B1-0D31EE0529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Different avenues for managing complexities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BEC8142E-E4E5-4E92-BAE0-D6205D1B353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sz="2800" dirty="0"/>
          </a:p>
          <a:p>
            <a:r>
              <a:rPr lang="en-US" sz="2800" dirty="0"/>
              <a:t>Via network management (corporate-driven path)</a:t>
            </a:r>
          </a:p>
          <a:p>
            <a:endParaRPr lang="en-US" sz="2800" dirty="0"/>
          </a:p>
          <a:p>
            <a:r>
              <a:rPr lang="en-US" sz="2800" dirty="0"/>
              <a:t>Via private, multi-stakeholder regulation</a:t>
            </a:r>
          </a:p>
          <a:p>
            <a:endParaRPr lang="en-US" sz="2800" dirty="0"/>
          </a:p>
          <a:p>
            <a:r>
              <a:rPr lang="en-US" sz="2800" dirty="0"/>
              <a:t>Via public regulation</a:t>
            </a:r>
          </a:p>
          <a:p>
            <a:endParaRPr lang="en-US" sz="2800" dirty="0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2AEF56DD-2B04-4C60-A73E-A7179AD91B46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Bildplatzhalter 4">
            <a:extLst>
              <a:ext uri="{FF2B5EF4-FFF2-40B4-BE49-F238E27FC236}">
                <a16:creationId xmlns:a16="http://schemas.microsoft.com/office/drawing/2014/main" id="{8B8A0E16-6821-443B-A4E6-3898B8D3647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/>
      </p:sp>
      <p:sp>
        <p:nvSpPr>
          <p:cNvPr id="6" name="Bogen 5">
            <a:extLst>
              <a:ext uri="{FF2B5EF4-FFF2-40B4-BE49-F238E27FC236}">
                <a16:creationId xmlns:a16="http://schemas.microsoft.com/office/drawing/2014/main" id="{BF804043-AABC-467D-B173-657C7F758FFE}"/>
              </a:ext>
            </a:extLst>
          </p:cNvPr>
          <p:cNvSpPr/>
          <p:nvPr/>
        </p:nvSpPr>
        <p:spPr>
          <a:xfrm rot="2475510">
            <a:off x="8063067" y="3663527"/>
            <a:ext cx="1907628" cy="1947041"/>
          </a:xfrm>
          <a:prstGeom prst="arc">
            <a:avLst/>
          </a:prstGeom>
          <a:ln w="57150">
            <a:solidFill>
              <a:schemeClr val="accent4"/>
            </a:solidFill>
            <a:headEnd type="arrow" w="med" len="med"/>
            <a:tailEnd type="arrow" w="med" len="med"/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Bogen 6">
            <a:extLst>
              <a:ext uri="{FF2B5EF4-FFF2-40B4-BE49-F238E27FC236}">
                <a16:creationId xmlns:a16="http://schemas.microsoft.com/office/drawing/2014/main" id="{BEBD679B-47A9-476D-87AF-DF9ECA3DA80E}"/>
              </a:ext>
            </a:extLst>
          </p:cNvPr>
          <p:cNvSpPr/>
          <p:nvPr/>
        </p:nvSpPr>
        <p:spPr>
          <a:xfrm rot="2475510">
            <a:off x="8063066" y="1947143"/>
            <a:ext cx="1907628" cy="1947041"/>
          </a:xfrm>
          <a:prstGeom prst="arc">
            <a:avLst/>
          </a:prstGeom>
          <a:ln w="57150">
            <a:solidFill>
              <a:schemeClr val="accent4"/>
            </a:solidFill>
            <a:headEnd type="arrow" w="med" len="med"/>
            <a:tailEnd type="arrow" w="med" len="med"/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484698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2D3B8B6-FDFC-4A6E-952A-6AE89A919B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Basic Modes of regulation</a:t>
            </a:r>
          </a:p>
        </p:txBody>
      </p:sp>
      <p:sp>
        <p:nvSpPr>
          <p:cNvPr id="5" name="Bildplatzhalter 4">
            <a:extLst>
              <a:ext uri="{FF2B5EF4-FFF2-40B4-BE49-F238E27FC236}">
                <a16:creationId xmlns:a16="http://schemas.microsoft.com/office/drawing/2014/main" id="{59BFA63C-7514-4172-AF6F-3DDFEF2640C1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/>
      </p:sp>
      <p:graphicFrame>
        <p:nvGraphicFramePr>
          <p:cNvPr id="7" name="Tabelle 7">
            <a:extLst>
              <a:ext uri="{FF2B5EF4-FFF2-40B4-BE49-F238E27FC236}">
                <a16:creationId xmlns:a16="http://schemas.microsoft.com/office/drawing/2014/main" id="{F5E4A363-DAE8-4EEC-9CF1-33933174716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96425838"/>
              </p:ext>
            </p:extLst>
          </p:nvPr>
        </p:nvGraphicFramePr>
        <p:xfrm>
          <a:off x="1380288" y="1593043"/>
          <a:ext cx="9434856" cy="4114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14705">
                  <a:extLst>
                    <a:ext uri="{9D8B030D-6E8A-4147-A177-3AD203B41FA5}">
                      <a16:colId xmlns:a16="http://schemas.microsoft.com/office/drawing/2014/main" val="3348671896"/>
                    </a:ext>
                  </a:extLst>
                </a:gridCol>
                <a:gridCol w="3657600">
                  <a:extLst>
                    <a:ext uri="{9D8B030D-6E8A-4147-A177-3AD203B41FA5}">
                      <a16:colId xmlns:a16="http://schemas.microsoft.com/office/drawing/2014/main" val="2463817671"/>
                    </a:ext>
                  </a:extLst>
                </a:gridCol>
                <a:gridCol w="3862551">
                  <a:extLst>
                    <a:ext uri="{9D8B030D-6E8A-4147-A177-3AD203B41FA5}">
                      <a16:colId xmlns:a16="http://schemas.microsoft.com/office/drawing/2014/main" val="213495512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US" sz="2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“Hard” law (public)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“Soft” law (private)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72827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dirty="0"/>
                        <a:t>Actors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State, industry associations, trade unions</a:t>
                      </a:r>
                    </a:p>
                    <a:p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Companies, NGOs, civil society, trade unions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28717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dirty="0"/>
                        <a:t>Mechanisms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Law, sanctions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Incentives, information, moral appeals </a:t>
                      </a:r>
                    </a:p>
                    <a:p>
                      <a:endParaRPr lang="en-US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85466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dirty="0"/>
                        <a:t>Mode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Authority-oriented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Market-oriented</a:t>
                      </a:r>
                    </a:p>
                    <a:p>
                      <a:endParaRPr lang="en-US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371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dirty="0"/>
                        <a:t>Examples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err="1"/>
                        <a:t>Loi</a:t>
                      </a:r>
                      <a:r>
                        <a:rPr lang="en-US" sz="2000" dirty="0"/>
                        <a:t> de Vigilance; Brussels 1 regulation; national civil laws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UN Guiding Principles on Business and Human Rights; UN Global Compact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2796633"/>
                  </a:ext>
                </a:extLst>
              </a:tr>
            </a:tbl>
          </a:graphicData>
        </a:graphic>
      </p:graphicFrame>
      <p:sp>
        <p:nvSpPr>
          <p:cNvPr id="9" name="Textplatzhalter 3">
            <a:extLst>
              <a:ext uri="{FF2B5EF4-FFF2-40B4-BE49-F238E27FC236}">
                <a16:creationId xmlns:a16="http://schemas.microsoft.com/office/drawing/2014/main" id="{F136D362-3C30-46EF-97FB-537B577BC2B6}"/>
              </a:ext>
            </a:extLst>
          </p:cNvPr>
          <p:cNvSpPr txBox="1">
            <a:spLocks/>
          </p:cNvSpPr>
          <p:nvPr/>
        </p:nvSpPr>
        <p:spPr>
          <a:xfrm>
            <a:off x="667495" y="5858820"/>
            <a:ext cx="10857007" cy="278127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marL="0" indent="0" algn="l" defTabSz="914400" rtl="0" eaLnBrk="1" latinLnBrk="0" hangingPunct="1">
              <a:lnSpc>
                <a:spcPct val="83000"/>
              </a:lnSpc>
              <a:spcBef>
                <a:spcPts val="800"/>
              </a:spcBef>
              <a:buSzPct val="90000"/>
              <a:buFont typeface="Wingdings 2" panose="05020102010507070707" pitchFamily="18" charset="2"/>
              <a:buNone/>
              <a:defRPr sz="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98000" indent="0" algn="l" defTabSz="914400" rtl="0" eaLnBrk="1" latinLnBrk="0" hangingPunct="1">
              <a:lnSpc>
                <a:spcPts val="1000"/>
              </a:lnSpc>
              <a:spcBef>
                <a:spcPts val="0"/>
              </a:spcBef>
              <a:buSzPct val="90000"/>
              <a:buFont typeface="Wingdings 2" panose="05020102010507070707" pitchFamily="18" charset="2"/>
              <a:buNone/>
              <a:defRPr sz="7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96000" indent="0" algn="l" defTabSz="914400" rtl="0" eaLnBrk="1" latinLnBrk="0" hangingPunct="1">
              <a:lnSpc>
                <a:spcPts val="1000"/>
              </a:lnSpc>
              <a:spcBef>
                <a:spcPts val="0"/>
              </a:spcBef>
              <a:buFont typeface="Wingdings 2" panose="05020102010507070707" pitchFamily="18" charset="2"/>
              <a:buNone/>
              <a:defRPr sz="7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4000" indent="0" algn="l" defTabSz="914400" rtl="0" eaLnBrk="1" latinLnBrk="0" hangingPunct="1">
              <a:lnSpc>
                <a:spcPts val="1000"/>
              </a:lnSpc>
              <a:spcBef>
                <a:spcPts val="0"/>
              </a:spcBef>
              <a:buFont typeface="Wingdings 2" panose="05020102010507070707" pitchFamily="18" charset="2"/>
              <a:buNone/>
              <a:defRPr sz="7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92000" indent="0" algn="l" defTabSz="914400" rtl="0" eaLnBrk="1" latinLnBrk="0" hangingPunct="1">
              <a:lnSpc>
                <a:spcPts val="1000"/>
              </a:lnSpc>
              <a:spcBef>
                <a:spcPts val="0"/>
              </a:spcBef>
              <a:buFont typeface="Wingdings 2" panose="05020102010507070707" pitchFamily="18" charset="2"/>
              <a:buNone/>
              <a:defRPr sz="7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AT" sz="1200" dirty="0"/>
              <a:t>Own </a:t>
            </a:r>
            <a:r>
              <a:rPr lang="de-AT" sz="1200" dirty="0" err="1"/>
              <a:t>depiction</a:t>
            </a:r>
            <a:r>
              <a:rPr lang="de-AT" sz="1200" dirty="0"/>
              <a:t>; </a:t>
            </a:r>
            <a:r>
              <a:rPr lang="de-AT" sz="1200" dirty="0" err="1"/>
              <a:t>based</a:t>
            </a:r>
            <a:r>
              <a:rPr lang="de-AT" sz="1200" dirty="0"/>
              <a:t> on Hassel (2008)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233004865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09A92D0-2B0A-4993-93D1-9E0849B729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private, multi-stakeholder regulation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92661F1F-A2AC-4C85-B79A-DA0B2D886FC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F16EEECD-A5B2-4830-9D1D-9DA7A5256113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145004" y="6297123"/>
            <a:ext cx="8739677" cy="313609"/>
          </a:xfr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de-DE" sz="1200" dirty="0" err="1"/>
              <a:t>Ashwin</a:t>
            </a:r>
            <a:r>
              <a:rPr lang="de-DE" sz="1200" dirty="0"/>
              <a:t> et al. (2020)</a:t>
            </a:r>
          </a:p>
        </p:txBody>
      </p:sp>
      <p:sp>
        <p:nvSpPr>
          <p:cNvPr id="6" name="TextBox 13">
            <a:extLst>
              <a:ext uri="{FF2B5EF4-FFF2-40B4-BE49-F238E27FC236}">
                <a16:creationId xmlns:a16="http://schemas.microsoft.com/office/drawing/2014/main" id="{E7F3ECA2-E8A4-4A5B-83A7-914744ACA073}"/>
              </a:ext>
            </a:extLst>
          </p:cNvPr>
          <p:cNvSpPr txBox="1"/>
          <p:nvPr/>
        </p:nvSpPr>
        <p:spPr>
          <a:xfrm>
            <a:off x="7792074" y="3845448"/>
            <a:ext cx="21852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dirty="0">
                <a:solidFill>
                  <a:schemeClr val="accent4"/>
                </a:solidFill>
              </a:rPr>
              <a:t>Inclusive of Unions </a:t>
            </a:r>
          </a:p>
        </p:txBody>
      </p:sp>
      <p:sp>
        <p:nvSpPr>
          <p:cNvPr id="7" name="TextBox 14">
            <a:extLst>
              <a:ext uri="{FF2B5EF4-FFF2-40B4-BE49-F238E27FC236}">
                <a16:creationId xmlns:a16="http://schemas.microsoft.com/office/drawing/2014/main" id="{7864222B-08C4-4EFC-8E63-67C1180A7F7D}"/>
              </a:ext>
            </a:extLst>
          </p:cNvPr>
          <p:cNvSpPr txBox="1"/>
          <p:nvPr/>
        </p:nvSpPr>
        <p:spPr>
          <a:xfrm>
            <a:off x="1747204" y="3881951"/>
            <a:ext cx="21980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>
                <a:solidFill>
                  <a:schemeClr val="accent4"/>
                </a:solidFill>
              </a:rPr>
              <a:t>Exclusive of Unions</a:t>
            </a:r>
          </a:p>
        </p:txBody>
      </p:sp>
      <p:sp>
        <p:nvSpPr>
          <p:cNvPr id="8" name="TextBox 15">
            <a:extLst>
              <a:ext uri="{FF2B5EF4-FFF2-40B4-BE49-F238E27FC236}">
                <a16:creationId xmlns:a16="http://schemas.microsoft.com/office/drawing/2014/main" id="{0065A66D-D7A4-46C0-A725-E28C6CF33064}"/>
              </a:ext>
            </a:extLst>
          </p:cNvPr>
          <p:cNvSpPr txBox="1"/>
          <p:nvPr/>
        </p:nvSpPr>
        <p:spPr>
          <a:xfrm>
            <a:off x="4948364" y="1755193"/>
            <a:ext cx="16209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dirty="0">
                <a:solidFill>
                  <a:schemeClr val="accent4"/>
                </a:solidFill>
              </a:rPr>
              <a:t>Multiple Firms</a:t>
            </a:r>
          </a:p>
        </p:txBody>
      </p:sp>
      <p:grpSp>
        <p:nvGrpSpPr>
          <p:cNvPr id="9" name="Group 19">
            <a:extLst>
              <a:ext uri="{FF2B5EF4-FFF2-40B4-BE49-F238E27FC236}">
                <a16:creationId xmlns:a16="http://schemas.microsoft.com/office/drawing/2014/main" id="{1D660D25-73CF-4BDE-9CE1-4342C291199D}"/>
              </a:ext>
            </a:extLst>
          </p:cNvPr>
          <p:cNvGrpSpPr/>
          <p:nvPr/>
        </p:nvGrpSpPr>
        <p:grpSpPr>
          <a:xfrm>
            <a:off x="3811693" y="4165357"/>
            <a:ext cx="1808439" cy="1625600"/>
            <a:chOff x="1280160" y="2174239"/>
            <a:chExt cx="1625600" cy="1625600"/>
          </a:xfrm>
        </p:grpSpPr>
        <p:sp>
          <p:nvSpPr>
            <p:cNvPr id="10" name="Rounded Rectangle 23">
              <a:extLst>
                <a:ext uri="{FF2B5EF4-FFF2-40B4-BE49-F238E27FC236}">
                  <a16:creationId xmlns:a16="http://schemas.microsoft.com/office/drawing/2014/main" id="{3F153263-6402-4C5B-85F0-9763817C15E3}"/>
                </a:ext>
              </a:extLst>
            </p:cNvPr>
            <p:cNvSpPr/>
            <p:nvPr/>
          </p:nvSpPr>
          <p:spPr>
            <a:xfrm>
              <a:off x="1280160" y="2174239"/>
              <a:ext cx="1625600" cy="1625600"/>
            </a:xfrm>
            <a:prstGeom prst="roundRect">
              <a:avLst/>
            </a:prstGeom>
          </p:spPr>
          <p:style>
            <a:lnRef idx="2">
              <a:schemeClr val="dk1">
                <a:shade val="80000"/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1" name="Rounded Rectangle 8">
              <a:extLst>
                <a:ext uri="{FF2B5EF4-FFF2-40B4-BE49-F238E27FC236}">
                  <a16:creationId xmlns:a16="http://schemas.microsoft.com/office/drawing/2014/main" id="{BC65F148-AD12-4C1C-A18A-D0888E806779}"/>
                </a:ext>
              </a:extLst>
            </p:cNvPr>
            <p:cNvSpPr/>
            <p:nvPr/>
          </p:nvSpPr>
          <p:spPr>
            <a:xfrm>
              <a:off x="1359515" y="2253594"/>
              <a:ext cx="1466890" cy="146689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53340" tIns="53340" rIns="53340" bIns="53340" numCol="1" spcCol="1270" anchor="ctr" anchorCtr="0">
              <a:noAutofit/>
            </a:bodyPr>
            <a:lstStyle/>
            <a:p>
              <a:pPr lvl="0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GB" sz="1400" kern="1200" dirty="0"/>
                <a:t>Codes of Conduct </a:t>
              </a:r>
            </a:p>
          </p:txBody>
        </p:sp>
      </p:grpSp>
      <p:cxnSp>
        <p:nvCxnSpPr>
          <p:cNvPr id="12" name="Straight Arrow Connector 29">
            <a:extLst>
              <a:ext uri="{FF2B5EF4-FFF2-40B4-BE49-F238E27FC236}">
                <a16:creationId xmlns:a16="http://schemas.microsoft.com/office/drawing/2014/main" id="{83AD7FC0-62A5-4E99-ABBE-86AE0D8E17D0}"/>
              </a:ext>
            </a:extLst>
          </p:cNvPr>
          <p:cNvCxnSpPr>
            <a:cxnSpLocks/>
          </p:cNvCxnSpPr>
          <p:nvPr/>
        </p:nvCxnSpPr>
        <p:spPr>
          <a:xfrm>
            <a:off x="3917956" y="4048586"/>
            <a:ext cx="3868301" cy="0"/>
          </a:xfrm>
          <a:prstGeom prst="straightConnector1">
            <a:avLst/>
          </a:prstGeom>
          <a:ln w="38100">
            <a:solidFill>
              <a:schemeClr val="accent4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31">
            <a:extLst>
              <a:ext uri="{FF2B5EF4-FFF2-40B4-BE49-F238E27FC236}">
                <a16:creationId xmlns:a16="http://schemas.microsoft.com/office/drawing/2014/main" id="{88A200E2-F15C-4F37-A9CA-3EB5CFFF8349}"/>
              </a:ext>
            </a:extLst>
          </p:cNvPr>
          <p:cNvCxnSpPr/>
          <p:nvPr/>
        </p:nvCxnSpPr>
        <p:spPr>
          <a:xfrm flipV="1">
            <a:off x="5762372" y="2345175"/>
            <a:ext cx="0" cy="3366428"/>
          </a:xfrm>
          <a:prstGeom prst="straightConnector1">
            <a:avLst/>
          </a:prstGeom>
          <a:ln w="38100">
            <a:solidFill>
              <a:schemeClr val="accent4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4" name="Gruppieren 13">
            <a:extLst>
              <a:ext uri="{FF2B5EF4-FFF2-40B4-BE49-F238E27FC236}">
                <a16:creationId xmlns:a16="http://schemas.microsoft.com/office/drawing/2014/main" id="{6782FE38-EC20-4CE5-A242-70CDD95F334E}"/>
              </a:ext>
            </a:extLst>
          </p:cNvPr>
          <p:cNvGrpSpPr/>
          <p:nvPr/>
        </p:nvGrpSpPr>
        <p:grpSpPr>
          <a:xfrm>
            <a:off x="5891003" y="2284415"/>
            <a:ext cx="1981076" cy="1638689"/>
            <a:chOff x="4596263" y="2392165"/>
            <a:chExt cx="1981076" cy="1638689"/>
          </a:xfrm>
        </p:grpSpPr>
        <p:grpSp>
          <p:nvGrpSpPr>
            <p:cNvPr id="15" name="Group 18">
              <a:extLst>
                <a:ext uri="{FF2B5EF4-FFF2-40B4-BE49-F238E27FC236}">
                  <a16:creationId xmlns:a16="http://schemas.microsoft.com/office/drawing/2014/main" id="{3E24A475-4B7D-4A7C-ABEB-1BCFB15CDCFB}"/>
                </a:ext>
              </a:extLst>
            </p:cNvPr>
            <p:cNvGrpSpPr/>
            <p:nvPr/>
          </p:nvGrpSpPr>
          <p:grpSpPr>
            <a:xfrm>
              <a:off x="4596263" y="2392165"/>
              <a:ext cx="1981076" cy="1625600"/>
              <a:chOff x="3181306" y="264160"/>
              <a:chExt cx="1625600" cy="1625600"/>
            </a:xfrm>
          </p:grpSpPr>
          <p:sp>
            <p:nvSpPr>
              <p:cNvPr id="17" name="Rounded Rectangle 25">
                <a:extLst>
                  <a:ext uri="{FF2B5EF4-FFF2-40B4-BE49-F238E27FC236}">
                    <a16:creationId xmlns:a16="http://schemas.microsoft.com/office/drawing/2014/main" id="{97F44D09-E696-4B65-924E-5CE4775C73D0}"/>
                  </a:ext>
                </a:extLst>
              </p:cNvPr>
              <p:cNvSpPr/>
              <p:nvPr/>
            </p:nvSpPr>
            <p:spPr>
              <a:xfrm>
                <a:off x="3181306" y="264160"/>
                <a:ext cx="1625600" cy="1625600"/>
              </a:xfrm>
              <a:prstGeom prst="roundRect">
                <a:avLst/>
              </a:prstGeom>
            </p:spPr>
            <p:style>
              <a:lnRef idx="2">
                <a:schemeClr val="dk1">
                  <a:shade val="80000"/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l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l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dk1">
                  <a:hueOff val="0"/>
                  <a:satOff val="0"/>
                  <a:lumOff val="0"/>
                  <a:alphaOff val="0"/>
                </a:schemeClr>
              </a:fontRef>
            </p:style>
            <p:txBody>
              <a:bodyPr lIns="36000" tIns="36000" rIns="36000" bIns="36000"/>
              <a:lstStyle/>
              <a:p>
                <a:pPr algn="ctr" defTabSz="6223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endParaRPr lang="en-GB" sz="1400" dirty="0"/>
              </a:p>
              <a:p>
                <a:pPr algn="r" defTabSz="6223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en-GB" sz="1400" dirty="0"/>
                  <a:t>Multi-Firm Transnational Industrial </a:t>
                </a:r>
                <a:br>
                  <a:rPr lang="en-GB" sz="1400" dirty="0"/>
                </a:br>
                <a:r>
                  <a:rPr lang="en-GB" sz="1400" dirty="0"/>
                  <a:t>Relations </a:t>
                </a:r>
                <a:br>
                  <a:rPr lang="en-GB" sz="1400" dirty="0"/>
                </a:br>
                <a:r>
                  <a:rPr lang="en-GB" sz="1400" dirty="0"/>
                  <a:t>Initiatives </a:t>
                </a:r>
              </a:p>
            </p:txBody>
          </p:sp>
          <p:sp>
            <p:nvSpPr>
              <p:cNvPr id="18" name="Rounded Rectangle 6">
                <a:extLst>
                  <a:ext uri="{FF2B5EF4-FFF2-40B4-BE49-F238E27FC236}">
                    <a16:creationId xmlns:a16="http://schemas.microsoft.com/office/drawing/2014/main" id="{8BCFA33B-811E-4C20-9410-260C6D7FC3D7}"/>
                  </a:ext>
                </a:extLst>
              </p:cNvPr>
              <p:cNvSpPr/>
              <p:nvPr/>
            </p:nvSpPr>
            <p:spPr>
              <a:xfrm>
                <a:off x="3269594" y="343515"/>
                <a:ext cx="1466890" cy="1466890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dk1">
                  <a:hueOff val="0"/>
                  <a:satOff val="0"/>
                  <a:lumOff val="0"/>
                  <a:alphaOff val="0"/>
                </a:schemeClr>
              </a:fontRef>
            </p:style>
            <p:txBody>
              <a:bodyPr spcFirstLastPara="0" vert="horz" wrap="square" lIns="53340" tIns="53340" rIns="53340" bIns="53340" numCol="1" spcCol="1270" anchor="ctr" anchorCtr="0">
                <a:noAutofit/>
              </a:bodyPr>
              <a:lstStyle/>
              <a:p>
                <a:pPr lvl="0" algn="r" defTabSz="6223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en-GB" sz="1400" kern="1200" dirty="0"/>
                  <a:t> </a:t>
                </a:r>
              </a:p>
            </p:txBody>
          </p:sp>
        </p:grpSp>
        <p:sp>
          <p:nvSpPr>
            <p:cNvPr id="16" name="TextBox 2">
              <a:extLst>
                <a:ext uri="{FF2B5EF4-FFF2-40B4-BE49-F238E27FC236}">
                  <a16:creationId xmlns:a16="http://schemas.microsoft.com/office/drawing/2014/main" id="{D923F8F4-DB45-448F-B426-5270E7E93FF0}"/>
                </a:ext>
              </a:extLst>
            </p:cNvPr>
            <p:cNvSpPr txBox="1"/>
            <p:nvPr/>
          </p:nvSpPr>
          <p:spPr>
            <a:xfrm>
              <a:off x="4742466" y="3661522"/>
              <a:ext cx="47630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dirty="0"/>
                <a:t>IV</a:t>
              </a:r>
            </a:p>
          </p:txBody>
        </p:sp>
      </p:grpSp>
      <p:grpSp>
        <p:nvGrpSpPr>
          <p:cNvPr id="19" name="Gruppieren 18">
            <a:extLst>
              <a:ext uri="{FF2B5EF4-FFF2-40B4-BE49-F238E27FC236}">
                <a16:creationId xmlns:a16="http://schemas.microsoft.com/office/drawing/2014/main" id="{5C63307D-9BA0-4A94-94AE-39752BCBD880}"/>
              </a:ext>
            </a:extLst>
          </p:cNvPr>
          <p:cNvGrpSpPr/>
          <p:nvPr/>
        </p:nvGrpSpPr>
        <p:grpSpPr>
          <a:xfrm>
            <a:off x="3811692" y="2284415"/>
            <a:ext cx="1808438" cy="1638689"/>
            <a:chOff x="2516952" y="2392165"/>
            <a:chExt cx="1808438" cy="1638689"/>
          </a:xfrm>
        </p:grpSpPr>
        <p:grpSp>
          <p:nvGrpSpPr>
            <p:cNvPr id="20" name="Group 17">
              <a:extLst>
                <a:ext uri="{FF2B5EF4-FFF2-40B4-BE49-F238E27FC236}">
                  <a16:creationId xmlns:a16="http://schemas.microsoft.com/office/drawing/2014/main" id="{AC9FCA85-90C8-4DD8-B240-A6F34FC324FA}"/>
                </a:ext>
              </a:extLst>
            </p:cNvPr>
            <p:cNvGrpSpPr/>
            <p:nvPr/>
          </p:nvGrpSpPr>
          <p:grpSpPr>
            <a:xfrm>
              <a:off x="2516952" y="2392165"/>
              <a:ext cx="1808438" cy="1625600"/>
              <a:chOff x="1280160" y="264160"/>
              <a:chExt cx="1625600" cy="1625600"/>
            </a:xfrm>
          </p:grpSpPr>
          <p:sp>
            <p:nvSpPr>
              <p:cNvPr id="22" name="Rounded Rectangle 27">
                <a:extLst>
                  <a:ext uri="{FF2B5EF4-FFF2-40B4-BE49-F238E27FC236}">
                    <a16:creationId xmlns:a16="http://schemas.microsoft.com/office/drawing/2014/main" id="{389F84D3-F07D-4AAF-AE47-796F66468286}"/>
                  </a:ext>
                </a:extLst>
              </p:cNvPr>
              <p:cNvSpPr/>
              <p:nvPr/>
            </p:nvSpPr>
            <p:spPr>
              <a:xfrm>
                <a:off x="1280160" y="264160"/>
                <a:ext cx="1625600" cy="1625600"/>
              </a:xfrm>
              <a:prstGeom prst="roundRect">
                <a:avLst/>
              </a:prstGeom>
            </p:spPr>
            <p:style>
              <a:lnRef idx="2">
                <a:schemeClr val="dk1">
                  <a:shade val="80000"/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l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l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dk1">
                  <a:hueOff val="0"/>
                  <a:satOff val="0"/>
                  <a:lumOff val="0"/>
                  <a:alphaOff val="0"/>
                </a:schemeClr>
              </a:fontRef>
            </p:style>
          </p:sp>
          <p:sp>
            <p:nvSpPr>
              <p:cNvPr id="23" name="Rounded Rectangle 4">
                <a:extLst>
                  <a:ext uri="{FF2B5EF4-FFF2-40B4-BE49-F238E27FC236}">
                    <a16:creationId xmlns:a16="http://schemas.microsoft.com/office/drawing/2014/main" id="{AA6B9AA4-3823-425A-9956-BDDEC4328F47}"/>
                  </a:ext>
                </a:extLst>
              </p:cNvPr>
              <p:cNvSpPr/>
              <p:nvPr/>
            </p:nvSpPr>
            <p:spPr>
              <a:xfrm>
                <a:off x="1375680" y="343515"/>
                <a:ext cx="1419234" cy="1466890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dk1">
                  <a:hueOff val="0"/>
                  <a:satOff val="0"/>
                  <a:lumOff val="0"/>
                  <a:alphaOff val="0"/>
                </a:schemeClr>
              </a:fontRef>
            </p:style>
            <p:txBody>
              <a:bodyPr spcFirstLastPara="0" vert="horz" wrap="square" lIns="53340" tIns="53340" rIns="53340" bIns="53340" numCol="1" spcCol="1270" anchor="ctr" anchorCtr="0">
                <a:noAutofit/>
              </a:bodyPr>
              <a:lstStyle/>
              <a:p>
                <a:pPr lvl="0" defTabSz="6223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endParaRPr lang="en-GB" sz="1400" kern="1200" dirty="0"/>
              </a:p>
              <a:p>
                <a:pPr lvl="0" defTabSz="6223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endParaRPr lang="en-GB" sz="1400" dirty="0"/>
              </a:p>
              <a:p>
                <a:pPr lvl="0" defTabSz="6223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en-GB" sz="1400" kern="1200" dirty="0"/>
                  <a:t>Industry-Led </a:t>
                </a:r>
                <a:r>
                  <a:rPr lang="en-GB" sz="1400" dirty="0"/>
                  <a:t>I</a:t>
                </a:r>
                <a:r>
                  <a:rPr lang="en-GB" sz="1400" kern="1200" dirty="0"/>
                  <a:t>nitiatives</a:t>
                </a:r>
              </a:p>
              <a:p>
                <a:pPr lvl="0" defTabSz="6223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endParaRPr lang="en-GB" sz="1400" dirty="0"/>
              </a:p>
              <a:p>
                <a:pPr lvl="0" defTabSz="6223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endParaRPr lang="en-GB" sz="1400" kern="1200" dirty="0"/>
              </a:p>
            </p:txBody>
          </p:sp>
        </p:grpSp>
        <p:sp>
          <p:nvSpPr>
            <p:cNvPr id="21" name="TextBox 36">
              <a:extLst>
                <a:ext uri="{FF2B5EF4-FFF2-40B4-BE49-F238E27FC236}">
                  <a16:creationId xmlns:a16="http://schemas.microsoft.com/office/drawing/2014/main" id="{07AF15D7-562D-4987-B44D-E03CFD1494CD}"/>
                </a:ext>
              </a:extLst>
            </p:cNvPr>
            <p:cNvSpPr txBox="1"/>
            <p:nvPr/>
          </p:nvSpPr>
          <p:spPr>
            <a:xfrm>
              <a:off x="3792162" y="3661522"/>
              <a:ext cx="36004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dirty="0"/>
                <a:t>II</a:t>
              </a:r>
            </a:p>
          </p:txBody>
        </p:sp>
      </p:grpSp>
      <p:sp>
        <p:nvSpPr>
          <p:cNvPr id="24" name="TextBox 38">
            <a:extLst>
              <a:ext uri="{FF2B5EF4-FFF2-40B4-BE49-F238E27FC236}">
                <a16:creationId xmlns:a16="http://schemas.microsoft.com/office/drawing/2014/main" id="{D4D7B553-93FB-4335-9D9D-0919602DE573}"/>
              </a:ext>
            </a:extLst>
          </p:cNvPr>
          <p:cNvSpPr txBox="1"/>
          <p:nvPr/>
        </p:nvSpPr>
        <p:spPr>
          <a:xfrm>
            <a:off x="5086902" y="4294638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I</a:t>
            </a:r>
          </a:p>
        </p:txBody>
      </p:sp>
      <p:grpSp>
        <p:nvGrpSpPr>
          <p:cNvPr id="25" name="Gruppieren 24">
            <a:extLst>
              <a:ext uri="{FF2B5EF4-FFF2-40B4-BE49-F238E27FC236}">
                <a16:creationId xmlns:a16="http://schemas.microsoft.com/office/drawing/2014/main" id="{E05763B9-A331-441C-AD38-EAB49FECEC1D}"/>
              </a:ext>
            </a:extLst>
          </p:cNvPr>
          <p:cNvGrpSpPr/>
          <p:nvPr/>
        </p:nvGrpSpPr>
        <p:grpSpPr>
          <a:xfrm>
            <a:off x="5901889" y="4165357"/>
            <a:ext cx="1978354" cy="1625600"/>
            <a:chOff x="4607149" y="4273107"/>
            <a:chExt cx="1978354" cy="1625600"/>
          </a:xfrm>
        </p:grpSpPr>
        <p:grpSp>
          <p:nvGrpSpPr>
            <p:cNvPr id="26" name="Group 20">
              <a:extLst>
                <a:ext uri="{FF2B5EF4-FFF2-40B4-BE49-F238E27FC236}">
                  <a16:creationId xmlns:a16="http://schemas.microsoft.com/office/drawing/2014/main" id="{1F9CF2D8-1615-4415-9171-D5BE18A2EE81}"/>
                </a:ext>
              </a:extLst>
            </p:cNvPr>
            <p:cNvGrpSpPr/>
            <p:nvPr/>
          </p:nvGrpSpPr>
          <p:grpSpPr>
            <a:xfrm>
              <a:off x="4607149" y="4273107"/>
              <a:ext cx="1978354" cy="1625600"/>
              <a:chOff x="3190239" y="2174239"/>
              <a:chExt cx="1625600" cy="1625600"/>
            </a:xfrm>
          </p:grpSpPr>
          <p:sp>
            <p:nvSpPr>
              <p:cNvPr id="28" name="Rounded Rectangle 21">
                <a:extLst>
                  <a:ext uri="{FF2B5EF4-FFF2-40B4-BE49-F238E27FC236}">
                    <a16:creationId xmlns:a16="http://schemas.microsoft.com/office/drawing/2014/main" id="{65CB3CB6-E2BF-49FD-9607-644BF25C54B3}"/>
                  </a:ext>
                </a:extLst>
              </p:cNvPr>
              <p:cNvSpPr/>
              <p:nvPr/>
            </p:nvSpPr>
            <p:spPr>
              <a:xfrm>
                <a:off x="3190239" y="2174239"/>
                <a:ext cx="1625600" cy="1625600"/>
              </a:xfrm>
              <a:prstGeom prst="roundRect">
                <a:avLst/>
              </a:prstGeom>
            </p:spPr>
            <p:style>
              <a:lnRef idx="2">
                <a:schemeClr val="dk1">
                  <a:shade val="80000"/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l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l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dk1">
                  <a:hueOff val="0"/>
                  <a:satOff val="0"/>
                  <a:lumOff val="0"/>
                  <a:alphaOff val="0"/>
                </a:schemeClr>
              </a:fontRef>
            </p:style>
          </p:sp>
          <p:sp>
            <p:nvSpPr>
              <p:cNvPr id="29" name="Rounded Rectangle 10">
                <a:extLst>
                  <a:ext uri="{FF2B5EF4-FFF2-40B4-BE49-F238E27FC236}">
                    <a16:creationId xmlns:a16="http://schemas.microsoft.com/office/drawing/2014/main" id="{14A15FA0-FDEE-45E1-B5EA-FA2A97B167DC}"/>
                  </a:ext>
                </a:extLst>
              </p:cNvPr>
              <p:cNvSpPr/>
              <p:nvPr/>
            </p:nvSpPr>
            <p:spPr>
              <a:xfrm>
                <a:off x="3269594" y="2253594"/>
                <a:ext cx="1466890" cy="1466890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dk1">
                  <a:hueOff val="0"/>
                  <a:satOff val="0"/>
                  <a:lumOff val="0"/>
                  <a:alphaOff val="0"/>
                </a:schemeClr>
              </a:fontRef>
            </p:style>
            <p:txBody>
              <a:bodyPr spcFirstLastPara="0" vert="horz" wrap="square" lIns="53340" tIns="53340" rIns="53340" bIns="53340" numCol="1" spcCol="1270" anchor="ctr" anchorCtr="0">
                <a:noAutofit/>
              </a:bodyPr>
              <a:lstStyle/>
              <a:p>
                <a:pPr lvl="0" algn="ctr" defTabSz="622300">
                  <a:lnSpc>
                    <a:spcPct val="90000"/>
                  </a:lnSpc>
                  <a:spcBef>
                    <a:spcPts val="1200"/>
                  </a:spcBef>
                  <a:spcAft>
                    <a:spcPct val="35000"/>
                  </a:spcAft>
                </a:pPr>
                <a:endParaRPr lang="en-GB" sz="100" dirty="0"/>
              </a:p>
              <a:p>
                <a:pPr lvl="0" algn="r" defTabSz="622300">
                  <a:lnSpc>
                    <a:spcPct val="90000"/>
                  </a:lnSpc>
                  <a:spcAft>
                    <a:spcPts val="600"/>
                  </a:spcAft>
                </a:pPr>
                <a:br>
                  <a:rPr lang="en-GB" sz="1400" kern="1200" dirty="0"/>
                </a:br>
                <a:r>
                  <a:rPr lang="en-GB" sz="1400" kern="1200" dirty="0"/>
                  <a:t>B</a:t>
                </a:r>
                <a:r>
                  <a:rPr lang="en-GB" sz="1400" dirty="0"/>
                  <a:t>rand-Union Agreements</a:t>
                </a:r>
              </a:p>
              <a:p>
                <a:pPr lvl="0" algn="r" defTabSz="622300">
                  <a:lnSpc>
                    <a:spcPct val="90000"/>
                  </a:lnSpc>
                </a:pPr>
                <a:r>
                  <a:rPr lang="en-GB" sz="1400" kern="1200" dirty="0"/>
                  <a:t>(e.g. GFAs)</a:t>
                </a:r>
              </a:p>
            </p:txBody>
          </p:sp>
        </p:grpSp>
        <p:sp>
          <p:nvSpPr>
            <p:cNvPr id="27" name="TextBox 39">
              <a:extLst>
                <a:ext uri="{FF2B5EF4-FFF2-40B4-BE49-F238E27FC236}">
                  <a16:creationId xmlns:a16="http://schemas.microsoft.com/office/drawing/2014/main" id="{2AC5DB8A-4935-4481-8298-2E6339B196F5}"/>
                </a:ext>
              </a:extLst>
            </p:cNvPr>
            <p:cNvSpPr txBox="1"/>
            <p:nvPr/>
          </p:nvSpPr>
          <p:spPr>
            <a:xfrm>
              <a:off x="4741168" y="4402388"/>
              <a:ext cx="47890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dirty="0"/>
                <a:t>III</a:t>
              </a:r>
            </a:p>
          </p:txBody>
        </p:sp>
      </p:grpSp>
      <p:pic>
        <p:nvPicPr>
          <p:cNvPr id="30" name="Picture 5">
            <a:extLst>
              <a:ext uri="{FF2B5EF4-FFF2-40B4-BE49-F238E27FC236}">
                <a16:creationId xmlns:a16="http://schemas.microsoft.com/office/drawing/2014/main" id="{F4083B2F-67A6-42A2-8CF5-6EA485251EB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2297" y="1593043"/>
            <a:ext cx="898283" cy="850905"/>
          </a:xfrm>
          <a:prstGeom prst="rect">
            <a:avLst/>
          </a:prstGeom>
        </p:spPr>
      </p:pic>
      <p:pic>
        <p:nvPicPr>
          <p:cNvPr id="31" name="Picture 7">
            <a:extLst>
              <a:ext uri="{FF2B5EF4-FFF2-40B4-BE49-F238E27FC236}">
                <a16:creationId xmlns:a16="http://schemas.microsoft.com/office/drawing/2014/main" id="{F7E36821-147B-4F23-900B-E5FDEAA4B27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22481" y="2542029"/>
            <a:ext cx="2274857" cy="459386"/>
          </a:xfrm>
          <a:prstGeom prst="rect">
            <a:avLst/>
          </a:prstGeom>
        </p:spPr>
      </p:pic>
      <p:pic>
        <p:nvPicPr>
          <p:cNvPr id="32" name="Picture 8">
            <a:extLst>
              <a:ext uri="{FF2B5EF4-FFF2-40B4-BE49-F238E27FC236}">
                <a16:creationId xmlns:a16="http://schemas.microsoft.com/office/drawing/2014/main" id="{257635ED-392F-42CC-96B3-107AC1DB418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53739" y="2030591"/>
            <a:ext cx="1724149" cy="419020"/>
          </a:xfrm>
          <a:prstGeom prst="rect">
            <a:avLst/>
          </a:prstGeom>
        </p:spPr>
      </p:pic>
      <p:pic>
        <p:nvPicPr>
          <p:cNvPr id="33" name="Picture 9">
            <a:extLst>
              <a:ext uri="{FF2B5EF4-FFF2-40B4-BE49-F238E27FC236}">
                <a16:creationId xmlns:a16="http://schemas.microsoft.com/office/drawing/2014/main" id="{D76D8AB5-10C0-4C4E-87E0-C7EF33790B5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134589" y="4714205"/>
            <a:ext cx="649174" cy="615883"/>
          </a:xfrm>
          <a:prstGeom prst="rect">
            <a:avLst/>
          </a:prstGeom>
        </p:spPr>
      </p:pic>
      <p:pic>
        <p:nvPicPr>
          <p:cNvPr id="34" name="Picture 10">
            <a:extLst>
              <a:ext uri="{FF2B5EF4-FFF2-40B4-BE49-F238E27FC236}">
                <a16:creationId xmlns:a16="http://schemas.microsoft.com/office/drawing/2014/main" id="{E2A0D79C-CE6D-4F93-A7C0-55BC74CD8E1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891743" y="4727019"/>
            <a:ext cx="1125088" cy="639349"/>
          </a:xfrm>
          <a:prstGeom prst="rect">
            <a:avLst/>
          </a:prstGeom>
        </p:spPr>
      </p:pic>
      <p:pic>
        <p:nvPicPr>
          <p:cNvPr id="35" name="Picture 11">
            <a:extLst>
              <a:ext uri="{FF2B5EF4-FFF2-40B4-BE49-F238E27FC236}">
                <a16:creationId xmlns:a16="http://schemas.microsoft.com/office/drawing/2014/main" id="{B422E33D-9E1D-4532-B8D9-2019AE8CB9F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231055" y="5327030"/>
            <a:ext cx="746233" cy="680502"/>
          </a:xfrm>
          <a:prstGeom prst="rect">
            <a:avLst/>
          </a:prstGeom>
        </p:spPr>
      </p:pic>
      <p:pic>
        <p:nvPicPr>
          <p:cNvPr id="36" name="Picture 12">
            <a:extLst>
              <a:ext uri="{FF2B5EF4-FFF2-40B4-BE49-F238E27FC236}">
                <a16:creationId xmlns:a16="http://schemas.microsoft.com/office/drawing/2014/main" id="{B8EF4C17-7CD6-404C-9A24-103663D2965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633530" y="5456319"/>
            <a:ext cx="1298125" cy="551213"/>
          </a:xfrm>
          <a:prstGeom prst="rect">
            <a:avLst/>
          </a:prstGeom>
        </p:spPr>
      </p:pic>
      <p:pic>
        <p:nvPicPr>
          <p:cNvPr id="37" name="Picture 15">
            <a:extLst>
              <a:ext uri="{FF2B5EF4-FFF2-40B4-BE49-F238E27FC236}">
                <a16:creationId xmlns:a16="http://schemas.microsoft.com/office/drawing/2014/main" id="{662ADFE4-25E5-40C4-85F5-E2DFD1C5816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830043" y="2545410"/>
            <a:ext cx="1906144" cy="583664"/>
          </a:xfrm>
          <a:prstGeom prst="rect">
            <a:avLst/>
          </a:prstGeom>
        </p:spPr>
      </p:pic>
      <p:grpSp>
        <p:nvGrpSpPr>
          <p:cNvPr id="38" name="Group 32">
            <a:extLst>
              <a:ext uri="{FF2B5EF4-FFF2-40B4-BE49-F238E27FC236}">
                <a16:creationId xmlns:a16="http://schemas.microsoft.com/office/drawing/2014/main" id="{10927C61-C085-4783-9021-B9F0FA477CC1}"/>
              </a:ext>
            </a:extLst>
          </p:cNvPr>
          <p:cNvGrpSpPr/>
          <p:nvPr/>
        </p:nvGrpSpPr>
        <p:grpSpPr>
          <a:xfrm>
            <a:off x="5009121" y="2801691"/>
            <a:ext cx="1288421" cy="722723"/>
            <a:chOff x="3234282" y="293160"/>
            <a:chExt cx="1625600" cy="1625600"/>
          </a:xfrm>
        </p:grpSpPr>
        <p:sp>
          <p:nvSpPr>
            <p:cNvPr id="39" name="Rounded Rectangle 33">
              <a:extLst>
                <a:ext uri="{FF2B5EF4-FFF2-40B4-BE49-F238E27FC236}">
                  <a16:creationId xmlns:a16="http://schemas.microsoft.com/office/drawing/2014/main" id="{EDBECBE6-BA1D-4A55-A334-51193EF48E1F}"/>
                </a:ext>
              </a:extLst>
            </p:cNvPr>
            <p:cNvSpPr/>
            <p:nvPr/>
          </p:nvSpPr>
          <p:spPr>
            <a:xfrm>
              <a:off x="3234282" y="293160"/>
              <a:ext cx="1625600" cy="1625600"/>
            </a:xfrm>
            <a:prstGeom prst="roundRect">
              <a:avLst/>
            </a:prstGeom>
          </p:spPr>
          <p:style>
            <a:lnRef idx="2">
              <a:schemeClr val="dk1">
                <a:shade val="80000"/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40" name="Rounded Rectangle 6">
              <a:extLst>
                <a:ext uri="{FF2B5EF4-FFF2-40B4-BE49-F238E27FC236}">
                  <a16:creationId xmlns:a16="http://schemas.microsoft.com/office/drawing/2014/main" id="{26ECC83B-96FF-4A92-9481-7E468436010D}"/>
                </a:ext>
              </a:extLst>
            </p:cNvPr>
            <p:cNvSpPr/>
            <p:nvPr/>
          </p:nvSpPr>
          <p:spPr>
            <a:xfrm>
              <a:off x="3313638" y="372512"/>
              <a:ext cx="1466890" cy="146689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36000" tIns="36000" rIns="36000" bIns="36000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GB" sz="1300" kern="1200" dirty="0" err="1"/>
                <a:t>Labor</a:t>
              </a:r>
              <a:r>
                <a:rPr lang="en-GB" sz="1300" dirty="0"/>
                <a:t>-Inclusive</a:t>
              </a:r>
              <a:r>
                <a:rPr lang="en-GB" sz="1300" kern="1200" dirty="0"/>
                <a:t> MSIs </a:t>
              </a:r>
              <a:r>
                <a:rPr lang="en-GB" sz="1300" dirty="0"/>
                <a:t>(e.g. ETI)</a:t>
              </a:r>
              <a:endParaRPr lang="en-GB" sz="1300" kern="1200" dirty="0"/>
            </a:p>
          </p:txBody>
        </p:sp>
      </p:grpSp>
      <p:sp>
        <p:nvSpPr>
          <p:cNvPr id="41" name="TextBox 15">
            <a:extLst>
              <a:ext uri="{FF2B5EF4-FFF2-40B4-BE49-F238E27FC236}">
                <a16:creationId xmlns:a16="http://schemas.microsoft.com/office/drawing/2014/main" id="{6F702A62-63F1-48A2-B5FE-06B6A95914A5}"/>
              </a:ext>
            </a:extLst>
          </p:cNvPr>
          <p:cNvSpPr txBox="1"/>
          <p:nvPr/>
        </p:nvSpPr>
        <p:spPr>
          <a:xfrm>
            <a:off x="5102253" y="5846846"/>
            <a:ext cx="14670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dirty="0">
                <a:solidFill>
                  <a:schemeClr val="accent4"/>
                </a:solidFill>
              </a:rPr>
              <a:t>Single Firms</a:t>
            </a:r>
          </a:p>
        </p:txBody>
      </p:sp>
      <p:sp>
        <p:nvSpPr>
          <p:cNvPr id="42" name="Rounded Rectangle 30">
            <a:extLst>
              <a:ext uri="{FF2B5EF4-FFF2-40B4-BE49-F238E27FC236}">
                <a16:creationId xmlns:a16="http://schemas.microsoft.com/office/drawing/2014/main" id="{1B7BBCA7-8CBF-420A-95F3-5C9DDE14F307}"/>
              </a:ext>
            </a:extLst>
          </p:cNvPr>
          <p:cNvSpPr/>
          <p:nvPr/>
        </p:nvSpPr>
        <p:spPr>
          <a:xfrm>
            <a:off x="6442804" y="3713289"/>
            <a:ext cx="1079548" cy="660982"/>
          </a:xfrm>
          <a:prstGeom prst="roundRect">
            <a:avLst/>
          </a:prstGeom>
        </p:spPr>
        <p:style>
          <a:lnRef idx="2">
            <a:schemeClr val="dk1">
              <a:shade val="80000"/>
              <a:hueOff val="0"/>
              <a:satOff val="0"/>
              <a:lumOff val="0"/>
              <a:alphaOff val="0"/>
            </a:schemeClr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lIns="36000" rIns="72000"/>
          <a:lstStyle/>
          <a:p>
            <a:pPr algn="ctr"/>
            <a:r>
              <a:rPr lang="en-GB" sz="1300" dirty="0"/>
              <a:t>Protocol</a:t>
            </a:r>
          </a:p>
          <a:p>
            <a:pPr algn="ctr"/>
            <a:r>
              <a:rPr lang="en-GB" sz="1300" dirty="0"/>
              <a:t>Agreements</a:t>
            </a:r>
          </a:p>
        </p:txBody>
      </p:sp>
    </p:spTree>
    <p:extLst>
      <p:ext uri="{BB962C8B-B14F-4D97-AF65-F5344CB8AC3E}">
        <p14:creationId xmlns:p14="http://schemas.microsoft.com/office/powerpoint/2010/main" val="292226542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92F8D05-C481-47F2-9EAC-F7683603D7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Network management for Resilience and responsibility</a:t>
            </a:r>
          </a:p>
        </p:txBody>
      </p:sp>
      <p:sp>
        <p:nvSpPr>
          <p:cNvPr id="5" name="Bildplatzhalter 4">
            <a:extLst>
              <a:ext uri="{FF2B5EF4-FFF2-40B4-BE49-F238E27FC236}">
                <a16:creationId xmlns:a16="http://schemas.microsoft.com/office/drawing/2014/main" id="{2DBFA83D-5BFA-42EB-BF64-ED106691B06B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/>
      </p:sp>
      <p:sp>
        <p:nvSpPr>
          <p:cNvPr id="9" name="Textplatzhalter 3">
            <a:extLst>
              <a:ext uri="{FF2B5EF4-FFF2-40B4-BE49-F238E27FC236}">
                <a16:creationId xmlns:a16="http://schemas.microsoft.com/office/drawing/2014/main" id="{091953BC-F165-4801-BC52-439524A1DAD1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08702" y="5858820"/>
            <a:ext cx="10857007" cy="278127"/>
          </a:xfrm>
        </p:spPr>
        <p:txBody>
          <a:bodyPr/>
          <a:lstStyle/>
          <a:p>
            <a:r>
              <a:rPr lang="de-AT" sz="1200" dirty="0"/>
              <a:t>Helfen et al. (2018); Sydow et al. (2016; 2021)</a:t>
            </a:r>
            <a:endParaRPr lang="en-US" sz="1200" dirty="0"/>
          </a:p>
        </p:txBody>
      </p:sp>
      <p:sp>
        <p:nvSpPr>
          <p:cNvPr id="12" name="Ellipse 11">
            <a:extLst>
              <a:ext uri="{FF2B5EF4-FFF2-40B4-BE49-F238E27FC236}">
                <a16:creationId xmlns:a16="http://schemas.microsoft.com/office/drawing/2014/main" id="{D4C83C05-3BCF-45C4-8E1D-7E4A898BBFF0}"/>
              </a:ext>
            </a:extLst>
          </p:cNvPr>
          <p:cNvSpPr/>
          <p:nvPr/>
        </p:nvSpPr>
        <p:spPr>
          <a:xfrm>
            <a:off x="7937641" y="4414565"/>
            <a:ext cx="4009697" cy="2020456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e.g. </a:t>
            </a:r>
            <a:r>
              <a:rPr lang="en-US" dirty="0"/>
              <a:t>evaluating network reliability </a:t>
            </a:r>
            <a:r>
              <a:rPr lang="en-US"/>
              <a:t>and </a:t>
            </a:r>
            <a:r>
              <a:rPr lang="en-GB" dirty="0"/>
              <a:t>assessing network risks in supply chain </a:t>
            </a:r>
            <a:r>
              <a:rPr lang="en-GB"/>
              <a:t>due diligence</a:t>
            </a:r>
            <a:endParaRPr lang="en-US" dirty="0"/>
          </a:p>
        </p:txBody>
      </p:sp>
      <p:sp>
        <p:nvSpPr>
          <p:cNvPr id="13" name="Textfeld 7">
            <a:extLst>
              <a:ext uri="{FF2B5EF4-FFF2-40B4-BE49-F238E27FC236}">
                <a16:creationId xmlns:a16="http://schemas.microsoft.com/office/drawing/2014/main" id="{974DAD7A-9D36-4339-A6F8-8B4DB43E1CE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09675" y="5355353"/>
            <a:ext cx="6675438" cy="487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NexusSans-Regular" pitchFamily="2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NexusSans-Regular" pitchFamily="2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NexusSans-Regular" pitchFamily="2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NexusSans-Regular" pitchFamily="2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NexusSans-Regular" pitchFamily="2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NexusSans-Regular" pitchFamily="2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NexusSans-Regular" pitchFamily="2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NexusSans-Regular" pitchFamily="2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NexusSans-Regular" pitchFamily="2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en-GB" altLang="de-DE" sz="1400" b="1">
                <a:latin typeface="Arial" panose="020B0604020202020204" pitchFamily="34" charset="0"/>
              </a:rPr>
              <a:t>Organizational structure, culture, HRM</a:t>
            </a:r>
          </a:p>
        </p:txBody>
      </p:sp>
      <p:sp>
        <p:nvSpPr>
          <p:cNvPr id="14" name="Textfeld 13">
            <a:extLst>
              <a:ext uri="{FF2B5EF4-FFF2-40B4-BE49-F238E27FC236}">
                <a16:creationId xmlns:a16="http://schemas.microsoft.com/office/drawing/2014/main" id="{3A35B72C-B0A5-43E7-B52C-0FE71C0B76E6}"/>
              </a:ext>
            </a:extLst>
          </p:cNvPr>
          <p:cNvSpPr txBox="1"/>
          <p:nvPr/>
        </p:nvSpPr>
        <p:spPr bwMode="auto">
          <a:xfrm>
            <a:off x="5580063" y="3037603"/>
            <a:ext cx="1439862" cy="1439863"/>
          </a:xfrm>
          <a:prstGeom prst="rect">
            <a:avLst/>
          </a:prstGeom>
          <a:noFill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400" b="1" kern="0" dirty="0">
                <a:latin typeface="Arial" panose="020B0604020202020204" pitchFamily="34" charset="0"/>
              </a:rPr>
              <a:t>GVN management practices </a:t>
            </a:r>
            <a:r>
              <a:rPr lang="en-GB" sz="1400" kern="0" dirty="0">
                <a:latin typeface="Arial" panose="020B0604020202020204" pitchFamily="34" charset="0"/>
              </a:rPr>
              <a:t>selecting, allocating, regulating, evaluating</a:t>
            </a:r>
          </a:p>
        </p:txBody>
      </p:sp>
      <p:cxnSp>
        <p:nvCxnSpPr>
          <p:cNvPr id="15" name="Gewinkelte Verbindung 70">
            <a:extLst>
              <a:ext uri="{FF2B5EF4-FFF2-40B4-BE49-F238E27FC236}">
                <a16:creationId xmlns:a16="http://schemas.microsoft.com/office/drawing/2014/main" id="{05E4FC65-2B93-4B6A-BAFF-6C9690CA6349}"/>
              </a:ext>
            </a:extLst>
          </p:cNvPr>
          <p:cNvCxnSpPr>
            <a:cxnSpLocks noChangeShapeType="1"/>
            <a:stCxn id="14" idx="2"/>
            <a:endCxn id="30" idx="2"/>
          </p:cNvCxnSpPr>
          <p:nvPr/>
        </p:nvCxnSpPr>
        <p:spPr bwMode="auto">
          <a:xfrm rot="5400000" flipH="1">
            <a:off x="4493419" y="2670097"/>
            <a:ext cx="58738" cy="3556000"/>
          </a:xfrm>
          <a:prstGeom prst="bentConnector3">
            <a:avLst>
              <a:gd name="adj1" fmla="val -392500"/>
            </a:avLst>
          </a:prstGeom>
          <a:noFill/>
          <a:ln w="15875" algn="ctr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6" name="Gewinkelte Verbindung 76">
            <a:extLst>
              <a:ext uri="{FF2B5EF4-FFF2-40B4-BE49-F238E27FC236}">
                <a16:creationId xmlns:a16="http://schemas.microsoft.com/office/drawing/2014/main" id="{9F3BD0E1-1360-4303-893E-EFDF9E84393B}"/>
              </a:ext>
            </a:extLst>
          </p:cNvPr>
          <p:cNvCxnSpPr>
            <a:cxnSpLocks noChangeShapeType="1"/>
            <a:stCxn id="17" idx="0"/>
            <a:endCxn id="30" idx="1"/>
          </p:cNvCxnSpPr>
          <p:nvPr/>
        </p:nvCxnSpPr>
        <p:spPr bwMode="auto">
          <a:xfrm rot="16200000" flipH="1" flipV="1">
            <a:off x="4579145" y="315834"/>
            <a:ext cx="506412" cy="6391275"/>
          </a:xfrm>
          <a:prstGeom prst="bentConnector4">
            <a:avLst>
              <a:gd name="adj1" fmla="val -162870"/>
              <a:gd name="adj2" fmla="val 103574"/>
            </a:avLst>
          </a:prstGeom>
          <a:noFill/>
          <a:ln w="15875" algn="ctr">
            <a:solidFill>
              <a:srgbClr val="000000"/>
            </a:solidFill>
            <a:prstDash val="dash"/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7" name="Textfeld 16">
            <a:extLst>
              <a:ext uri="{FF2B5EF4-FFF2-40B4-BE49-F238E27FC236}">
                <a16:creationId xmlns:a16="http://schemas.microsoft.com/office/drawing/2014/main" id="{501C792A-6FA8-4703-B076-21B40F39E01E}"/>
              </a:ext>
            </a:extLst>
          </p:cNvPr>
          <p:cNvSpPr txBox="1"/>
          <p:nvPr/>
        </p:nvSpPr>
        <p:spPr bwMode="auto">
          <a:xfrm>
            <a:off x="7308850" y="3258266"/>
            <a:ext cx="1439863" cy="968375"/>
          </a:xfrm>
          <a:prstGeom prst="rect">
            <a:avLst/>
          </a:prstGeom>
          <a:noFill/>
          <a:ln w="22225">
            <a:noFill/>
          </a:ln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altLang="de-DE" sz="1400" kern="0" dirty="0">
              <a:latin typeface="Arial" panose="020B0604020202020204" pitchFamily="34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400" b="1" kern="0" dirty="0">
                <a:latin typeface="Arial" panose="020B0604020202020204" pitchFamily="34" charset="0"/>
              </a:rPr>
              <a:t>Network responsibility</a:t>
            </a:r>
            <a:endParaRPr lang="en-GB" sz="1400" b="1" dirty="0">
              <a:latin typeface="Arial" panose="020B0604020202020204" pitchFamily="34" charset="0"/>
            </a:endParaRPr>
          </a:p>
          <a:p>
            <a:pPr algn="ctr">
              <a:defRPr/>
            </a:pPr>
            <a:endParaRPr lang="en-US" altLang="de-DE" sz="1400" kern="0" dirty="0">
              <a:latin typeface="Arial" panose="020B0604020202020204" pitchFamily="34" charset="0"/>
            </a:endParaRPr>
          </a:p>
        </p:txBody>
      </p:sp>
      <p:sp>
        <p:nvSpPr>
          <p:cNvPr id="18" name="Rechteck 17">
            <a:extLst>
              <a:ext uri="{FF2B5EF4-FFF2-40B4-BE49-F238E27FC236}">
                <a16:creationId xmlns:a16="http://schemas.microsoft.com/office/drawing/2014/main" id="{2953F3F3-BC91-4BE7-A8E7-9E40DB9DAFFA}"/>
              </a:ext>
            </a:extLst>
          </p:cNvPr>
          <p:cNvSpPr/>
          <p:nvPr/>
        </p:nvSpPr>
        <p:spPr bwMode="auto">
          <a:xfrm>
            <a:off x="3819525" y="3474166"/>
            <a:ext cx="1728788" cy="52387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en-GB" sz="1400" b="1" kern="0" dirty="0">
                <a:latin typeface="Arial" panose="020B0604020202020204" pitchFamily="34" charset="0"/>
              </a:rPr>
              <a:t>Multi-employer relations in GVN</a:t>
            </a:r>
            <a:endParaRPr lang="de-DE" sz="1400" dirty="0">
              <a:latin typeface="Arial" panose="020B0604020202020204" pitchFamily="34" charset="0"/>
            </a:endParaRPr>
          </a:p>
        </p:txBody>
      </p:sp>
      <p:sp>
        <p:nvSpPr>
          <p:cNvPr id="19" name="Rechteck 18">
            <a:extLst>
              <a:ext uri="{FF2B5EF4-FFF2-40B4-BE49-F238E27FC236}">
                <a16:creationId xmlns:a16="http://schemas.microsoft.com/office/drawing/2014/main" id="{77B7A2D8-4673-40C5-BA13-E10EC94DEFBF}"/>
              </a:ext>
            </a:extLst>
          </p:cNvPr>
          <p:cNvSpPr/>
          <p:nvPr/>
        </p:nvSpPr>
        <p:spPr bwMode="auto">
          <a:xfrm>
            <a:off x="117475" y="3410666"/>
            <a:ext cx="935038" cy="53975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en-GB" sz="1400" i="1" kern="0" dirty="0">
                <a:latin typeface="Arial" panose="020B0604020202020204" pitchFamily="34" charset="0"/>
              </a:rPr>
              <a:t>Network level</a:t>
            </a:r>
            <a:endParaRPr lang="de-DE" sz="1400" i="1" dirty="0">
              <a:latin typeface="Arial" panose="020B0604020202020204" pitchFamily="34" charset="0"/>
            </a:endParaRPr>
          </a:p>
        </p:txBody>
      </p:sp>
      <p:sp>
        <p:nvSpPr>
          <p:cNvPr id="20" name="Rechteck 19">
            <a:extLst>
              <a:ext uri="{FF2B5EF4-FFF2-40B4-BE49-F238E27FC236}">
                <a16:creationId xmlns:a16="http://schemas.microsoft.com/office/drawing/2014/main" id="{49C23160-595E-460B-8501-879A3EAE36F6}"/>
              </a:ext>
            </a:extLst>
          </p:cNvPr>
          <p:cNvSpPr/>
          <p:nvPr/>
        </p:nvSpPr>
        <p:spPr bwMode="auto">
          <a:xfrm>
            <a:off x="119063" y="1719978"/>
            <a:ext cx="935037" cy="53975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en-GB" sz="1400" i="1" kern="0" dirty="0">
                <a:latin typeface="Arial" panose="020B0604020202020204" pitchFamily="34" charset="0"/>
              </a:rPr>
              <a:t>Field level</a:t>
            </a:r>
            <a:endParaRPr lang="de-DE" sz="1400" i="1" dirty="0">
              <a:latin typeface="Arial" panose="020B0604020202020204" pitchFamily="34" charset="0"/>
            </a:endParaRPr>
          </a:p>
        </p:txBody>
      </p:sp>
      <p:cxnSp>
        <p:nvCxnSpPr>
          <p:cNvPr id="21" name="Gewinkelte Verbindung 70">
            <a:extLst>
              <a:ext uri="{FF2B5EF4-FFF2-40B4-BE49-F238E27FC236}">
                <a16:creationId xmlns:a16="http://schemas.microsoft.com/office/drawing/2014/main" id="{41F6F5E4-AC58-404D-96A7-CB5D2E6B4F92}"/>
              </a:ext>
            </a:extLst>
          </p:cNvPr>
          <p:cNvCxnSpPr>
            <a:cxnSpLocks noChangeShapeType="1"/>
            <a:stCxn id="30" idx="0"/>
            <a:endCxn id="14" idx="0"/>
          </p:cNvCxnSpPr>
          <p:nvPr/>
        </p:nvCxnSpPr>
        <p:spPr bwMode="auto">
          <a:xfrm rot="5400000" flipH="1" flipV="1">
            <a:off x="4487069" y="1295322"/>
            <a:ext cx="71438" cy="3556000"/>
          </a:xfrm>
          <a:prstGeom prst="bentConnector3">
            <a:avLst>
              <a:gd name="adj1" fmla="val 417463"/>
            </a:avLst>
          </a:prstGeom>
          <a:noFill/>
          <a:ln w="15875" algn="ctr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2" name="Textfeld 7">
            <a:extLst>
              <a:ext uri="{FF2B5EF4-FFF2-40B4-BE49-F238E27FC236}">
                <a16:creationId xmlns:a16="http://schemas.microsoft.com/office/drawing/2014/main" id="{99040970-FCBD-46AF-ADFF-07C01E5F1A7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09675" y="1554878"/>
            <a:ext cx="6891338" cy="487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NexusSans-Regular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NexusSans-Regular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NexusSans-Regular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NexusSans-Regular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NexusSans-Regular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NexusSans-Regular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NexusSans-Regular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NexusSans-Regular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NexusSans-Regular"/>
                <a:cs typeface="Arial" panose="020B0604020202020204" pitchFamily="34" charset="0"/>
              </a:defRPr>
            </a:lvl9pPr>
          </a:lstStyle>
          <a:p>
            <a:pPr algn="ctr">
              <a:defRPr/>
            </a:pPr>
            <a:r>
              <a:rPr lang="en-GB" altLang="de-DE" sz="1400" b="1" dirty="0">
                <a:latin typeface="Arial" panose="020B0604020202020204" pitchFamily="34" charset="0"/>
              </a:rPr>
              <a:t>Reputation, customer expectations, union influence, </a:t>
            </a:r>
            <a:r>
              <a:rPr lang="en-GB" altLang="de-DE" sz="1400" b="1" kern="0" dirty="0">
                <a:latin typeface="Arial" panose="020B0604020202020204" pitchFamily="34" charset="0"/>
              </a:rPr>
              <a:t>r</a:t>
            </a:r>
            <a:r>
              <a:rPr lang="en-GB" sz="1400" b="1" kern="0" dirty="0">
                <a:latin typeface="Arial" panose="020B0604020202020204" pitchFamily="34" charset="0"/>
              </a:rPr>
              <a:t>egulation</a:t>
            </a:r>
            <a:endParaRPr lang="en-GB" altLang="de-DE" sz="1400" b="1" dirty="0">
              <a:latin typeface="Arial" panose="020B0604020202020204" pitchFamily="34" charset="0"/>
            </a:endParaRPr>
          </a:p>
        </p:txBody>
      </p:sp>
      <p:cxnSp>
        <p:nvCxnSpPr>
          <p:cNvPr id="23" name="Gerade Verbindung mit Pfeil 63">
            <a:extLst>
              <a:ext uri="{FF2B5EF4-FFF2-40B4-BE49-F238E27FC236}">
                <a16:creationId xmlns:a16="http://schemas.microsoft.com/office/drawing/2014/main" id="{9642B453-D092-422E-8914-35206AD90A9A}"/>
              </a:ext>
            </a:extLst>
          </p:cNvPr>
          <p:cNvCxnSpPr>
            <a:cxnSpLocks noChangeShapeType="1"/>
            <a:stCxn id="20" idx="2"/>
            <a:endCxn id="19" idx="0"/>
          </p:cNvCxnSpPr>
          <p:nvPr/>
        </p:nvCxnSpPr>
        <p:spPr bwMode="auto">
          <a:xfrm flipH="1">
            <a:off x="585788" y="2259728"/>
            <a:ext cx="1587" cy="1150938"/>
          </a:xfrm>
          <a:prstGeom prst="straightConnector1">
            <a:avLst/>
          </a:prstGeom>
          <a:noFill/>
          <a:ln w="15875" algn="ctr">
            <a:solidFill>
              <a:srgbClr val="000000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cxnSp>
      <p:cxnSp>
        <p:nvCxnSpPr>
          <p:cNvPr id="24" name="Gerade Verbindung mit Pfeil 98">
            <a:extLst>
              <a:ext uri="{FF2B5EF4-FFF2-40B4-BE49-F238E27FC236}">
                <a16:creationId xmlns:a16="http://schemas.microsoft.com/office/drawing/2014/main" id="{1C26EE6B-AB4E-49E5-9948-469C5EE1C376}"/>
              </a:ext>
            </a:extLst>
          </p:cNvPr>
          <p:cNvCxnSpPr>
            <a:cxnSpLocks noChangeShapeType="1"/>
            <a:stCxn id="19" idx="2"/>
          </p:cNvCxnSpPr>
          <p:nvPr/>
        </p:nvCxnSpPr>
        <p:spPr bwMode="auto">
          <a:xfrm flipH="1">
            <a:off x="577850" y="3950416"/>
            <a:ext cx="7938" cy="1333500"/>
          </a:xfrm>
          <a:prstGeom prst="straightConnector1">
            <a:avLst/>
          </a:prstGeom>
          <a:noFill/>
          <a:ln w="15875" algn="ctr">
            <a:solidFill>
              <a:srgbClr val="000000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cxnSp>
      <p:sp>
        <p:nvSpPr>
          <p:cNvPr id="25" name="Textfeld 68">
            <a:extLst>
              <a:ext uri="{FF2B5EF4-FFF2-40B4-BE49-F238E27FC236}">
                <a16:creationId xmlns:a16="http://schemas.microsoft.com/office/drawing/2014/main" id="{646CED43-8993-46DC-8356-DF2A7A53CDD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82888" y="2094628"/>
            <a:ext cx="360045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NexusSans-Regular" pitchFamily="2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NexusSans-Regular" pitchFamily="2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NexusSans-Regular" pitchFamily="2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NexusSans-Regular" pitchFamily="2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NexusSans-Regular" pitchFamily="2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NexusSans-Regular" pitchFamily="2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NexusSans-Regular" pitchFamily="2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NexusSans-Regular" pitchFamily="2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NexusSans-Regular" pitchFamily="2" charset="0"/>
                <a:cs typeface="Arial" panose="020B0604020202020204" pitchFamily="34" charset="0"/>
              </a:defRPr>
            </a:lvl9pPr>
          </a:lstStyle>
          <a:p>
            <a:r>
              <a:rPr lang="de-DE" altLang="de-DE" sz="1400" i="1">
                <a:latin typeface="Arial" panose="020B0604020202020204" pitchFamily="34" charset="0"/>
              </a:rPr>
              <a:t>Network dynamics, relational advantage</a:t>
            </a:r>
          </a:p>
        </p:txBody>
      </p:sp>
      <p:cxnSp>
        <p:nvCxnSpPr>
          <p:cNvPr id="26" name="Gewinkelte Verbindung 76">
            <a:extLst>
              <a:ext uri="{FF2B5EF4-FFF2-40B4-BE49-F238E27FC236}">
                <a16:creationId xmlns:a16="http://schemas.microsoft.com/office/drawing/2014/main" id="{9A8555D8-2687-4996-BF70-65C7111E791F}"/>
              </a:ext>
            </a:extLst>
          </p:cNvPr>
          <p:cNvCxnSpPr>
            <a:cxnSpLocks noChangeShapeType="1"/>
            <a:stCxn id="17" idx="2"/>
            <a:endCxn id="30" idx="1"/>
          </p:cNvCxnSpPr>
          <p:nvPr/>
        </p:nvCxnSpPr>
        <p:spPr bwMode="auto">
          <a:xfrm rot="5400000" flipH="1">
            <a:off x="4601369" y="800022"/>
            <a:ext cx="461963" cy="6391275"/>
          </a:xfrm>
          <a:prstGeom prst="bentConnector4">
            <a:avLst>
              <a:gd name="adj1" fmla="val -170171"/>
              <a:gd name="adj2" fmla="val 103574"/>
            </a:avLst>
          </a:prstGeom>
          <a:noFill/>
          <a:ln w="15875" algn="ctr">
            <a:solidFill>
              <a:srgbClr val="000000"/>
            </a:solidFill>
            <a:prstDash val="dash"/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7" name="Pfeil nach rechts 123">
            <a:extLst>
              <a:ext uri="{FF2B5EF4-FFF2-40B4-BE49-F238E27FC236}">
                <a16:creationId xmlns:a16="http://schemas.microsoft.com/office/drawing/2014/main" id="{72372CD8-2EC3-4542-967F-0C3357298F2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02438" y="3572591"/>
            <a:ext cx="506412" cy="368300"/>
          </a:xfrm>
          <a:prstGeom prst="rightArrow">
            <a:avLst>
              <a:gd name="adj1" fmla="val 50000"/>
              <a:gd name="adj2" fmla="val 50047"/>
            </a:avLst>
          </a:prstGeom>
          <a:solidFill>
            <a:schemeClr val="bg1"/>
          </a:solidFill>
          <a:ln w="15875" algn="ctr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 defTabSz="457200">
              <a:defRPr>
                <a:solidFill>
                  <a:schemeClr val="tx1"/>
                </a:solidFill>
                <a:latin typeface="NexusSans-Regular" pitchFamily="2" charset="0"/>
                <a:cs typeface="Arial" panose="020B0604020202020204" pitchFamily="34" charset="0"/>
              </a:defRPr>
            </a:lvl1pPr>
            <a:lvl2pPr marL="742950" indent="-285750" defTabSz="457200">
              <a:defRPr>
                <a:solidFill>
                  <a:schemeClr val="tx1"/>
                </a:solidFill>
                <a:latin typeface="NexusSans-Regular" pitchFamily="2" charset="0"/>
                <a:cs typeface="Arial" panose="020B0604020202020204" pitchFamily="34" charset="0"/>
              </a:defRPr>
            </a:lvl2pPr>
            <a:lvl3pPr marL="1143000" indent="-228600" defTabSz="457200">
              <a:defRPr>
                <a:solidFill>
                  <a:schemeClr val="tx1"/>
                </a:solidFill>
                <a:latin typeface="NexusSans-Regular" pitchFamily="2" charset="0"/>
                <a:cs typeface="Arial" panose="020B0604020202020204" pitchFamily="34" charset="0"/>
              </a:defRPr>
            </a:lvl3pPr>
            <a:lvl4pPr marL="1600200" indent="-228600" defTabSz="457200">
              <a:defRPr>
                <a:solidFill>
                  <a:schemeClr val="tx1"/>
                </a:solidFill>
                <a:latin typeface="NexusSans-Regular" pitchFamily="2" charset="0"/>
                <a:cs typeface="Arial" panose="020B0604020202020204" pitchFamily="34" charset="0"/>
              </a:defRPr>
            </a:lvl4pPr>
            <a:lvl5pPr marL="2057400" indent="-228600" defTabSz="457200">
              <a:defRPr>
                <a:solidFill>
                  <a:schemeClr val="tx1"/>
                </a:solidFill>
                <a:latin typeface="NexusSans-Regular" pitchFamily="2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NexusSans-Regular" pitchFamily="2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NexusSans-Regular" pitchFamily="2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NexusSans-Regular" pitchFamily="2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NexusSans-Regular" pitchFamily="2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endParaRPr lang="de-DE" altLang="de-DE" sz="1600" b="1">
              <a:solidFill>
                <a:srgbClr val="000000"/>
              </a:solidFill>
              <a:latin typeface="NexusSansTF-Bold" pitchFamily="2" charset="0"/>
              <a:ea typeface="MS PGothic" panose="020B0600070205080204" pitchFamily="34" charset="-128"/>
            </a:endParaRPr>
          </a:p>
        </p:txBody>
      </p:sp>
      <p:sp>
        <p:nvSpPr>
          <p:cNvPr id="28" name="Textfeld 127">
            <a:extLst>
              <a:ext uri="{FF2B5EF4-FFF2-40B4-BE49-F238E27FC236}">
                <a16:creationId xmlns:a16="http://schemas.microsoft.com/office/drawing/2014/main" id="{AF7448F4-46F7-4225-A640-800A0B04E4E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57438" y="5048966"/>
            <a:ext cx="4919662" cy="306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NexusSans-Regular" pitchFamily="2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NexusSans-Regular" pitchFamily="2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NexusSans-Regular" pitchFamily="2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NexusSans-Regular" pitchFamily="2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NexusSans-Regular" pitchFamily="2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NexusSans-Regular" pitchFamily="2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NexusSans-Regular" pitchFamily="2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NexusSans-Regular" pitchFamily="2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NexusSans-Regular" pitchFamily="2" charset="0"/>
                <a:cs typeface="Arial" panose="020B0604020202020204" pitchFamily="34" charset="0"/>
              </a:defRPr>
            </a:lvl9pPr>
          </a:lstStyle>
          <a:p>
            <a:r>
              <a:rPr lang="de-DE" altLang="de-DE" sz="1400" i="1">
                <a:latin typeface="Arial" panose="020B0604020202020204" pitchFamily="34" charset="0"/>
              </a:rPr>
              <a:t>Network participation and contribution, firm-level advantage</a:t>
            </a:r>
          </a:p>
        </p:txBody>
      </p:sp>
      <p:sp>
        <p:nvSpPr>
          <p:cNvPr id="29" name="Ellipse 1">
            <a:extLst>
              <a:ext uri="{FF2B5EF4-FFF2-40B4-BE49-F238E27FC236}">
                <a16:creationId xmlns:a16="http://schemas.microsoft.com/office/drawing/2014/main" id="{A18E6D31-F5D0-469C-B123-9BF7B493D18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67125" y="3258266"/>
            <a:ext cx="1984375" cy="968375"/>
          </a:xfrm>
          <a:prstGeom prst="ellipse">
            <a:avLst/>
          </a:prstGeom>
          <a:noFill/>
          <a:ln w="15875" algn="ctr">
            <a:solidFill>
              <a:srgbClr val="000000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defTabSz="457200">
              <a:defRPr>
                <a:solidFill>
                  <a:schemeClr val="tx1"/>
                </a:solidFill>
                <a:latin typeface="NexusSans-Regular" pitchFamily="2" charset="0"/>
                <a:cs typeface="Arial" panose="020B0604020202020204" pitchFamily="34" charset="0"/>
              </a:defRPr>
            </a:lvl1pPr>
            <a:lvl2pPr marL="742950" indent="-285750" defTabSz="457200">
              <a:defRPr>
                <a:solidFill>
                  <a:schemeClr val="tx1"/>
                </a:solidFill>
                <a:latin typeface="NexusSans-Regular" pitchFamily="2" charset="0"/>
                <a:cs typeface="Arial" panose="020B0604020202020204" pitchFamily="34" charset="0"/>
              </a:defRPr>
            </a:lvl2pPr>
            <a:lvl3pPr marL="1143000" indent="-228600" defTabSz="457200">
              <a:defRPr>
                <a:solidFill>
                  <a:schemeClr val="tx1"/>
                </a:solidFill>
                <a:latin typeface="NexusSans-Regular" pitchFamily="2" charset="0"/>
                <a:cs typeface="Arial" panose="020B0604020202020204" pitchFamily="34" charset="0"/>
              </a:defRPr>
            </a:lvl3pPr>
            <a:lvl4pPr marL="1600200" indent="-228600" defTabSz="457200">
              <a:defRPr>
                <a:solidFill>
                  <a:schemeClr val="tx1"/>
                </a:solidFill>
                <a:latin typeface="NexusSans-Regular" pitchFamily="2" charset="0"/>
                <a:cs typeface="Arial" panose="020B0604020202020204" pitchFamily="34" charset="0"/>
              </a:defRPr>
            </a:lvl4pPr>
            <a:lvl5pPr marL="2057400" indent="-228600" defTabSz="457200">
              <a:defRPr>
                <a:solidFill>
                  <a:schemeClr val="tx1"/>
                </a:solidFill>
                <a:latin typeface="NexusSans-Regular" pitchFamily="2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NexusSans-Regular" pitchFamily="2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NexusSans-Regular" pitchFamily="2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NexusSans-Regular" pitchFamily="2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NexusSans-Regular" pitchFamily="2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endParaRPr lang="de-DE" altLang="de-DE" sz="1600" b="1">
              <a:solidFill>
                <a:srgbClr val="000000"/>
              </a:solidFill>
              <a:latin typeface="NexusSansTF-Bold" pitchFamily="2" charset="0"/>
              <a:ea typeface="MS PGothic" panose="020B0600070205080204" pitchFamily="34" charset="-128"/>
            </a:endParaRPr>
          </a:p>
        </p:txBody>
      </p:sp>
      <p:sp>
        <p:nvSpPr>
          <p:cNvPr id="30" name="Textfeld 29">
            <a:extLst>
              <a:ext uri="{FF2B5EF4-FFF2-40B4-BE49-F238E27FC236}">
                <a16:creationId xmlns:a16="http://schemas.microsoft.com/office/drawing/2014/main" id="{8B3EE9E7-C1EC-462D-9881-65C66F36DD74}"/>
              </a:ext>
            </a:extLst>
          </p:cNvPr>
          <p:cNvSpPr txBox="1"/>
          <p:nvPr/>
        </p:nvSpPr>
        <p:spPr bwMode="auto">
          <a:xfrm>
            <a:off x="1636713" y="3109041"/>
            <a:ext cx="2214562" cy="1309687"/>
          </a:xfrm>
          <a:prstGeom prst="rect">
            <a:avLst/>
          </a:prstGeom>
          <a:noFill/>
        </p:spPr>
        <p:txBody>
          <a:bodyPr anchor="ctr"/>
          <a:lstStyle/>
          <a:p>
            <a:pPr algn="ctr" defTabSz="854075" fontAlgn="auto">
              <a:spcBef>
                <a:spcPct val="20000"/>
              </a:spcBef>
              <a:spcAft>
                <a:spcPts val="0"/>
              </a:spcAft>
              <a:buClr>
                <a:srgbClr val="FF9933"/>
              </a:buClr>
              <a:buSzPct val="100000"/>
              <a:defRPr/>
            </a:pPr>
            <a:r>
              <a:rPr lang="en-GB" sz="1400" b="1" kern="0" dirty="0">
                <a:latin typeface="Arial" panose="020B0604020202020204" pitchFamily="34" charset="0"/>
              </a:rPr>
              <a:t>Plural GVN governance structures </a:t>
            </a:r>
            <a:br>
              <a:rPr lang="en-GB" sz="1400" kern="0" dirty="0">
                <a:latin typeface="Arial" panose="020B0604020202020204" pitchFamily="34" charset="0"/>
              </a:rPr>
            </a:br>
            <a:r>
              <a:rPr lang="en-GB" sz="1400" kern="0" dirty="0">
                <a:latin typeface="Arial" panose="020B0604020202020204" pitchFamily="34" charset="0"/>
              </a:rPr>
              <a:t>market, modular, relational, captive,</a:t>
            </a:r>
            <a:br>
              <a:rPr lang="en-GB" sz="1400" kern="0" dirty="0">
                <a:latin typeface="Arial" panose="020B0604020202020204" pitchFamily="34" charset="0"/>
              </a:rPr>
            </a:br>
            <a:r>
              <a:rPr lang="en-GB" sz="1400" kern="0" dirty="0">
                <a:latin typeface="Arial" panose="020B0604020202020204" pitchFamily="34" charset="0"/>
              </a:rPr>
              <a:t>hierarchical</a:t>
            </a:r>
            <a:endParaRPr lang="en-GB" sz="1400" dirty="0">
              <a:latin typeface="Arial" panose="020B0604020202020204" pitchFamily="34" charset="0"/>
            </a:endParaRPr>
          </a:p>
        </p:txBody>
      </p:sp>
      <p:sp>
        <p:nvSpPr>
          <p:cNvPr id="11" name="Ellipse 10">
            <a:extLst>
              <a:ext uri="{FF2B5EF4-FFF2-40B4-BE49-F238E27FC236}">
                <a16:creationId xmlns:a16="http://schemas.microsoft.com/office/drawing/2014/main" id="{7AB9B127-8CDB-4F45-B9E9-40D78A4B32A7}"/>
              </a:ext>
            </a:extLst>
          </p:cNvPr>
          <p:cNvSpPr/>
          <p:nvPr/>
        </p:nvSpPr>
        <p:spPr>
          <a:xfrm>
            <a:off x="7877284" y="1343460"/>
            <a:ext cx="4009697" cy="2020456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e.g. reducing the number of subcontractors; using health &amp; safety as well as quality labor-standards as criteria in selection procedures</a:t>
            </a:r>
          </a:p>
        </p:txBody>
      </p:sp>
    </p:spTree>
    <p:extLst>
      <p:ext uri="{BB962C8B-B14F-4D97-AF65-F5344CB8AC3E}">
        <p14:creationId xmlns:p14="http://schemas.microsoft.com/office/powerpoint/2010/main" val="42625650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1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0761142-69F0-4568-AB43-C4E977B3C2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Public regulation – e.g. German Law on Supply Chain Due Diligence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B8E699FB-66FA-42F9-BFB8-66992501220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8702" y="1465171"/>
            <a:ext cx="10568635" cy="4516749"/>
          </a:xfrm>
        </p:spPr>
        <p:txBody>
          <a:bodyPr/>
          <a:lstStyle/>
          <a:p>
            <a:endParaRPr lang="en-US" dirty="0"/>
          </a:p>
          <a:p>
            <a:r>
              <a:rPr lang="en-US" dirty="0"/>
              <a:t>Passing of the law on </a:t>
            </a:r>
            <a:r>
              <a:rPr lang="de-AT" dirty="0"/>
              <a:t>11.6.21 </a:t>
            </a:r>
            <a:r>
              <a:rPr lang="en-US" dirty="0"/>
              <a:t>after a long negotiation </a:t>
            </a:r>
            <a:br>
              <a:rPr lang="en-US" dirty="0"/>
            </a:br>
            <a:r>
              <a:rPr lang="en-US" dirty="0"/>
              <a:t>process (entry into force: January 1</a:t>
            </a:r>
            <a:r>
              <a:rPr lang="en-US" baseline="30000" dirty="0"/>
              <a:t>st</a:t>
            </a:r>
            <a:r>
              <a:rPr lang="en-US" dirty="0"/>
              <a:t> 2023)</a:t>
            </a:r>
          </a:p>
          <a:p>
            <a:r>
              <a:rPr lang="de-AT" dirty="0"/>
              <a:t>German MNCs </a:t>
            </a:r>
            <a:r>
              <a:rPr lang="de-AT" dirty="0" err="1"/>
              <a:t>have</a:t>
            </a:r>
            <a:r>
              <a:rPr lang="de-AT" dirty="0"/>
              <a:t> </a:t>
            </a:r>
            <a:r>
              <a:rPr lang="de-AT" dirty="0" err="1"/>
              <a:t>to</a:t>
            </a:r>
            <a:r>
              <a:rPr lang="de-AT" dirty="0"/>
              <a:t> </a:t>
            </a:r>
            <a:r>
              <a:rPr lang="de-AT" dirty="0" err="1"/>
              <a:t>guarantee</a:t>
            </a:r>
            <a:r>
              <a:rPr lang="de-AT" dirty="0"/>
              <a:t> human </a:t>
            </a:r>
            <a:r>
              <a:rPr lang="de-AT" dirty="0" err="1"/>
              <a:t>rights</a:t>
            </a:r>
            <a:r>
              <a:rPr lang="de-AT" dirty="0"/>
              <a:t> and </a:t>
            </a:r>
            <a:br>
              <a:rPr lang="de-AT" dirty="0"/>
            </a:br>
            <a:r>
              <a:rPr lang="de-AT" dirty="0"/>
              <a:t>environmental </a:t>
            </a:r>
            <a:r>
              <a:rPr lang="de-AT" dirty="0" err="1"/>
              <a:t>standards</a:t>
            </a:r>
            <a:r>
              <a:rPr lang="de-AT" dirty="0"/>
              <a:t> in </a:t>
            </a:r>
            <a:r>
              <a:rPr lang="de-AT" dirty="0" err="1"/>
              <a:t>their</a:t>
            </a:r>
            <a:r>
              <a:rPr lang="de-AT" dirty="0"/>
              <a:t> </a:t>
            </a:r>
            <a:r>
              <a:rPr lang="de-AT" dirty="0" err="1"/>
              <a:t>supply</a:t>
            </a:r>
            <a:r>
              <a:rPr lang="de-AT" dirty="0"/>
              <a:t> </a:t>
            </a:r>
            <a:r>
              <a:rPr lang="de-AT" dirty="0" err="1"/>
              <a:t>chains</a:t>
            </a:r>
            <a:r>
              <a:rPr lang="de-AT" dirty="0"/>
              <a:t> and </a:t>
            </a:r>
            <a:br>
              <a:rPr lang="de-AT" dirty="0"/>
            </a:br>
            <a:r>
              <a:rPr lang="de-AT" dirty="0"/>
              <a:t>will </a:t>
            </a:r>
            <a:r>
              <a:rPr lang="de-AT" dirty="0" err="1"/>
              <a:t>be</a:t>
            </a:r>
            <a:r>
              <a:rPr lang="de-AT" dirty="0"/>
              <a:t> </a:t>
            </a:r>
            <a:r>
              <a:rPr lang="de-AT" dirty="0" err="1"/>
              <a:t>fined</a:t>
            </a:r>
            <a:r>
              <a:rPr lang="de-AT" dirty="0"/>
              <a:t> in </a:t>
            </a:r>
            <a:r>
              <a:rPr lang="de-AT" dirty="0" err="1"/>
              <a:t>case</a:t>
            </a:r>
            <a:r>
              <a:rPr lang="de-AT" dirty="0"/>
              <a:t> </a:t>
            </a:r>
            <a:r>
              <a:rPr lang="de-AT" dirty="0" err="1"/>
              <a:t>of</a:t>
            </a:r>
            <a:r>
              <a:rPr lang="de-AT" dirty="0"/>
              <a:t> </a:t>
            </a:r>
            <a:r>
              <a:rPr lang="de-AT" dirty="0" err="1"/>
              <a:t>violations</a:t>
            </a:r>
            <a:endParaRPr lang="de-AT" dirty="0"/>
          </a:p>
          <a:p>
            <a:r>
              <a:rPr lang="de-AT" dirty="0" err="1"/>
              <a:t>No</a:t>
            </a:r>
            <a:r>
              <a:rPr lang="de-AT" dirty="0"/>
              <a:t> </a:t>
            </a:r>
            <a:r>
              <a:rPr lang="de-AT" dirty="0" err="1"/>
              <a:t>civil</a:t>
            </a:r>
            <a:r>
              <a:rPr lang="de-AT" dirty="0"/>
              <a:t> </a:t>
            </a:r>
            <a:r>
              <a:rPr lang="de-AT" dirty="0" err="1"/>
              <a:t>right</a:t>
            </a:r>
            <a:r>
              <a:rPr lang="de-AT" dirty="0"/>
              <a:t> </a:t>
            </a:r>
            <a:r>
              <a:rPr lang="de-AT" dirty="0" err="1"/>
              <a:t>liability</a:t>
            </a:r>
            <a:r>
              <a:rPr lang="de-AT" dirty="0"/>
              <a:t>; NGOs </a:t>
            </a:r>
            <a:r>
              <a:rPr lang="de-AT" dirty="0" err="1"/>
              <a:t>or</a:t>
            </a:r>
            <a:r>
              <a:rPr lang="de-AT" dirty="0"/>
              <a:t> </a:t>
            </a:r>
            <a:r>
              <a:rPr lang="de-AT" dirty="0" err="1"/>
              <a:t>unions</a:t>
            </a:r>
            <a:r>
              <a:rPr lang="de-AT" dirty="0"/>
              <a:t> </a:t>
            </a:r>
            <a:r>
              <a:rPr lang="de-AT" dirty="0" err="1"/>
              <a:t>can</a:t>
            </a:r>
            <a:r>
              <a:rPr lang="de-AT" dirty="0"/>
              <a:t> </a:t>
            </a:r>
            <a:r>
              <a:rPr lang="de-AT" dirty="0" err="1"/>
              <a:t>file</a:t>
            </a:r>
            <a:r>
              <a:rPr lang="de-AT" dirty="0"/>
              <a:t> legal </a:t>
            </a:r>
            <a:r>
              <a:rPr lang="de-AT" dirty="0" err="1"/>
              <a:t>action</a:t>
            </a:r>
            <a:r>
              <a:rPr lang="de-AT" dirty="0"/>
              <a:t> on behalf </a:t>
            </a:r>
            <a:r>
              <a:rPr lang="de-AT" dirty="0" err="1"/>
              <a:t>of</a:t>
            </a:r>
            <a:r>
              <a:rPr lang="de-AT" dirty="0"/>
              <a:t> </a:t>
            </a:r>
            <a:r>
              <a:rPr lang="de-AT" dirty="0" err="1"/>
              <a:t>affected</a:t>
            </a:r>
            <a:r>
              <a:rPr lang="de-AT" dirty="0"/>
              <a:t> </a:t>
            </a:r>
            <a:r>
              <a:rPr lang="de-AT" dirty="0" err="1"/>
              <a:t>individuals</a:t>
            </a:r>
            <a:r>
              <a:rPr lang="en-US" dirty="0"/>
              <a:t> </a:t>
            </a:r>
            <a:endParaRPr lang="de-AT" dirty="0"/>
          </a:p>
          <a:p>
            <a:r>
              <a:rPr lang="de-AT" dirty="0" err="1"/>
              <a:t>Initially</a:t>
            </a:r>
            <a:r>
              <a:rPr lang="de-AT" dirty="0"/>
              <a:t> (</a:t>
            </a:r>
            <a:r>
              <a:rPr lang="de-AT" dirty="0" err="1"/>
              <a:t>from</a:t>
            </a:r>
            <a:r>
              <a:rPr lang="de-AT" dirty="0"/>
              <a:t> 2023 on) </a:t>
            </a:r>
            <a:r>
              <a:rPr lang="de-AT" dirty="0" err="1"/>
              <a:t>only</a:t>
            </a:r>
            <a:r>
              <a:rPr lang="de-AT" dirty="0"/>
              <a:t> </a:t>
            </a:r>
            <a:r>
              <a:rPr lang="de-AT" dirty="0" err="1"/>
              <a:t>for</a:t>
            </a:r>
            <a:r>
              <a:rPr lang="de-AT" dirty="0"/>
              <a:t> </a:t>
            </a:r>
            <a:r>
              <a:rPr lang="de-AT" dirty="0" err="1"/>
              <a:t>companies</a:t>
            </a:r>
            <a:r>
              <a:rPr lang="de-AT" dirty="0"/>
              <a:t> &gt; 3000 </a:t>
            </a:r>
            <a:r>
              <a:rPr lang="de-AT" dirty="0" err="1"/>
              <a:t>employees</a:t>
            </a:r>
            <a:r>
              <a:rPr lang="de-AT" dirty="0"/>
              <a:t> ~ 600 MNCs. </a:t>
            </a:r>
            <a:r>
              <a:rPr lang="de-AT" dirty="0" err="1"/>
              <a:t>From</a:t>
            </a:r>
            <a:r>
              <a:rPr lang="de-AT" dirty="0"/>
              <a:t> 2024 on &gt; 1000 </a:t>
            </a:r>
            <a:r>
              <a:rPr lang="de-AT" dirty="0" err="1"/>
              <a:t>employees</a:t>
            </a:r>
            <a:r>
              <a:rPr lang="de-AT" dirty="0"/>
              <a:t> ~ 2.891 MNCs (BMAS)</a:t>
            </a:r>
          </a:p>
          <a:p>
            <a:r>
              <a:rPr lang="de-AT" dirty="0"/>
              <a:t>A </a:t>
            </a:r>
            <a:r>
              <a:rPr lang="de-AT" dirty="0" err="1"/>
              <a:t>government</a:t>
            </a:r>
            <a:r>
              <a:rPr lang="de-AT" dirty="0"/>
              <a:t> </a:t>
            </a:r>
            <a:r>
              <a:rPr lang="de-AT" dirty="0" err="1"/>
              <a:t>agency</a:t>
            </a:r>
            <a:r>
              <a:rPr lang="de-AT" dirty="0"/>
              <a:t> </a:t>
            </a:r>
            <a:r>
              <a:rPr lang="de-AT" dirty="0" err="1"/>
              <a:t>controls</a:t>
            </a:r>
            <a:r>
              <a:rPr lang="de-AT" dirty="0"/>
              <a:t> </a:t>
            </a:r>
            <a:r>
              <a:rPr lang="de-AT" dirty="0" err="1"/>
              <a:t>compliance</a:t>
            </a:r>
            <a:r>
              <a:rPr lang="de-AT" dirty="0"/>
              <a:t> </a:t>
            </a:r>
            <a:r>
              <a:rPr lang="de-AT" dirty="0" err="1"/>
              <a:t>with</a:t>
            </a:r>
            <a:r>
              <a:rPr lang="de-AT" dirty="0"/>
              <a:t> </a:t>
            </a:r>
            <a:r>
              <a:rPr lang="de-AT" dirty="0" err="1"/>
              <a:t>legislation</a:t>
            </a:r>
            <a:r>
              <a:rPr lang="de-AT" dirty="0"/>
              <a:t>; </a:t>
            </a:r>
            <a:r>
              <a:rPr lang="de-AT" dirty="0" err="1"/>
              <a:t>sanctions</a:t>
            </a:r>
            <a:r>
              <a:rPr lang="de-AT" dirty="0"/>
              <a:t> </a:t>
            </a:r>
            <a:r>
              <a:rPr lang="de-AT" dirty="0" err="1"/>
              <a:t>through</a:t>
            </a:r>
            <a:r>
              <a:rPr lang="de-AT" dirty="0"/>
              <a:t> </a:t>
            </a:r>
            <a:r>
              <a:rPr lang="de-AT" dirty="0" err="1"/>
              <a:t>public</a:t>
            </a:r>
            <a:r>
              <a:rPr lang="de-AT" dirty="0"/>
              <a:t> </a:t>
            </a:r>
            <a:r>
              <a:rPr lang="de-AT" dirty="0" err="1"/>
              <a:t>procurement</a:t>
            </a:r>
            <a:r>
              <a:rPr lang="de-AT" dirty="0"/>
              <a:t> </a:t>
            </a:r>
            <a:r>
              <a:rPr lang="de-AT" dirty="0" err="1"/>
              <a:t>bans</a:t>
            </a:r>
            <a:endParaRPr lang="de-AT" dirty="0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CE926AA8-D97A-44FB-9657-E2EE0E4ECEC6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11414" y="5958835"/>
            <a:ext cx="10857007" cy="278127"/>
          </a:xfr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de-AT" sz="1200" dirty="0"/>
              <a:t>Krajewski et al. (2021)</a:t>
            </a:r>
            <a:endParaRPr lang="en-US" sz="1200" dirty="0"/>
          </a:p>
        </p:txBody>
      </p:sp>
      <p:sp>
        <p:nvSpPr>
          <p:cNvPr id="5" name="Bildplatzhalter 4">
            <a:extLst>
              <a:ext uri="{FF2B5EF4-FFF2-40B4-BE49-F238E27FC236}">
                <a16:creationId xmlns:a16="http://schemas.microsoft.com/office/drawing/2014/main" id="{7C30AA95-4B4A-4417-8899-21674E460C4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/>
      </p:sp>
      <p:pic>
        <p:nvPicPr>
          <p:cNvPr id="7" name="Bildplatzhalter 6" descr="Ein Bild, das Gras, draußen, Gebäude, stehend enthält.&#10;&#10;Automatisch generierte Beschreibung">
            <a:extLst>
              <a:ext uri="{FF2B5EF4-FFF2-40B4-BE49-F238E27FC236}">
                <a16:creationId xmlns:a16="http://schemas.microsoft.com/office/drawing/2014/main" id="{B77D7826-2E03-4402-858E-5B80DF964A5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040" b="19040"/>
          <a:stretch>
            <a:fillRect/>
          </a:stretch>
        </p:blipFill>
        <p:spPr>
          <a:xfrm>
            <a:off x="7585986" y="1631644"/>
            <a:ext cx="4454511" cy="1847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861269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34E7D73-EFD0-4EEC-9CE5-44BF44B4CF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 err="1"/>
              <a:t>From</a:t>
            </a:r>
            <a:r>
              <a:rPr lang="de-AT" dirty="0"/>
              <a:t> </a:t>
            </a:r>
            <a:r>
              <a:rPr lang="de-AT" dirty="0" err="1"/>
              <a:t>risk</a:t>
            </a:r>
            <a:r>
              <a:rPr lang="de-AT" dirty="0"/>
              <a:t> </a:t>
            </a:r>
            <a:r>
              <a:rPr lang="de-AT" dirty="0" err="1"/>
              <a:t>to</a:t>
            </a:r>
            <a:r>
              <a:rPr lang="de-AT" dirty="0"/>
              <a:t> </a:t>
            </a:r>
            <a:r>
              <a:rPr lang="de-AT" dirty="0" err="1"/>
              <a:t>resilience</a:t>
            </a:r>
            <a:r>
              <a:rPr lang="de-AT" dirty="0"/>
              <a:t> and </a:t>
            </a:r>
            <a:r>
              <a:rPr lang="de-AT" dirty="0" err="1"/>
              <a:t>responsibility</a:t>
            </a:r>
            <a:endParaRPr lang="en-US" dirty="0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53BF4EB9-095D-4196-A23D-6C6962ABAFE4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Inhaltsplatzhalter 9">
            <a:extLst>
              <a:ext uri="{FF2B5EF4-FFF2-40B4-BE49-F238E27FC236}">
                <a16:creationId xmlns:a16="http://schemas.microsoft.com/office/drawing/2014/main" id="{0BF436F3-3ADE-4496-B9F3-C42C841AB6C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Rechteck: abgerundete Ecken 10">
            <a:extLst>
              <a:ext uri="{FF2B5EF4-FFF2-40B4-BE49-F238E27FC236}">
                <a16:creationId xmlns:a16="http://schemas.microsoft.com/office/drawing/2014/main" id="{EC999191-DC7D-43CD-BDF1-F324908F7BE7}"/>
              </a:ext>
            </a:extLst>
          </p:cNvPr>
          <p:cNvSpPr/>
          <p:nvPr/>
        </p:nvSpPr>
        <p:spPr>
          <a:xfrm>
            <a:off x="380327" y="1630443"/>
            <a:ext cx="4143548" cy="4493170"/>
          </a:xfrm>
          <a:prstGeom prst="roundRect">
            <a:avLst/>
          </a:prstGeom>
          <a:solidFill>
            <a:schemeClr val="bg1"/>
          </a:solidFill>
          <a:ln w="5715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285750" indent="-285750">
              <a:buClr>
                <a:schemeClr val="accent4"/>
              </a:buClr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chemeClr val="tx1"/>
                </a:solidFill>
              </a:rPr>
              <a:t>Fine-grained supply chain structures</a:t>
            </a:r>
          </a:p>
          <a:p>
            <a:pPr marL="285750" indent="-285750">
              <a:buClr>
                <a:schemeClr val="accent4"/>
              </a:buClr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chemeClr val="tx1"/>
                </a:solidFill>
              </a:rPr>
              <a:t>Resource dependence – increased through supplier consolidation</a:t>
            </a:r>
          </a:p>
          <a:p>
            <a:pPr marL="285750" indent="-285750">
              <a:buClr>
                <a:schemeClr val="accent4"/>
              </a:buClr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chemeClr val="tx1"/>
                </a:solidFill>
              </a:rPr>
              <a:t>Outsourcing spirals and competency traps</a:t>
            </a:r>
          </a:p>
          <a:p>
            <a:pPr marL="285750" indent="-285750">
              <a:buClr>
                <a:schemeClr val="accent4"/>
              </a:buClr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chemeClr val="tx1"/>
                </a:solidFill>
              </a:rPr>
              <a:t>Lean supply chains</a:t>
            </a:r>
          </a:p>
          <a:p>
            <a:pPr marL="285750" indent="-285750">
              <a:buClr>
                <a:schemeClr val="accent4"/>
              </a:buClr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chemeClr val="tx1"/>
                </a:solidFill>
              </a:rPr>
              <a:t>Systemic inequalities</a:t>
            </a:r>
          </a:p>
          <a:p>
            <a:pPr marL="285750" indent="-285750">
              <a:buClr>
                <a:schemeClr val="accent4"/>
              </a:buClr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chemeClr val="tx1"/>
                </a:solidFill>
              </a:rPr>
              <a:t>Weak regulation</a:t>
            </a:r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DB4412F2-1C36-4636-A79A-AE6425C2C7F0}"/>
              </a:ext>
            </a:extLst>
          </p:cNvPr>
          <p:cNvSpPr>
            <a:spLocks noGrp="1"/>
          </p:cNvSpPr>
          <p:nvPr>
            <p:ph type="sldNum" sz="quarter" idx="28"/>
          </p:nvPr>
        </p:nvSpPr>
        <p:spPr/>
        <p:txBody>
          <a:bodyPr/>
          <a:lstStyle/>
          <a:p>
            <a:fld id="{2E1B1CB6-5C5C-443C-B788-F7ADFC29778E}" type="slidenum">
              <a:rPr lang="en-US" smtClean="0"/>
              <a:pPr/>
              <a:t>15</a:t>
            </a:fld>
            <a:endParaRPr lang="en-US" dirty="0"/>
          </a:p>
        </p:txBody>
      </p:sp>
      <p:sp>
        <p:nvSpPr>
          <p:cNvPr id="12" name="Rechteck: abgerundete Ecken 11">
            <a:extLst>
              <a:ext uri="{FF2B5EF4-FFF2-40B4-BE49-F238E27FC236}">
                <a16:creationId xmlns:a16="http://schemas.microsoft.com/office/drawing/2014/main" id="{649FA2A7-9006-44CC-A837-A490CBF201E4}"/>
              </a:ext>
            </a:extLst>
          </p:cNvPr>
          <p:cNvSpPr/>
          <p:nvPr/>
        </p:nvSpPr>
        <p:spPr>
          <a:xfrm>
            <a:off x="5357467" y="1633373"/>
            <a:ext cx="6592228" cy="4493170"/>
          </a:xfrm>
          <a:prstGeom prst="roundRect">
            <a:avLst/>
          </a:prstGeom>
          <a:solidFill>
            <a:schemeClr val="bg1"/>
          </a:solidFill>
          <a:ln w="5715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285750" indent="-285750">
              <a:buClr>
                <a:schemeClr val="accent4"/>
              </a:buClr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chemeClr val="tx1"/>
                </a:solidFill>
              </a:rPr>
              <a:t>Mixing make, buy and cooperate on a whole network level to allow for lose coupling, diversity, redundancy</a:t>
            </a:r>
          </a:p>
          <a:p>
            <a:pPr marL="285750" indent="-285750">
              <a:buClr>
                <a:schemeClr val="accent4"/>
              </a:buClr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chemeClr val="tx1"/>
                </a:solidFill>
              </a:rPr>
              <a:t>Developing fair purchasing practices</a:t>
            </a:r>
          </a:p>
          <a:p>
            <a:pPr marL="285750" indent="-285750">
              <a:buClr>
                <a:schemeClr val="accent4"/>
              </a:buClr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chemeClr val="tx1"/>
                </a:solidFill>
              </a:rPr>
              <a:t>Using new technologies, e.g. additive manufacturing</a:t>
            </a:r>
          </a:p>
          <a:p>
            <a:pPr marL="285750" indent="-285750">
              <a:buClr>
                <a:schemeClr val="accent4"/>
              </a:buClr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chemeClr val="tx1"/>
                </a:solidFill>
              </a:rPr>
              <a:t>Strengthening global governance, collective action and binding agreements</a:t>
            </a:r>
          </a:p>
          <a:p>
            <a:pPr marL="285750" indent="-285750">
              <a:buClr>
                <a:schemeClr val="accent4"/>
              </a:buClr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chemeClr val="tx1"/>
                </a:solidFill>
              </a:rPr>
              <a:t>Sharing responsibility in industry-specific MSIs</a:t>
            </a:r>
          </a:p>
          <a:p>
            <a:pPr marL="285750" indent="-285750">
              <a:buClr>
                <a:schemeClr val="accent4"/>
              </a:buClr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chemeClr val="tx1"/>
                </a:solidFill>
              </a:rPr>
              <a:t>Developing regenerative strategies</a:t>
            </a:r>
          </a:p>
        </p:txBody>
      </p:sp>
      <p:sp>
        <p:nvSpPr>
          <p:cNvPr id="3" name="Pfeil: nach rechts 2">
            <a:extLst>
              <a:ext uri="{FF2B5EF4-FFF2-40B4-BE49-F238E27FC236}">
                <a16:creationId xmlns:a16="http://schemas.microsoft.com/office/drawing/2014/main" id="{946EFC35-510A-4BE3-89E5-626499F1E40B}"/>
              </a:ext>
            </a:extLst>
          </p:cNvPr>
          <p:cNvSpPr/>
          <p:nvPr/>
        </p:nvSpPr>
        <p:spPr>
          <a:xfrm>
            <a:off x="4414077" y="3497821"/>
            <a:ext cx="1146412" cy="764274"/>
          </a:xfrm>
          <a:prstGeom prst="rightArrow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platzhalter 3">
            <a:extLst>
              <a:ext uri="{FF2B5EF4-FFF2-40B4-BE49-F238E27FC236}">
                <a16:creationId xmlns:a16="http://schemas.microsoft.com/office/drawing/2014/main" id="{54416F40-8601-4C54-8207-8EDC70708D80}"/>
              </a:ext>
            </a:extLst>
          </p:cNvPr>
          <p:cNvSpPr txBox="1">
            <a:spLocks/>
          </p:cNvSpPr>
          <p:nvPr/>
        </p:nvSpPr>
        <p:spPr>
          <a:xfrm>
            <a:off x="755391" y="6361639"/>
            <a:ext cx="9204152" cy="230187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marL="0" indent="0" algn="l" defTabSz="914400" rtl="0" eaLnBrk="1" latinLnBrk="0" hangingPunct="1">
              <a:lnSpc>
                <a:spcPct val="83000"/>
              </a:lnSpc>
              <a:spcBef>
                <a:spcPts val="800"/>
              </a:spcBef>
              <a:buSzPct val="90000"/>
              <a:buFont typeface="Wingdings 2" panose="05020102010507070707" pitchFamily="18" charset="2"/>
              <a:buNone/>
              <a:defRPr sz="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98000" indent="0" algn="l" defTabSz="914400" rtl="0" eaLnBrk="1" latinLnBrk="0" hangingPunct="1">
              <a:lnSpc>
                <a:spcPts val="1000"/>
              </a:lnSpc>
              <a:spcBef>
                <a:spcPts val="0"/>
              </a:spcBef>
              <a:buSzPct val="90000"/>
              <a:buFont typeface="Wingdings 2" panose="05020102010507070707" pitchFamily="18" charset="2"/>
              <a:buNone/>
              <a:defRPr sz="7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96000" indent="0" algn="l" defTabSz="914400" rtl="0" eaLnBrk="1" latinLnBrk="0" hangingPunct="1">
              <a:lnSpc>
                <a:spcPts val="1000"/>
              </a:lnSpc>
              <a:spcBef>
                <a:spcPts val="0"/>
              </a:spcBef>
              <a:buFont typeface="Wingdings 2" panose="05020102010507070707" pitchFamily="18" charset="2"/>
              <a:buNone/>
              <a:defRPr sz="7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4000" indent="0" algn="l" defTabSz="914400" rtl="0" eaLnBrk="1" latinLnBrk="0" hangingPunct="1">
              <a:lnSpc>
                <a:spcPts val="1000"/>
              </a:lnSpc>
              <a:spcBef>
                <a:spcPts val="0"/>
              </a:spcBef>
              <a:buFont typeface="Wingdings 2" panose="05020102010507070707" pitchFamily="18" charset="2"/>
              <a:buNone/>
              <a:defRPr sz="7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92000" indent="0" algn="l" defTabSz="914400" rtl="0" eaLnBrk="1" latinLnBrk="0" hangingPunct="1">
              <a:lnSpc>
                <a:spcPts val="1000"/>
              </a:lnSpc>
              <a:spcBef>
                <a:spcPts val="0"/>
              </a:spcBef>
              <a:buFont typeface="Wingdings 2" panose="05020102010507070707" pitchFamily="18" charset="2"/>
              <a:buNone/>
              <a:defRPr sz="7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AT" sz="1200" dirty="0" err="1"/>
              <a:t>Anner</a:t>
            </a:r>
            <a:r>
              <a:rPr lang="de-AT" sz="1200" dirty="0"/>
              <a:t> (2021); Baumann-Pauly et al. (2017); Frenkel &amp; Schüßler (2021); Hahn &amp; Tampe (2021); Phillips et al. (2022) </a:t>
            </a:r>
            <a:endParaRPr lang="en-US" sz="1200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4769441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60297"/>
    </mc:Choice>
    <mc:Fallback xmlns="">
      <p:transition spd="slow" advTm="260297"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3A7A7FD-C288-44A4-8BDD-95B4CF04EA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 err="1"/>
              <a:t>summary</a:t>
            </a:r>
            <a:endParaRPr lang="en-US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888A8B2B-DAD2-435B-8660-20E34DDEC45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>
            <a:noAutofit/>
          </a:bodyPr>
          <a:lstStyle/>
          <a:p>
            <a:pPr>
              <a:spcAft>
                <a:spcPts val="800"/>
              </a:spcAft>
            </a:pPr>
            <a:r>
              <a:rPr lang="en-US" sz="2400" dirty="0"/>
              <a:t>States have a key role to play in setting the rules of the game of the global economy – supply chains are political arenas</a:t>
            </a:r>
          </a:p>
          <a:p>
            <a:pPr>
              <a:spcAft>
                <a:spcPts val="800"/>
              </a:spcAft>
            </a:pPr>
            <a:r>
              <a:rPr lang="en-US" sz="2400" dirty="0"/>
              <a:t>The current structure of global supply chains bears several risks for lead firms, suppliers, workers and consumers, and risks are unequally distributed</a:t>
            </a:r>
          </a:p>
          <a:p>
            <a:pPr>
              <a:spcAft>
                <a:spcPts val="800"/>
              </a:spcAft>
            </a:pPr>
            <a:r>
              <a:rPr lang="en-US" sz="2400" dirty="0"/>
              <a:t>Resilience and responsibility can be gained from taking a “whole networks” perspective on managing supply chains, involving stakeholders and developing industry-specific, collective agreements</a:t>
            </a:r>
          </a:p>
          <a:p>
            <a:pPr>
              <a:spcAft>
                <a:spcPts val="800"/>
              </a:spcAft>
            </a:pPr>
            <a:r>
              <a:rPr lang="en-US" sz="2400" dirty="0"/>
              <a:t>Companies have already re-evaluated their supply chains during the pandemic – and will likely continue to do so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4523084D-B4E3-4DBA-B01F-742C54644B03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Bildplatzhalter 4">
            <a:extLst>
              <a:ext uri="{FF2B5EF4-FFF2-40B4-BE49-F238E27FC236}">
                <a16:creationId xmlns:a16="http://schemas.microsoft.com/office/drawing/2014/main" id="{EFF6C2C7-8DDE-4FFA-846C-9D3C14B5E9BD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/>
      </p:sp>
    </p:spTree>
    <p:extLst>
      <p:ext uri="{BB962C8B-B14F-4D97-AF65-F5344CB8AC3E}">
        <p14:creationId xmlns:p14="http://schemas.microsoft.com/office/powerpoint/2010/main" val="3112392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7180"/>
    </mc:Choice>
    <mc:Fallback xmlns="">
      <p:transition spd="slow" advTm="47180"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F13A6CE-4390-4A43-B22D-9F180D8DB3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Contact</a:t>
            </a:r>
            <a:endParaRPr lang="en-US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C535EC42-2688-4555-8DD3-B89CBEE3D4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8702" y="1621584"/>
            <a:ext cx="10857008" cy="4516749"/>
          </a:xfrm>
        </p:spPr>
        <p:txBody>
          <a:bodyPr/>
          <a:lstStyle/>
          <a:p>
            <a:pPr marL="0" indent="0">
              <a:buNone/>
            </a:pPr>
            <a:r>
              <a:rPr lang="de-AT" dirty="0"/>
              <a:t>Prof. Dr. Elke Schüßler</a:t>
            </a:r>
            <a:br>
              <a:rPr lang="de-AT" dirty="0"/>
            </a:br>
            <a:r>
              <a:rPr lang="de-AT" dirty="0"/>
              <a:t>Professor </a:t>
            </a:r>
            <a:r>
              <a:rPr lang="de-AT" dirty="0" err="1"/>
              <a:t>of</a:t>
            </a:r>
            <a:r>
              <a:rPr lang="de-AT" dirty="0"/>
              <a:t> Business Administration</a:t>
            </a:r>
            <a:br>
              <a:rPr lang="de-AT" dirty="0"/>
            </a:br>
            <a:r>
              <a:rPr lang="de-AT" dirty="0"/>
              <a:t>Institute </a:t>
            </a:r>
            <a:r>
              <a:rPr lang="de-AT" dirty="0" err="1"/>
              <a:t>of</a:t>
            </a:r>
            <a:r>
              <a:rPr lang="de-AT" dirty="0"/>
              <a:t> </a:t>
            </a:r>
            <a:r>
              <a:rPr lang="de-AT" dirty="0" err="1"/>
              <a:t>Organization</a:t>
            </a:r>
            <a:r>
              <a:rPr lang="de-AT" dirty="0"/>
              <a:t> Science</a:t>
            </a:r>
            <a:br>
              <a:rPr lang="de-AT" dirty="0"/>
            </a:br>
            <a:r>
              <a:rPr lang="de-AT" dirty="0"/>
              <a:t>Johannes Kepler University Linz</a:t>
            </a:r>
          </a:p>
          <a:p>
            <a:pPr marL="0" indent="0">
              <a:buNone/>
            </a:pPr>
            <a:r>
              <a:rPr lang="de-AT" dirty="0"/>
              <a:t>Mail: </a:t>
            </a:r>
            <a:r>
              <a:rPr lang="de-AT" dirty="0">
                <a:hlinkClick r:id="rId2"/>
              </a:rPr>
              <a:t>elke.schuessler@jku.at</a:t>
            </a:r>
            <a:r>
              <a:rPr lang="de-AT" dirty="0"/>
              <a:t> </a:t>
            </a:r>
            <a:br>
              <a:rPr lang="de-AT" dirty="0"/>
            </a:br>
            <a:r>
              <a:rPr lang="de-AT" dirty="0"/>
              <a:t>Web: </a:t>
            </a:r>
            <a:r>
              <a:rPr lang="de-AT" dirty="0">
                <a:hlinkClick r:id="rId3"/>
              </a:rPr>
              <a:t>www.jku.at/org</a:t>
            </a:r>
            <a:br>
              <a:rPr lang="de-AT" dirty="0"/>
            </a:br>
            <a:r>
              <a:rPr lang="de-AT" dirty="0"/>
              <a:t>Twitter: </a:t>
            </a:r>
            <a:r>
              <a:rPr lang="en-US" dirty="0">
                <a:hlinkClick r:id="rId4"/>
              </a:rPr>
              <a:t>@ElkeSchuessler </a:t>
            </a:r>
            <a:r>
              <a:rPr lang="en-US" dirty="0"/>
              <a:t>and </a:t>
            </a:r>
            <a:r>
              <a:rPr lang="en-US" dirty="0">
                <a:hlinkClick r:id="rId5"/>
              </a:rPr>
              <a:t>@OS4Future</a:t>
            </a: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57F3C264-446E-446B-82FC-E2D72911BF16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Bildplatzhalter 4">
            <a:extLst>
              <a:ext uri="{FF2B5EF4-FFF2-40B4-BE49-F238E27FC236}">
                <a16:creationId xmlns:a16="http://schemas.microsoft.com/office/drawing/2014/main" id="{F57BEF72-7AC2-4D07-A3EF-88E3DA09B80A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/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3A38B47F-13B7-4C99-8889-457A95D3026C}"/>
              </a:ext>
            </a:extLst>
          </p:cNvPr>
          <p:cNvSpPr>
            <a:spLocks noGrp="1"/>
          </p:cNvSpPr>
          <p:nvPr>
            <p:ph type="sldNum" sz="quarter" idx="28"/>
          </p:nvPr>
        </p:nvSpPr>
        <p:spPr/>
        <p:txBody>
          <a:bodyPr/>
          <a:lstStyle/>
          <a:p>
            <a:fld id="{2E1B1CB6-5C5C-443C-B788-F7ADFC29778E}" type="slidenum">
              <a:rPr lang="en-US" smtClean="0"/>
              <a:pPr/>
              <a:t>17</a:t>
            </a:fld>
            <a:endParaRPr lang="en-US" dirty="0"/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B3870D6E-31D5-4773-BE35-0A51B03ED46D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7390"/>
          <a:stretch/>
        </p:blipFill>
        <p:spPr>
          <a:xfrm>
            <a:off x="8935276" y="5685907"/>
            <a:ext cx="2816578" cy="522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45137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2000"/>
    </mc:Choice>
    <mc:Fallback xmlns="">
      <p:transition spd="slow" advTm="12000"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0489B4C-C52C-4F9E-B954-57098FC030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References (1/2)</a:t>
            </a:r>
            <a:endParaRPr lang="en-US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DACEC154-BE47-4291-85B0-3A3D8E4A8A8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1500" dirty="0" err="1"/>
              <a:t>Anner</a:t>
            </a:r>
            <a:r>
              <a:rPr lang="en-US" sz="1500" dirty="0"/>
              <a:t>, M. (2021). Three </a:t>
            </a:r>
            <a:r>
              <a:rPr lang="en-US" sz="1500" dirty="0" err="1"/>
              <a:t>labour</a:t>
            </a:r>
            <a:r>
              <a:rPr lang="en-US" sz="1500" dirty="0"/>
              <a:t> governance mechanisms for addressing decent work deficits in global value chains. </a:t>
            </a:r>
            <a:r>
              <a:rPr lang="en-US" sz="1500" i="1" dirty="0"/>
              <a:t>International </a:t>
            </a:r>
            <a:r>
              <a:rPr lang="en-US" sz="1500" i="1" dirty="0" err="1"/>
              <a:t>Labour</a:t>
            </a:r>
            <a:r>
              <a:rPr lang="en-US" sz="1500" i="1" dirty="0"/>
              <a:t> Review</a:t>
            </a:r>
            <a:r>
              <a:rPr lang="en-US" sz="1500" dirty="0"/>
              <a:t>, 160(4), 611-629.</a:t>
            </a:r>
          </a:p>
          <a:p>
            <a:r>
              <a:rPr lang="en-US" sz="1500" dirty="0"/>
              <a:t>Ashwin, S., Oka, C., Schüßler, E., Alexander, R., &amp; </a:t>
            </a:r>
            <a:r>
              <a:rPr lang="en-US" sz="1500" dirty="0" err="1"/>
              <a:t>Lohmeyer</a:t>
            </a:r>
            <a:r>
              <a:rPr lang="en-US" sz="1500" dirty="0"/>
              <a:t>, N. (2020). Spillover effects across transnational industrial relations agreements: The potential and limits of collective action in global supply chains. </a:t>
            </a:r>
            <a:r>
              <a:rPr lang="en-US" sz="1500" i="1" dirty="0"/>
              <a:t>ILR Review</a:t>
            </a:r>
            <a:r>
              <a:rPr lang="en-US" sz="1500" dirty="0"/>
              <a:t>. In print.</a:t>
            </a:r>
          </a:p>
          <a:p>
            <a:r>
              <a:rPr lang="en-US" sz="1500" dirty="0"/>
              <a:t>Baumann-Pauly, D., Nolan, J., Van Heerden, A., &amp; </a:t>
            </a:r>
            <a:r>
              <a:rPr lang="en-US" sz="1500" dirty="0" err="1"/>
              <a:t>Samway</a:t>
            </a:r>
            <a:r>
              <a:rPr lang="en-US" sz="1500" dirty="0"/>
              <a:t>, M. (2017). Industry-specific multi-stakeholder initiatives that govern corporate human rights standards: Legitimacy assessments of the Fair Labor Association and the Global Network Initiative. </a:t>
            </a:r>
            <a:r>
              <a:rPr lang="en-US" sz="1500" i="1" dirty="0"/>
              <a:t>Journal of Business Ethics</a:t>
            </a:r>
            <a:r>
              <a:rPr lang="en-US" sz="1500" dirty="0"/>
              <a:t>, 143(4), 771-787.</a:t>
            </a:r>
          </a:p>
          <a:p>
            <a:r>
              <a:rPr lang="en-US" sz="1500" dirty="0"/>
              <a:t>Frenkel, S. J., &amp; </a:t>
            </a:r>
            <a:r>
              <a:rPr lang="en-US" sz="1500" dirty="0" err="1"/>
              <a:t>Schuessler</a:t>
            </a:r>
            <a:r>
              <a:rPr lang="en-US" sz="1500" dirty="0"/>
              <a:t>, E. S. (2021). From Rana Plaza to COVID‐19: Deficiencies and opportunities for a new </a:t>
            </a:r>
            <a:r>
              <a:rPr lang="en-US" sz="1500" dirty="0" err="1"/>
              <a:t>labour</a:t>
            </a:r>
            <a:r>
              <a:rPr lang="en-US" sz="1500" dirty="0"/>
              <a:t> governance system in garment global supply chains. </a:t>
            </a:r>
            <a:r>
              <a:rPr lang="en-US" sz="1500" i="1" dirty="0"/>
              <a:t>International </a:t>
            </a:r>
            <a:r>
              <a:rPr lang="en-US" sz="1500" i="1" dirty="0" err="1"/>
              <a:t>Labour</a:t>
            </a:r>
            <a:r>
              <a:rPr lang="en-US" sz="1500" i="1" dirty="0"/>
              <a:t> Review</a:t>
            </a:r>
            <a:r>
              <a:rPr lang="en-US" sz="1500" dirty="0"/>
              <a:t>, 160(4), 591-609.</a:t>
            </a:r>
          </a:p>
          <a:p>
            <a:r>
              <a:rPr lang="en-US" sz="1500" dirty="0" err="1"/>
              <a:t>Gereffi</a:t>
            </a:r>
            <a:r>
              <a:rPr lang="en-US" sz="1500" dirty="0"/>
              <a:t>, G., Humphrey, J., &amp; Sturgeon, T. (2005). The governance of global value chains. </a:t>
            </a:r>
            <a:r>
              <a:rPr lang="en-US" sz="1500" i="1" dirty="0"/>
              <a:t>Review of International Political Economy</a:t>
            </a:r>
            <a:r>
              <a:rPr lang="en-US" sz="1500" dirty="0"/>
              <a:t>, </a:t>
            </a:r>
            <a:r>
              <a:rPr lang="en-US" sz="1500" i="1" dirty="0"/>
              <a:t>12</a:t>
            </a:r>
            <a:r>
              <a:rPr lang="en-US" sz="1500" dirty="0"/>
              <a:t>(1), 78-104.</a:t>
            </a:r>
          </a:p>
          <a:p>
            <a:r>
              <a:rPr lang="en-US" sz="1500" dirty="0" err="1"/>
              <a:t>Gereffi</a:t>
            </a:r>
            <a:r>
              <a:rPr lang="en-US" sz="1500" dirty="0"/>
              <a:t>, G. (1999). A commodity chains framework for analyzing global industries. </a:t>
            </a:r>
            <a:r>
              <a:rPr lang="en-US" sz="1500" i="1" dirty="0"/>
              <a:t>Institute of Development Studies</a:t>
            </a:r>
            <a:r>
              <a:rPr lang="en-US" sz="1500" dirty="0"/>
              <a:t>, </a:t>
            </a:r>
            <a:r>
              <a:rPr lang="en-US" sz="1500" i="1" dirty="0"/>
              <a:t>8</a:t>
            </a:r>
            <a:r>
              <a:rPr lang="en-US" sz="1500" dirty="0"/>
              <a:t>(12), 1-9.</a:t>
            </a:r>
          </a:p>
          <a:p>
            <a:r>
              <a:rPr lang="de-AT" sz="1500" dirty="0"/>
              <a:t>Hahn, T., &amp; Tampe, M. (2021). </a:t>
            </a:r>
            <a:r>
              <a:rPr lang="de-AT" sz="1500" dirty="0" err="1"/>
              <a:t>Strategies</a:t>
            </a:r>
            <a:r>
              <a:rPr lang="de-AT" sz="1500" dirty="0"/>
              <a:t> </a:t>
            </a:r>
            <a:r>
              <a:rPr lang="de-AT" sz="1500" dirty="0" err="1"/>
              <a:t>for</a:t>
            </a:r>
            <a:r>
              <a:rPr lang="de-AT" sz="1500" dirty="0"/>
              <a:t> regenerative </a:t>
            </a:r>
            <a:r>
              <a:rPr lang="de-AT" sz="1500" dirty="0" err="1"/>
              <a:t>business</a:t>
            </a:r>
            <a:r>
              <a:rPr lang="de-AT" sz="1500" dirty="0"/>
              <a:t>. Strategic </a:t>
            </a:r>
            <a:r>
              <a:rPr lang="de-AT" sz="1500" dirty="0" err="1"/>
              <a:t>Organization</a:t>
            </a:r>
            <a:r>
              <a:rPr lang="de-AT" sz="1500" dirty="0"/>
              <a:t>, 19(3), 456-477.</a:t>
            </a:r>
          </a:p>
          <a:p>
            <a:r>
              <a:rPr lang="en-US" sz="1500" dirty="0"/>
              <a:t>Hassel, A. (2008). The evolution of a global labor governance regime. </a:t>
            </a:r>
            <a:r>
              <a:rPr lang="en-US" sz="1500" i="1" dirty="0"/>
              <a:t>Governance</a:t>
            </a:r>
            <a:r>
              <a:rPr lang="en-US" sz="1500" dirty="0"/>
              <a:t>, 21(2), 231-251.</a:t>
            </a:r>
            <a:endParaRPr lang="de-AT" sz="1500" dirty="0"/>
          </a:p>
          <a:p>
            <a:endParaRPr lang="en-US" sz="1500" dirty="0"/>
          </a:p>
        </p:txBody>
      </p:sp>
      <p:sp>
        <p:nvSpPr>
          <p:cNvPr id="5" name="Bildplatzhalter 4">
            <a:extLst>
              <a:ext uri="{FF2B5EF4-FFF2-40B4-BE49-F238E27FC236}">
                <a16:creationId xmlns:a16="http://schemas.microsoft.com/office/drawing/2014/main" id="{6FA03D09-3A70-467C-97EB-688FD830DB61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/>
      </p:sp>
    </p:spTree>
    <p:extLst>
      <p:ext uri="{BB962C8B-B14F-4D97-AF65-F5344CB8AC3E}">
        <p14:creationId xmlns:p14="http://schemas.microsoft.com/office/powerpoint/2010/main" val="18167387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852"/>
    </mc:Choice>
    <mc:Fallback xmlns="">
      <p:transition spd="slow" advTm="2852"/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0489B4C-C52C-4F9E-B954-57098FC030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References (2/2)</a:t>
            </a:r>
            <a:endParaRPr lang="en-US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DACEC154-BE47-4291-85B0-3A3D8E4A8A8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e-AT" sz="1600" dirty="0"/>
          </a:p>
          <a:p>
            <a:endParaRPr lang="en-US" sz="1600" dirty="0"/>
          </a:p>
        </p:txBody>
      </p:sp>
      <p:sp>
        <p:nvSpPr>
          <p:cNvPr id="5" name="Bildplatzhalter 4">
            <a:extLst>
              <a:ext uri="{FF2B5EF4-FFF2-40B4-BE49-F238E27FC236}">
                <a16:creationId xmlns:a16="http://schemas.microsoft.com/office/drawing/2014/main" id="{6FA03D09-3A70-467C-97EB-688FD830DB61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/>
      </p:sp>
      <p:sp>
        <p:nvSpPr>
          <p:cNvPr id="6" name="Inhaltsplatzhalter 2">
            <a:extLst>
              <a:ext uri="{FF2B5EF4-FFF2-40B4-BE49-F238E27FC236}">
                <a16:creationId xmlns:a16="http://schemas.microsoft.com/office/drawing/2014/main" id="{4534B7A2-F2D1-4911-9AD1-1634215B6C34}"/>
              </a:ext>
            </a:extLst>
          </p:cNvPr>
          <p:cNvSpPr txBox="1">
            <a:spLocks/>
          </p:cNvSpPr>
          <p:nvPr/>
        </p:nvSpPr>
        <p:spPr>
          <a:xfrm>
            <a:off x="761102" y="1773984"/>
            <a:ext cx="10857008" cy="451674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24000" indent="-324000" algn="l" defTabSz="914400" rtl="0" eaLnBrk="1" latinLnBrk="0" hangingPunct="1">
              <a:lnSpc>
                <a:spcPct val="105000"/>
              </a:lnSpc>
              <a:spcBef>
                <a:spcPts val="800"/>
              </a:spcBef>
              <a:buSzPct val="90000"/>
              <a:buFont typeface="Wingdings 2" panose="05020102010507070707" pitchFamily="18" charset="2"/>
              <a:buChar char="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8000" indent="-324000" algn="l" defTabSz="914400" rtl="0" eaLnBrk="1" latinLnBrk="0" hangingPunct="1">
              <a:lnSpc>
                <a:spcPct val="105000"/>
              </a:lnSpc>
              <a:spcBef>
                <a:spcPts val="0"/>
              </a:spcBef>
              <a:buSzPct val="90000"/>
              <a:buFont typeface="Wingdings 2" panose="05020102010507070707" pitchFamily="18" charset="2"/>
              <a:buChar char="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36000" indent="-288000" algn="l" defTabSz="914400" rtl="0" eaLnBrk="1" latinLnBrk="0" hangingPunct="1">
              <a:lnSpc>
                <a:spcPct val="105000"/>
              </a:lnSpc>
              <a:spcBef>
                <a:spcPts val="0"/>
              </a:spcBef>
              <a:buFont typeface="Wingdings 2" panose="05020102010507070707" pitchFamily="18" charset="2"/>
              <a:buChar char=""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24000" indent="-288000" algn="l" defTabSz="914400" rtl="0" eaLnBrk="1" latinLnBrk="0" hangingPunct="1">
              <a:lnSpc>
                <a:spcPct val="105000"/>
              </a:lnSpc>
              <a:spcBef>
                <a:spcPts val="0"/>
              </a:spcBef>
              <a:buFont typeface="Wingdings 2" panose="05020102010507070707" pitchFamily="18" charset="2"/>
              <a:buChar char="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2000" indent="-288000" algn="l" defTabSz="914400" rtl="0" eaLnBrk="1" latinLnBrk="0" hangingPunct="1">
              <a:lnSpc>
                <a:spcPct val="105000"/>
              </a:lnSpc>
              <a:spcBef>
                <a:spcPts val="0"/>
              </a:spcBef>
              <a:buFont typeface="Wingdings 2" panose="05020102010507070707" pitchFamily="18" charset="2"/>
              <a:buChar char="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500" dirty="0" err="1"/>
              <a:t>Helfen</a:t>
            </a:r>
            <a:r>
              <a:rPr lang="en-US" sz="1500" dirty="0"/>
              <a:t>, M., Schüßler, E., &amp; </a:t>
            </a:r>
            <a:r>
              <a:rPr lang="en-US" sz="1500" dirty="0" err="1"/>
              <a:t>Sydow</a:t>
            </a:r>
            <a:r>
              <a:rPr lang="en-US" sz="1500" dirty="0"/>
              <a:t>, J. (2018). How can employment relations in global value networks be managed towards social responsibility?. </a:t>
            </a:r>
            <a:r>
              <a:rPr lang="en-US" sz="1500" i="1" dirty="0"/>
              <a:t>Human Relations</a:t>
            </a:r>
            <a:r>
              <a:rPr lang="en-US" sz="1500" dirty="0"/>
              <a:t>, </a:t>
            </a:r>
            <a:r>
              <a:rPr lang="en-US" sz="1500" i="1" dirty="0"/>
              <a:t>71</a:t>
            </a:r>
            <a:r>
              <a:rPr lang="en-US" sz="1500" dirty="0"/>
              <a:t>(12), 1640-1665.</a:t>
            </a:r>
          </a:p>
          <a:p>
            <a:r>
              <a:rPr lang="en-US" sz="1500" dirty="0"/>
              <a:t>Lane, C. (2008). National capitalisms and global production networks: An analysis of their interaction in two global industries. </a:t>
            </a:r>
            <a:r>
              <a:rPr lang="en-US" sz="1500" i="1" dirty="0"/>
              <a:t>Socio-Economic Review</a:t>
            </a:r>
            <a:r>
              <a:rPr lang="en-US" sz="1500" dirty="0"/>
              <a:t>, </a:t>
            </a:r>
            <a:r>
              <a:rPr lang="en-US" sz="1500" i="1" dirty="0"/>
              <a:t>6</a:t>
            </a:r>
            <a:r>
              <a:rPr lang="en-US" sz="1500" dirty="0"/>
              <a:t>(2), 227-260.</a:t>
            </a:r>
          </a:p>
          <a:p>
            <a:r>
              <a:rPr lang="en-US" sz="1500" dirty="0"/>
              <a:t>Phillips, W., </a:t>
            </a:r>
            <a:r>
              <a:rPr lang="en-US" sz="1500" dirty="0" err="1"/>
              <a:t>Roehrich</a:t>
            </a:r>
            <a:r>
              <a:rPr lang="en-US" sz="1500" dirty="0"/>
              <a:t>, J. K., </a:t>
            </a:r>
            <a:r>
              <a:rPr lang="en-US" sz="1500" dirty="0" err="1"/>
              <a:t>Kapletia</a:t>
            </a:r>
            <a:r>
              <a:rPr lang="en-US" sz="1500" dirty="0"/>
              <a:t>, D., &amp; Alexander, E. (2021). Global value chain reconfiguration and COVID-19: Investigating the case for more resilient redistributed models of production. </a:t>
            </a:r>
            <a:r>
              <a:rPr lang="en-US" sz="1500" i="1" dirty="0"/>
              <a:t>California Management Review</a:t>
            </a:r>
            <a:r>
              <a:rPr lang="en-US" sz="1500" dirty="0"/>
              <a:t>, in print.</a:t>
            </a:r>
          </a:p>
          <a:p>
            <a:r>
              <a:rPr lang="en-US" sz="1500" dirty="0"/>
              <a:t>Scherer, A. G., &amp; Palazzo, G. (2011). The new political role of business in a globalized world: A review of a new perspective on CSR and its implications for the firm, governance, and democracy. </a:t>
            </a:r>
            <a:r>
              <a:rPr lang="en-US" sz="1500" i="1" dirty="0"/>
              <a:t>Journal of Management Studies</a:t>
            </a:r>
            <a:r>
              <a:rPr lang="en-US" sz="1500" dirty="0"/>
              <a:t>, 48(4), 899-931.</a:t>
            </a:r>
          </a:p>
          <a:p>
            <a:r>
              <a:rPr lang="de-AT" sz="1500" dirty="0"/>
              <a:t>Schüßler, E. (2009). Strategische Prozesse und </a:t>
            </a:r>
            <a:r>
              <a:rPr lang="de-AT" sz="1500" dirty="0" err="1"/>
              <a:t>Persistenzen</a:t>
            </a:r>
            <a:r>
              <a:rPr lang="de-AT" sz="1500" dirty="0"/>
              <a:t>: Pfadabhängige Organisation der Wertschöpfung in der Bekleidungsindustrie. Kohlhammer.</a:t>
            </a:r>
          </a:p>
          <a:p>
            <a:r>
              <a:rPr lang="en-US" sz="1500" dirty="0" err="1"/>
              <a:t>Sydow</a:t>
            </a:r>
            <a:r>
              <a:rPr lang="en-US" sz="1500" dirty="0"/>
              <a:t>, J., Schüßler, E., &amp; </a:t>
            </a:r>
            <a:r>
              <a:rPr lang="en-US" sz="1500" dirty="0" err="1"/>
              <a:t>Helfen</a:t>
            </a:r>
            <a:r>
              <a:rPr lang="en-US" sz="1500" dirty="0"/>
              <a:t>, M. (2022). Managing global production networks: Towards social responsibility via inter-organizational reliability? In: </a:t>
            </a:r>
            <a:r>
              <a:rPr lang="en-US" sz="1500" dirty="0" err="1"/>
              <a:t>Biggiero</a:t>
            </a:r>
            <a:r>
              <a:rPr lang="en-US" sz="1500" dirty="0"/>
              <a:t>, L. et al. (eds.) The Relational View of Economics (pp. 133-158). Springer, Cham.</a:t>
            </a:r>
          </a:p>
          <a:p>
            <a:r>
              <a:rPr lang="en-US" sz="1500" dirty="0" err="1"/>
              <a:t>Sydow</a:t>
            </a:r>
            <a:r>
              <a:rPr lang="en-US" sz="1500" dirty="0"/>
              <a:t>, J., Schüßler, E., &amp; Müller-Seitz, G. (2016). Managing Inter-Organizational Relations: Debates and Cases. Macmillan International Higher Education.</a:t>
            </a:r>
          </a:p>
          <a:p>
            <a:endParaRPr lang="en-US" sz="1500" dirty="0"/>
          </a:p>
        </p:txBody>
      </p:sp>
    </p:spTree>
    <p:extLst>
      <p:ext uri="{BB962C8B-B14F-4D97-AF65-F5344CB8AC3E}">
        <p14:creationId xmlns:p14="http://schemas.microsoft.com/office/powerpoint/2010/main" val="12456188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047"/>
    </mc:Choice>
    <mc:Fallback xmlns="">
      <p:transition spd="slow" advTm="6047"/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53.2|70.8|29.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.6|68.1"/>
</p:tagLst>
</file>

<file path=ppt/theme/theme1.xml><?xml version="1.0" encoding="utf-8"?>
<a:theme xmlns:a="http://schemas.openxmlformats.org/drawingml/2006/main" name="Office">
  <a:themeElements>
    <a:clrScheme name="JKU">
      <a:dk1>
        <a:srgbClr val="000000"/>
      </a:dk1>
      <a:lt1>
        <a:sysClr val="window" lastClr="FFFFFF"/>
      </a:lt1>
      <a:dk2>
        <a:srgbClr val="9C477B"/>
      </a:dk2>
      <a:lt2>
        <a:srgbClr val="BBD032"/>
      </a:lt2>
      <a:accent1>
        <a:srgbClr val="808288"/>
      </a:accent1>
      <a:accent2>
        <a:srgbClr val="046E98"/>
      </a:accent2>
      <a:accent3>
        <a:srgbClr val="5CCFCB"/>
      </a:accent3>
      <a:accent4>
        <a:srgbClr val="4CAC4E"/>
      </a:accent4>
      <a:accent5>
        <a:srgbClr val="E73729"/>
      </a:accent5>
      <a:accent6>
        <a:srgbClr val="FBBA00"/>
      </a:accent6>
      <a:hlink>
        <a:srgbClr val="0563C1"/>
      </a:hlink>
      <a:folHlink>
        <a:srgbClr val="954F72"/>
      </a:folHlink>
    </a:clrScheme>
    <a:fontScheme name="JKU Arial">
      <a:majorFont>
        <a:latin typeface="Arial Black"/>
        <a:ea typeface=""/>
        <a:cs typeface=""/>
      </a:majorFont>
      <a:minorFont>
        <a:latin typeface="Arial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orlage Arial EN emf 16 zu 9 1412" id="{A229490E-002A-4130-A487-397128B27958}" vid="{B039339B-3265-40BA-906D-8AAD61FEC0A7}"/>
    </a:ext>
  </a:extLst>
</a:theme>
</file>

<file path=ppt/theme/theme2.xml><?xml version="1.0" encoding="utf-8"?>
<a:theme xmlns:a="http://schemas.openxmlformats.org/drawingml/2006/main" name="Office Theme">
  <a:themeElements>
    <a:clrScheme name="JKU">
      <a:dk1>
        <a:srgbClr val="000000"/>
      </a:dk1>
      <a:lt1>
        <a:sysClr val="window" lastClr="FFFFFF"/>
      </a:lt1>
      <a:dk2>
        <a:srgbClr val="8A386C"/>
      </a:dk2>
      <a:lt2>
        <a:srgbClr val="AECB30"/>
      </a:lt2>
      <a:accent1>
        <a:srgbClr val="59636C"/>
      </a:accent1>
      <a:accent2>
        <a:srgbClr val="0081BE"/>
      </a:accent2>
      <a:accent3>
        <a:srgbClr val="72D2E8"/>
      </a:accent3>
      <a:accent4>
        <a:srgbClr val="47B44E"/>
      </a:accent4>
      <a:accent5>
        <a:srgbClr val="E74824"/>
      </a:accent5>
      <a:accent6>
        <a:srgbClr val="F9A900"/>
      </a:accent6>
      <a:hlink>
        <a:srgbClr val="0563C1"/>
      </a:hlink>
      <a:folHlink>
        <a:srgbClr val="954F72"/>
      </a:folHlink>
    </a:clrScheme>
    <a:fontScheme name="JKU Arial">
      <a:majorFont>
        <a:latin typeface="Arial Black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JKU">
      <a:dk1>
        <a:srgbClr val="000000"/>
      </a:dk1>
      <a:lt1>
        <a:sysClr val="window" lastClr="FFFFFF"/>
      </a:lt1>
      <a:dk2>
        <a:srgbClr val="8A386C"/>
      </a:dk2>
      <a:lt2>
        <a:srgbClr val="AECB30"/>
      </a:lt2>
      <a:accent1>
        <a:srgbClr val="59636C"/>
      </a:accent1>
      <a:accent2>
        <a:srgbClr val="0081BE"/>
      </a:accent2>
      <a:accent3>
        <a:srgbClr val="72D2E8"/>
      </a:accent3>
      <a:accent4>
        <a:srgbClr val="47B44E"/>
      </a:accent4>
      <a:accent5>
        <a:srgbClr val="E74824"/>
      </a:accent5>
      <a:accent6>
        <a:srgbClr val="F9A900"/>
      </a:accent6>
      <a:hlink>
        <a:srgbClr val="0563C1"/>
      </a:hlink>
      <a:folHlink>
        <a:srgbClr val="954F72"/>
      </a:folHlink>
    </a:clrScheme>
    <a:fontScheme name="JKU Arial">
      <a:majorFont>
        <a:latin typeface="Arial Black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1181</Words>
  <Application>Microsoft Office PowerPoint</Application>
  <PresentationFormat>Breitbild</PresentationFormat>
  <Paragraphs>193</Paragraphs>
  <Slides>19</Slides>
  <Notes>16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6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19</vt:i4>
      </vt:variant>
    </vt:vector>
  </HeadingPairs>
  <TitlesOfParts>
    <vt:vector size="26" baseType="lpstr">
      <vt:lpstr>Arial</vt:lpstr>
      <vt:lpstr>Arial Black</vt:lpstr>
      <vt:lpstr>Helvetica Neue</vt:lpstr>
      <vt:lpstr>NexusSansTF-Bold</vt:lpstr>
      <vt:lpstr>Wingdings</vt:lpstr>
      <vt:lpstr>Wingdings 2</vt:lpstr>
      <vt:lpstr>Office</vt:lpstr>
      <vt:lpstr>PowerPoint-Präsentation</vt:lpstr>
      <vt:lpstr>PowerPoint-Präsentation</vt:lpstr>
      <vt:lpstr>Learning aims</vt:lpstr>
      <vt:lpstr>The garment supply chain</vt:lpstr>
      <vt:lpstr>What is behind internationalization and fragmentation of value chains?</vt:lpstr>
      <vt:lpstr>Key concepts</vt:lpstr>
      <vt:lpstr>complexity 1:  plural forms</vt:lpstr>
      <vt:lpstr>Complexity 2: Regulatory gap</vt:lpstr>
      <vt:lpstr>Complexity 3: VUCA – disruptive events</vt:lpstr>
      <vt:lpstr>Different avenues for managing complexities</vt:lpstr>
      <vt:lpstr>Basic Modes of regulation</vt:lpstr>
      <vt:lpstr>private, multi-stakeholder regulation</vt:lpstr>
      <vt:lpstr>Network management for Resilience and responsibility</vt:lpstr>
      <vt:lpstr>Public regulation – e.g. German Law on Supply Chain Due Diligence</vt:lpstr>
      <vt:lpstr>From risk to resilience and responsibility</vt:lpstr>
      <vt:lpstr>summary</vt:lpstr>
      <vt:lpstr>Contact</vt:lpstr>
      <vt:lpstr>References (1/2)</vt:lpstr>
      <vt:lpstr>References (2/2)</vt:lpstr>
    </vt:vector>
  </TitlesOfParts>
  <Company>JKU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Robert Breitenecker</dc:creator>
  <cp:lastModifiedBy>Schüßler Elke</cp:lastModifiedBy>
  <cp:revision>838</cp:revision>
  <cp:lastPrinted>2019-12-19T14:06:05Z</cp:lastPrinted>
  <dcterms:created xsi:type="dcterms:W3CDTF">2017-10-03T07:54:41Z</dcterms:created>
  <dcterms:modified xsi:type="dcterms:W3CDTF">2022-05-04T15:02:15Z</dcterms:modified>
</cp:coreProperties>
</file>