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311" r:id="rId3"/>
    <p:sldId id="312" r:id="rId4"/>
    <p:sldId id="313" r:id="rId5"/>
    <p:sldId id="314" r:id="rId6"/>
    <p:sldId id="315" r:id="rId7"/>
    <p:sldId id="316" r:id="rId8"/>
    <p:sldId id="317" r:id="rId9"/>
    <p:sldId id="275" r:id="rId10"/>
    <p:sldId id="319" r:id="rId11"/>
    <p:sldId id="320" r:id="rId12"/>
    <p:sldId id="321" r:id="rId13"/>
    <p:sldId id="322" r:id="rId14"/>
    <p:sldId id="318" r:id="rId15"/>
    <p:sldId id="272" r:id="rId16"/>
    <p:sldId id="325" r:id="rId17"/>
    <p:sldId id="323" r:id="rId18"/>
    <p:sldId id="326" r:id="rId19"/>
    <p:sldId id="304" r:id="rId20"/>
    <p:sldId id="328" r:id="rId21"/>
    <p:sldId id="327" r:id="rId22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7D7D"/>
    <a:srgbClr val="7D7C7D"/>
    <a:srgbClr val="737373"/>
    <a:srgbClr val="D5D5D5"/>
    <a:srgbClr val="5E5E5E"/>
    <a:srgbClr val="FFCC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6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7CB1C5-C02A-4269-8B33-3CDB26BF95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65187B2-5973-4A83-AA67-916DC478A31C}">
      <dgm:prSet phldrT="[Text]"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1. Wartime organizing at </a:t>
          </a:r>
          <a:r>
            <a:rPr lang="en-US" sz="3200" i="1" dirty="0" err="1" smtClean="0">
              <a:solidFill>
                <a:schemeClr val="bg1"/>
              </a:solidFill>
            </a:rPr>
            <a:t>Sombra</a:t>
          </a:r>
          <a:endParaRPr lang="de-DE" sz="3200" i="1" dirty="0">
            <a:solidFill>
              <a:schemeClr val="bg1"/>
            </a:solidFill>
          </a:endParaRPr>
        </a:p>
      </dgm:t>
    </dgm:pt>
    <dgm:pt modelId="{06302E13-6DA4-453B-AADA-79F499B291F0}" type="parTrans" cxnId="{34C5E6F2-478A-4680-AE84-84771139078A}">
      <dgm:prSet/>
      <dgm:spPr/>
      <dgm:t>
        <a:bodyPr/>
        <a:lstStyle/>
        <a:p>
          <a:endParaRPr lang="de-DE" sz="1200"/>
        </a:p>
      </dgm:t>
    </dgm:pt>
    <dgm:pt modelId="{560C56A1-3C1A-4C43-8612-C2055C0206B0}" type="sibTrans" cxnId="{34C5E6F2-478A-4680-AE84-84771139078A}">
      <dgm:prSet/>
      <dgm:spPr/>
      <dgm:t>
        <a:bodyPr/>
        <a:lstStyle/>
        <a:p>
          <a:endParaRPr lang="de-DE" sz="1200"/>
        </a:p>
      </dgm:t>
    </dgm:pt>
    <dgm:pt modelId="{0FC82608-9133-4A52-8F91-38D360FFF54E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2. Trust in a classic crisis response model</a:t>
          </a:r>
        </a:p>
      </dgm:t>
    </dgm:pt>
    <dgm:pt modelId="{A8D1CA3F-4816-4680-8D23-C425054D3D73}" type="parTrans" cxnId="{29989009-E898-44DF-9BB7-41CCA8972D7D}">
      <dgm:prSet/>
      <dgm:spPr/>
      <dgm:t>
        <a:bodyPr/>
        <a:lstStyle/>
        <a:p>
          <a:endParaRPr lang="de-DE" sz="1200"/>
        </a:p>
      </dgm:t>
    </dgm:pt>
    <dgm:pt modelId="{6DDE2A02-4BC8-4E46-9832-5D8B473EF9B1}" type="sibTrans" cxnId="{29989009-E898-44DF-9BB7-41CCA8972D7D}">
      <dgm:prSet/>
      <dgm:spPr/>
      <dgm:t>
        <a:bodyPr/>
        <a:lstStyle/>
        <a:p>
          <a:endParaRPr lang="de-DE" sz="1200"/>
        </a:p>
      </dgm:t>
    </dgm:pt>
    <dgm:pt modelId="{A23C1251-4B19-4133-8355-0E22EB6436B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3. Process views of trusting – in crises</a:t>
          </a:r>
        </a:p>
      </dgm:t>
    </dgm:pt>
    <dgm:pt modelId="{F9FE188D-2530-44EC-8C50-9BC9AB001D26}" type="parTrans" cxnId="{5DF73EF4-81DB-4687-8E32-0C62D9CC941C}">
      <dgm:prSet/>
      <dgm:spPr/>
      <dgm:t>
        <a:bodyPr/>
        <a:lstStyle/>
        <a:p>
          <a:endParaRPr lang="de-DE"/>
        </a:p>
      </dgm:t>
    </dgm:pt>
    <dgm:pt modelId="{BB0BD86C-6DBF-4849-B525-3179F9816F29}" type="sibTrans" cxnId="{5DF73EF4-81DB-4687-8E32-0C62D9CC941C}">
      <dgm:prSet/>
      <dgm:spPr/>
      <dgm:t>
        <a:bodyPr/>
        <a:lstStyle/>
        <a:p>
          <a:endParaRPr lang="de-DE"/>
        </a:p>
      </dgm:t>
    </dgm:pt>
    <dgm:pt modelId="{8620C974-73C6-4A94-AD36-5B7647DB321D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4. Trust preservation practices during disruption</a:t>
          </a:r>
        </a:p>
      </dgm:t>
    </dgm:pt>
    <dgm:pt modelId="{0A06F8B8-121D-47A8-81BC-4EA588576678}" type="parTrans" cxnId="{19CCE309-C6F0-4699-9075-0650EE7A00D4}">
      <dgm:prSet/>
      <dgm:spPr/>
      <dgm:t>
        <a:bodyPr/>
        <a:lstStyle/>
        <a:p>
          <a:endParaRPr lang="de-DE"/>
        </a:p>
      </dgm:t>
    </dgm:pt>
    <dgm:pt modelId="{9B254044-07C6-43AE-B1C5-E9F86D24CA6A}" type="sibTrans" cxnId="{19CCE309-C6F0-4699-9075-0650EE7A00D4}">
      <dgm:prSet/>
      <dgm:spPr/>
      <dgm:t>
        <a:bodyPr/>
        <a:lstStyle/>
        <a:p>
          <a:endParaRPr lang="de-DE"/>
        </a:p>
      </dgm:t>
    </dgm:pt>
    <dgm:pt modelId="{431AE2D2-4885-49BE-8F30-04E0496FC86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5. Examples of using and reinforcing trust     </a:t>
          </a:r>
        </a:p>
      </dgm:t>
    </dgm:pt>
    <dgm:pt modelId="{9D42BD73-F2A4-42D4-8425-965F484E9BF2}" type="parTrans" cxnId="{907F30FF-068D-4D88-9287-61E20041F3DD}">
      <dgm:prSet/>
      <dgm:spPr/>
      <dgm:t>
        <a:bodyPr/>
        <a:lstStyle/>
        <a:p>
          <a:endParaRPr lang="de-DE"/>
        </a:p>
      </dgm:t>
    </dgm:pt>
    <dgm:pt modelId="{156221B3-DCC8-4115-9829-7080BE9E32F7}" type="sibTrans" cxnId="{907F30FF-068D-4D88-9287-61E20041F3DD}">
      <dgm:prSet/>
      <dgm:spPr/>
      <dgm:t>
        <a:bodyPr/>
        <a:lstStyle/>
        <a:p>
          <a:endParaRPr lang="de-DE"/>
        </a:p>
      </dgm:t>
    </dgm:pt>
    <dgm:pt modelId="{53BDE3D8-9DC9-4B4C-86DB-BAD5FCD25CA7}" type="pres">
      <dgm:prSet presAssocID="{347CB1C5-C02A-4269-8B33-3CDB26BF95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D474A5C-4A7A-4014-A837-7D1C06BADCE0}" type="pres">
      <dgm:prSet presAssocID="{A65187B2-5973-4A83-AA67-916DC478A31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B1AB18-9C5C-47CF-95C5-18B91B4F173F}" type="pres">
      <dgm:prSet presAssocID="{560C56A1-3C1A-4C43-8612-C2055C0206B0}" presName="spacer" presStyleCnt="0"/>
      <dgm:spPr/>
    </dgm:pt>
    <dgm:pt modelId="{7BFC6896-AD0B-4A61-900B-87E79EDB155D}" type="pres">
      <dgm:prSet presAssocID="{0FC82608-9133-4A52-8F91-38D360FFF54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A88FE3-0282-46C7-9C45-906F96804D6D}" type="pres">
      <dgm:prSet presAssocID="{6DDE2A02-4BC8-4E46-9832-5D8B473EF9B1}" presName="spacer" presStyleCnt="0"/>
      <dgm:spPr/>
    </dgm:pt>
    <dgm:pt modelId="{D742A6BA-EB90-4BEF-99E6-2590578B38D0}" type="pres">
      <dgm:prSet presAssocID="{A23C1251-4B19-4133-8355-0E22EB6436B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53FAE6-5323-4A32-B797-52309EF23907}" type="pres">
      <dgm:prSet presAssocID="{BB0BD86C-6DBF-4849-B525-3179F9816F29}" presName="spacer" presStyleCnt="0"/>
      <dgm:spPr/>
    </dgm:pt>
    <dgm:pt modelId="{E5A8BDD9-24FF-40C3-A75A-4CBC512DE3AA}" type="pres">
      <dgm:prSet presAssocID="{8620C974-73C6-4A94-AD36-5B7647DB321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3887C8A-716A-41DD-9329-E5B3D2887946}" type="pres">
      <dgm:prSet presAssocID="{9B254044-07C6-43AE-B1C5-E9F86D24CA6A}" presName="spacer" presStyleCnt="0"/>
      <dgm:spPr/>
    </dgm:pt>
    <dgm:pt modelId="{4FDE63F8-E30B-483A-9F9D-D3D69F85D909}" type="pres">
      <dgm:prSet presAssocID="{431AE2D2-4885-49BE-8F30-04E0496FC865}" presName="parentText" presStyleLbl="node1" presStyleIdx="4" presStyleCnt="5" custLinFactY="910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3AC3D825-D9CE-4430-8B12-269D054B597E}" type="presOf" srcId="{8620C974-73C6-4A94-AD36-5B7647DB321D}" destId="{E5A8BDD9-24FF-40C3-A75A-4CBC512DE3AA}" srcOrd="0" destOrd="0" presId="urn:microsoft.com/office/officeart/2005/8/layout/vList2"/>
    <dgm:cxn modelId="{19CCE309-C6F0-4699-9075-0650EE7A00D4}" srcId="{347CB1C5-C02A-4269-8B33-3CDB26BF951B}" destId="{8620C974-73C6-4A94-AD36-5B7647DB321D}" srcOrd="3" destOrd="0" parTransId="{0A06F8B8-121D-47A8-81BC-4EA588576678}" sibTransId="{9B254044-07C6-43AE-B1C5-E9F86D24CA6A}"/>
    <dgm:cxn modelId="{907F30FF-068D-4D88-9287-61E20041F3DD}" srcId="{347CB1C5-C02A-4269-8B33-3CDB26BF951B}" destId="{431AE2D2-4885-49BE-8F30-04E0496FC865}" srcOrd="4" destOrd="0" parTransId="{9D42BD73-F2A4-42D4-8425-965F484E9BF2}" sibTransId="{156221B3-DCC8-4115-9829-7080BE9E32F7}"/>
    <dgm:cxn modelId="{EA29B46B-E5C1-4D09-884D-A9A966A75F83}" type="presOf" srcId="{347CB1C5-C02A-4269-8B33-3CDB26BF951B}" destId="{53BDE3D8-9DC9-4B4C-86DB-BAD5FCD25CA7}" srcOrd="0" destOrd="0" presId="urn:microsoft.com/office/officeart/2005/8/layout/vList2"/>
    <dgm:cxn modelId="{34C5E6F2-478A-4680-AE84-84771139078A}" srcId="{347CB1C5-C02A-4269-8B33-3CDB26BF951B}" destId="{A65187B2-5973-4A83-AA67-916DC478A31C}" srcOrd="0" destOrd="0" parTransId="{06302E13-6DA4-453B-AADA-79F499B291F0}" sibTransId="{560C56A1-3C1A-4C43-8612-C2055C0206B0}"/>
    <dgm:cxn modelId="{E28F1163-ADC5-4072-8B58-A258BB21E9D3}" type="presOf" srcId="{0FC82608-9133-4A52-8F91-38D360FFF54E}" destId="{7BFC6896-AD0B-4A61-900B-87E79EDB155D}" srcOrd="0" destOrd="0" presId="urn:microsoft.com/office/officeart/2005/8/layout/vList2"/>
    <dgm:cxn modelId="{BF3E2108-816B-4583-BFC0-F03576B1699F}" type="presOf" srcId="{A23C1251-4B19-4133-8355-0E22EB6436B5}" destId="{D742A6BA-EB90-4BEF-99E6-2590578B38D0}" srcOrd="0" destOrd="0" presId="urn:microsoft.com/office/officeart/2005/8/layout/vList2"/>
    <dgm:cxn modelId="{5DF73EF4-81DB-4687-8E32-0C62D9CC941C}" srcId="{347CB1C5-C02A-4269-8B33-3CDB26BF951B}" destId="{A23C1251-4B19-4133-8355-0E22EB6436B5}" srcOrd="2" destOrd="0" parTransId="{F9FE188D-2530-44EC-8C50-9BC9AB001D26}" sibTransId="{BB0BD86C-6DBF-4849-B525-3179F9816F29}"/>
    <dgm:cxn modelId="{8C740AE7-584B-4311-BC6B-F4CBA5AFF4D6}" type="presOf" srcId="{431AE2D2-4885-49BE-8F30-04E0496FC865}" destId="{4FDE63F8-E30B-483A-9F9D-D3D69F85D909}" srcOrd="0" destOrd="0" presId="urn:microsoft.com/office/officeart/2005/8/layout/vList2"/>
    <dgm:cxn modelId="{29989009-E898-44DF-9BB7-41CCA8972D7D}" srcId="{347CB1C5-C02A-4269-8B33-3CDB26BF951B}" destId="{0FC82608-9133-4A52-8F91-38D360FFF54E}" srcOrd="1" destOrd="0" parTransId="{A8D1CA3F-4816-4680-8D23-C425054D3D73}" sibTransId="{6DDE2A02-4BC8-4E46-9832-5D8B473EF9B1}"/>
    <dgm:cxn modelId="{CBE0660C-625F-4583-8A05-E0A29C6DF210}" type="presOf" srcId="{A65187B2-5973-4A83-AA67-916DC478A31C}" destId="{4D474A5C-4A7A-4014-A837-7D1C06BADCE0}" srcOrd="0" destOrd="0" presId="urn:microsoft.com/office/officeart/2005/8/layout/vList2"/>
    <dgm:cxn modelId="{49C21324-4179-46C6-8896-D6FEDC9F54CB}" type="presParOf" srcId="{53BDE3D8-9DC9-4B4C-86DB-BAD5FCD25CA7}" destId="{4D474A5C-4A7A-4014-A837-7D1C06BADCE0}" srcOrd="0" destOrd="0" presId="urn:microsoft.com/office/officeart/2005/8/layout/vList2"/>
    <dgm:cxn modelId="{46ADC13D-55A6-485D-AA83-58BD667B494E}" type="presParOf" srcId="{53BDE3D8-9DC9-4B4C-86DB-BAD5FCD25CA7}" destId="{7EB1AB18-9C5C-47CF-95C5-18B91B4F173F}" srcOrd="1" destOrd="0" presId="urn:microsoft.com/office/officeart/2005/8/layout/vList2"/>
    <dgm:cxn modelId="{DDC2735A-8370-4A66-8A50-95FAA951005E}" type="presParOf" srcId="{53BDE3D8-9DC9-4B4C-86DB-BAD5FCD25CA7}" destId="{7BFC6896-AD0B-4A61-900B-87E79EDB155D}" srcOrd="2" destOrd="0" presId="urn:microsoft.com/office/officeart/2005/8/layout/vList2"/>
    <dgm:cxn modelId="{02ABF5B1-8293-45E5-89B8-43C8EB100349}" type="presParOf" srcId="{53BDE3D8-9DC9-4B4C-86DB-BAD5FCD25CA7}" destId="{7BA88FE3-0282-46C7-9C45-906F96804D6D}" srcOrd="3" destOrd="0" presId="urn:microsoft.com/office/officeart/2005/8/layout/vList2"/>
    <dgm:cxn modelId="{9779893B-4F2C-4AEE-BF4A-9CECC81A496B}" type="presParOf" srcId="{53BDE3D8-9DC9-4B4C-86DB-BAD5FCD25CA7}" destId="{D742A6BA-EB90-4BEF-99E6-2590578B38D0}" srcOrd="4" destOrd="0" presId="urn:microsoft.com/office/officeart/2005/8/layout/vList2"/>
    <dgm:cxn modelId="{467F6523-2674-4C72-9489-9BA03ED18949}" type="presParOf" srcId="{53BDE3D8-9DC9-4B4C-86DB-BAD5FCD25CA7}" destId="{8253FAE6-5323-4A32-B797-52309EF23907}" srcOrd="5" destOrd="0" presId="urn:microsoft.com/office/officeart/2005/8/layout/vList2"/>
    <dgm:cxn modelId="{E28F42C2-710D-4218-AFD1-FD7EC0E94210}" type="presParOf" srcId="{53BDE3D8-9DC9-4B4C-86DB-BAD5FCD25CA7}" destId="{E5A8BDD9-24FF-40C3-A75A-4CBC512DE3AA}" srcOrd="6" destOrd="0" presId="urn:microsoft.com/office/officeart/2005/8/layout/vList2"/>
    <dgm:cxn modelId="{52540422-5255-480B-A2AF-7C5E2C0D20AB}" type="presParOf" srcId="{53BDE3D8-9DC9-4B4C-86DB-BAD5FCD25CA7}" destId="{83887C8A-716A-41DD-9329-E5B3D2887946}" srcOrd="7" destOrd="0" presId="urn:microsoft.com/office/officeart/2005/8/layout/vList2"/>
    <dgm:cxn modelId="{105F6F8E-6CC6-4463-817F-B4F9213E9081}" type="presParOf" srcId="{53BDE3D8-9DC9-4B4C-86DB-BAD5FCD25CA7}" destId="{4FDE63F8-E30B-483A-9F9D-D3D69F85D90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7CB1C5-C02A-4269-8B33-3CDB26BF95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65187B2-5973-4A83-AA67-916DC478A31C}">
      <dgm:prSet phldrT="[Text]"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1. Wartime organizing at </a:t>
          </a:r>
          <a:r>
            <a:rPr lang="en-US" sz="3200" dirty="0" err="1" smtClean="0">
              <a:solidFill>
                <a:schemeClr val="bg1"/>
              </a:solidFill>
            </a:rPr>
            <a:t>Sombra</a:t>
          </a:r>
          <a:endParaRPr lang="de-DE" sz="3200" dirty="0">
            <a:solidFill>
              <a:schemeClr val="bg1"/>
            </a:solidFill>
          </a:endParaRPr>
        </a:p>
      </dgm:t>
    </dgm:pt>
    <dgm:pt modelId="{06302E13-6DA4-453B-AADA-79F499B291F0}" type="parTrans" cxnId="{34C5E6F2-478A-4680-AE84-84771139078A}">
      <dgm:prSet/>
      <dgm:spPr/>
      <dgm:t>
        <a:bodyPr/>
        <a:lstStyle/>
        <a:p>
          <a:endParaRPr lang="de-DE" sz="1200"/>
        </a:p>
      </dgm:t>
    </dgm:pt>
    <dgm:pt modelId="{560C56A1-3C1A-4C43-8612-C2055C0206B0}" type="sibTrans" cxnId="{34C5E6F2-478A-4680-AE84-84771139078A}">
      <dgm:prSet/>
      <dgm:spPr/>
      <dgm:t>
        <a:bodyPr/>
        <a:lstStyle/>
        <a:p>
          <a:endParaRPr lang="de-DE" sz="1200"/>
        </a:p>
      </dgm:t>
    </dgm:pt>
    <dgm:pt modelId="{0FC82608-9133-4A52-8F91-38D360FFF54E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2. Trust in a classic crisis response model</a:t>
          </a:r>
        </a:p>
      </dgm:t>
    </dgm:pt>
    <dgm:pt modelId="{A8D1CA3F-4816-4680-8D23-C425054D3D73}" type="parTrans" cxnId="{29989009-E898-44DF-9BB7-41CCA8972D7D}">
      <dgm:prSet/>
      <dgm:spPr/>
      <dgm:t>
        <a:bodyPr/>
        <a:lstStyle/>
        <a:p>
          <a:endParaRPr lang="de-DE" sz="1200"/>
        </a:p>
      </dgm:t>
    </dgm:pt>
    <dgm:pt modelId="{6DDE2A02-4BC8-4E46-9832-5D8B473EF9B1}" type="sibTrans" cxnId="{29989009-E898-44DF-9BB7-41CCA8972D7D}">
      <dgm:prSet/>
      <dgm:spPr/>
      <dgm:t>
        <a:bodyPr/>
        <a:lstStyle/>
        <a:p>
          <a:endParaRPr lang="de-DE" sz="1200"/>
        </a:p>
      </dgm:t>
    </dgm:pt>
    <dgm:pt modelId="{A23C1251-4B19-4133-8355-0E22EB6436B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3. Process views of trusting – in crises</a:t>
          </a:r>
        </a:p>
      </dgm:t>
    </dgm:pt>
    <dgm:pt modelId="{F9FE188D-2530-44EC-8C50-9BC9AB001D26}" type="parTrans" cxnId="{5DF73EF4-81DB-4687-8E32-0C62D9CC941C}">
      <dgm:prSet/>
      <dgm:spPr/>
      <dgm:t>
        <a:bodyPr/>
        <a:lstStyle/>
        <a:p>
          <a:endParaRPr lang="de-DE"/>
        </a:p>
      </dgm:t>
    </dgm:pt>
    <dgm:pt modelId="{BB0BD86C-6DBF-4849-B525-3179F9816F29}" type="sibTrans" cxnId="{5DF73EF4-81DB-4687-8E32-0C62D9CC941C}">
      <dgm:prSet/>
      <dgm:spPr/>
      <dgm:t>
        <a:bodyPr/>
        <a:lstStyle/>
        <a:p>
          <a:endParaRPr lang="de-DE"/>
        </a:p>
      </dgm:t>
    </dgm:pt>
    <dgm:pt modelId="{8620C974-73C6-4A94-AD36-5B7647DB321D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4. Trust preservation practices during disruption</a:t>
          </a:r>
        </a:p>
      </dgm:t>
    </dgm:pt>
    <dgm:pt modelId="{0A06F8B8-121D-47A8-81BC-4EA588576678}" type="parTrans" cxnId="{19CCE309-C6F0-4699-9075-0650EE7A00D4}">
      <dgm:prSet/>
      <dgm:spPr/>
      <dgm:t>
        <a:bodyPr/>
        <a:lstStyle/>
        <a:p>
          <a:endParaRPr lang="de-DE"/>
        </a:p>
      </dgm:t>
    </dgm:pt>
    <dgm:pt modelId="{9B254044-07C6-43AE-B1C5-E9F86D24CA6A}" type="sibTrans" cxnId="{19CCE309-C6F0-4699-9075-0650EE7A00D4}">
      <dgm:prSet/>
      <dgm:spPr/>
      <dgm:t>
        <a:bodyPr/>
        <a:lstStyle/>
        <a:p>
          <a:endParaRPr lang="de-DE"/>
        </a:p>
      </dgm:t>
    </dgm:pt>
    <dgm:pt modelId="{431AE2D2-4885-49BE-8F30-04E0496FC86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5. Examples of using and reinforcing trust     </a:t>
          </a:r>
        </a:p>
      </dgm:t>
    </dgm:pt>
    <dgm:pt modelId="{9D42BD73-F2A4-42D4-8425-965F484E9BF2}" type="parTrans" cxnId="{907F30FF-068D-4D88-9287-61E20041F3DD}">
      <dgm:prSet/>
      <dgm:spPr/>
      <dgm:t>
        <a:bodyPr/>
        <a:lstStyle/>
        <a:p>
          <a:endParaRPr lang="de-DE"/>
        </a:p>
      </dgm:t>
    </dgm:pt>
    <dgm:pt modelId="{156221B3-DCC8-4115-9829-7080BE9E32F7}" type="sibTrans" cxnId="{907F30FF-068D-4D88-9287-61E20041F3DD}">
      <dgm:prSet/>
      <dgm:spPr/>
      <dgm:t>
        <a:bodyPr/>
        <a:lstStyle/>
        <a:p>
          <a:endParaRPr lang="de-DE"/>
        </a:p>
      </dgm:t>
    </dgm:pt>
    <dgm:pt modelId="{53BDE3D8-9DC9-4B4C-86DB-BAD5FCD25CA7}" type="pres">
      <dgm:prSet presAssocID="{347CB1C5-C02A-4269-8B33-3CDB26BF95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D474A5C-4A7A-4014-A837-7D1C06BADCE0}" type="pres">
      <dgm:prSet presAssocID="{A65187B2-5973-4A83-AA67-916DC478A31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B1AB18-9C5C-47CF-95C5-18B91B4F173F}" type="pres">
      <dgm:prSet presAssocID="{560C56A1-3C1A-4C43-8612-C2055C0206B0}" presName="spacer" presStyleCnt="0"/>
      <dgm:spPr/>
    </dgm:pt>
    <dgm:pt modelId="{7BFC6896-AD0B-4A61-900B-87E79EDB155D}" type="pres">
      <dgm:prSet presAssocID="{0FC82608-9133-4A52-8F91-38D360FFF54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A88FE3-0282-46C7-9C45-906F96804D6D}" type="pres">
      <dgm:prSet presAssocID="{6DDE2A02-4BC8-4E46-9832-5D8B473EF9B1}" presName="spacer" presStyleCnt="0"/>
      <dgm:spPr/>
    </dgm:pt>
    <dgm:pt modelId="{D742A6BA-EB90-4BEF-99E6-2590578B38D0}" type="pres">
      <dgm:prSet presAssocID="{A23C1251-4B19-4133-8355-0E22EB6436B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53FAE6-5323-4A32-B797-52309EF23907}" type="pres">
      <dgm:prSet presAssocID="{BB0BD86C-6DBF-4849-B525-3179F9816F29}" presName="spacer" presStyleCnt="0"/>
      <dgm:spPr/>
    </dgm:pt>
    <dgm:pt modelId="{E5A8BDD9-24FF-40C3-A75A-4CBC512DE3AA}" type="pres">
      <dgm:prSet presAssocID="{8620C974-73C6-4A94-AD36-5B7647DB321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3887C8A-716A-41DD-9329-E5B3D2887946}" type="pres">
      <dgm:prSet presAssocID="{9B254044-07C6-43AE-B1C5-E9F86D24CA6A}" presName="spacer" presStyleCnt="0"/>
      <dgm:spPr/>
    </dgm:pt>
    <dgm:pt modelId="{4FDE63F8-E30B-483A-9F9D-D3D69F85D909}" type="pres">
      <dgm:prSet presAssocID="{431AE2D2-4885-49BE-8F30-04E0496FC865}" presName="parentText" presStyleLbl="node1" presStyleIdx="4" presStyleCnt="5" custLinFactY="910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85867B21-930E-4D32-A222-357BC5893C63}" type="presOf" srcId="{347CB1C5-C02A-4269-8B33-3CDB26BF951B}" destId="{53BDE3D8-9DC9-4B4C-86DB-BAD5FCD25CA7}" srcOrd="0" destOrd="0" presId="urn:microsoft.com/office/officeart/2005/8/layout/vList2"/>
    <dgm:cxn modelId="{C3E7342C-840E-45E0-93E3-49A0C375DA47}" type="presOf" srcId="{A65187B2-5973-4A83-AA67-916DC478A31C}" destId="{4D474A5C-4A7A-4014-A837-7D1C06BADCE0}" srcOrd="0" destOrd="0" presId="urn:microsoft.com/office/officeart/2005/8/layout/vList2"/>
    <dgm:cxn modelId="{5AD0736B-E010-46BC-9D29-F3685784A21A}" type="presOf" srcId="{8620C974-73C6-4A94-AD36-5B7647DB321D}" destId="{E5A8BDD9-24FF-40C3-A75A-4CBC512DE3AA}" srcOrd="0" destOrd="0" presId="urn:microsoft.com/office/officeart/2005/8/layout/vList2"/>
    <dgm:cxn modelId="{02A86D19-7A8D-4F99-A1B0-A8A433AC4672}" type="presOf" srcId="{0FC82608-9133-4A52-8F91-38D360FFF54E}" destId="{7BFC6896-AD0B-4A61-900B-87E79EDB155D}" srcOrd="0" destOrd="0" presId="urn:microsoft.com/office/officeart/2005/8/layout/vList2"/>
    <dgm:cxn modelId="{19CCE309-C6F0-4699-9075-0650EE7A00D4}" srcId="{347CB1C5-C02A-4269-8B33-3CDB26BF951B}" destId="{8620C974-73C6-4A94-AD36-5B7647DB321D}" srcOrd="3" destOrd="0" parTransId="{0A06F8B8-121D-47A8-81BC-4EA588576678}" sibTransId="{9B254044-07C6-43AE-B1C5-E9F86D24CA6A}"/>
    <dgm:cxn modelId="{70CA073E-1C35-487C-8263-72CE589A5A6D}" type="presOf" srcId="{A23C1251-4B19-4133-8355-0E22EB6436B5}" destId="{D742A6BA-EB90-4BEF-99E6-2590578B38D0}" srcOrd="0" destOrd="0" presId="urn:microsoft.com/office/officeart/2005/8/layout/vList2"/>
    <dgm:cxn modelId="{907F30FF-068D-4D88-9287-61E20041F3DD}" srcId="{347CB1C5-C02A-4269-8B33-3CDB26BF951B}" destId="{431AE2D2-4885-49BE-8F30-04E0496FC865}" srcOrd="4" destOrd="0" parTransId="{9D42BD73-F2A4-42D4-8425-965F484E9BF2}" sibTransId="{156221B3-DCC8-4115-9829-7080BE9E32F7}"/>
    <dgm:cxn modelId="{34C5E6F2-478A-4680-AE84-84771139078A}" srcId="{347CB1C5-C02A-4269-8B33-3CDB26BF951B}" destId="{A65187B2-5973-4A83-AA67-916DC478A31C}" srcOrd="0" destOrd="0" parTransId="{06302E13-6DA4-453B-AADA-79F499B291F0}" sibTransId="{560C56A1-3C1A-4C43-8612-C2055C0206B0}"/>
    <dgm:cxn modelId="{C63F12C3-A44F-4578-A024-CAA931EFA894}" type="presOf" srcId="{431AE2D2-4885-49BE-8F30-04E0496FC865}" destId="{4FDE63F8-E30B-483A-9F9D-D3D69F85D909}" srcOrd="0" destOrd="0" presId="urn:microsoft.com/office/officeart/2005/8/layout/vList2"/>
    <dgm:cxn modelId="{5DF73EF4-81DB-4687-8E32-0C62D9CC941C}" srcId="{347CB1C5-C02A-4269-8B33-3CDB26BF951B}" destId="{A23C1251-4B19-4133-8355-0E22EB6436B5}" srcOrd="2" destOrd="0" parTransId="{F9FE188D-2530-44EC-8C50-9BC9AB001D26}" sibTransId="{BB0BD86C-6DBF-4849-B525-3179F9816F29}"/>
    <dgm:cxn modelId="{29989009-E898-44DF-9BB7-41CCA8972D7D}" srcId="{347CB1C5-C02A-4269-8B33-3CDB26BF951B}" destId="{0FC82608-9133-4A52-8F91-38D360FFF54E}" srcOrd="1" destOrd="0" parTransId="{A8D1CA3F-4816-4680-8D23-C425054D3D73}" sibTransId="{6DDE2A02-4BC8-4E46-9832-5D8B473EF9B1}"/>
    <dgm:cxn modelId="{6B6251D7-1CBF-4B51-B87D-A30BC6FCB0C8}" type="presParOf" srcId="{53BDE3D8-9DC9-4B4C-86DB-BAD5FCD25CA7}" destId="{4D474A5C-4A7A-4014-A837-7D1C06BADCE0}" srcOrd="0" destOrd="0" presId="urn:microsoft.com/office/officeart/2005/8/layout/vList2"/>
    <dgm:cxn modelId="{017F3A94-47A1-4D7E-930B-80756A6FEBF5}" type="presParOf" srcId="{53BDE3D8-9DC9-4B4C-86DB-BAD5FCD25CA7}" destId="{7EB1AB18-9C5C-47CF-95C5-18B91B4F173F}" srcOrd="1" destOrd="0" presId="urn:microsoft.com/office/officeart/2005/8/layout/vList2"/>
    <dgm:cxn modelId="{7125E2C4-CF85-43D0-BDE1-7AE3151948C5}" type="presParOf" srcId="{53BDE3D8-9DC9-4B4C-86DB-BAD5FCD25CA7}" destId="{7BFC6896-AD0B-4A61-900B-87E79EDB155D}" srcOrd="2" destOrd="0" presId="urn:microsoft.com/office/officeart/2005/8/layout/vList2"/>
    <dgm:cxn modelId="{7154F876-7F87-4AC9-8580-EC4394DC83DC}" type="presParOf" srcId="{53BDE3D8-9DC9-4B4C-86DB-BAD5FCD25CA7}" destId="{7BA88FE3-0282-46C7-9C45-906F96804D6D}" srcOrd="3" destOrd="0" presId="urn:microsoft.com/office/officeart/2005/8/layout/vList2"/>
    <dgm:cxn modelId="{53604F16-FBC3-4853-BF10-0E92FDA74CFB}" type="presParOf" srcId="{53BDE3D8-9DC9-4B4C-86DB-BAD5FCD25CA7}" destId="{D742A6BA-EB90-4BEF-99E6-2590578B38D0}" srcOrd="4" destOrd="0" presId="urn:microsoft.com/office/officeart/2005/8/layout/vList2"/>
    <dgm:cxn modelId="{BAA44F41-5AF4-4943-8D47-A5A839904F1A}" type="presParOf" srcId="{53BDE3D8-9DC9-4B4C-86DB-BAD5FCD25CA7}" destId="{8253FAE6-5323-4A32-B797-52309EF23907}" srcOrd="5" destOrd="0" presId="urn:microsoft.com/office/officeart/2005/8/layout/vList2"/>
    <dgm:cxn modelId="{06D55D0D-BD5A-4C1C-8734-0B613223259A}" type="presParOf" srcId="{53BDE3D8-9DC9-4B4C-86DB-BAD5FCD25CA7}" destId="{E5A8BDD9-24FF-40C3-A75A-4CBC512DE3AA}" srcOrd="6" destOrd="0" presId="urn:microsoft.com/office/officeart/2005/8/layout/vList2"/>
    <dgm:cxn modelId="{74162FA4-81BB-4BE1-AA1E-AE256802C63E}" type="presParOf" srcId="{53BDE3D8-9DC9-4B4C-86DB-BAD5FCD25CA7}" destId="{83887C8A-716A-41DD-9329-E5B3D2887946}" srcOrd="7" destOrd="0" presId="urn:microsoft.com/office/officeart/2005/8/layout/vList2"/>
    <dgm:cxn modelId="{FEEFB584-CFB6-4B17-8AD4-C83F9D2D34C8}" type="presParOf" srcId="{53BDE3D8-9DC9-4B4C-86DB-BAD5FCD25CA7}" destId="{4FDE63F8-E30B-483A-9F9D-D3D69F85D90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7CB1C5-C02A-4269-8B33-3CDB26BF95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65187B2-5973-4A83-AA67-916DC478A31C}">
      <dgm:prSet phldrT="[Text]"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1. Wartime organizing at </a:t>
          </a:r>
          <a:r>
            <a:rPr lang="en-US" sz="3200" dirty="0" err="1" smtClean="0">
              <a:solidFill>
                <a:schemeClr val="bg1"/>
              </a:solidFill>
            </a:rPr>
            <a:t>Sombra</a:t>
          </a:r>
          <a:endParaRPr lang="de-DE" sz="3200" dirty="0">
            <a:solidFill>
              <a:schemeClr val="bg1"/>
            </a:solidFill>
          </a:endParaRPr>
        </a:p>
      </dgm:t>
    </dgm:pt>
    <dgm:pt modelId="{06302E13-6DA4-453B-AADA-79F499B291F0}" type="parTrans" cxnId="{34C5E6F2-478A-4680-AE84-84771139078A}">
      <dgm:prSet/>
      <dgm:spPr/>
      <dgm:t>
        <a:bodyPr/>
        <a:lstStyle/>
        <a:p>
          <a:endParaRPr lang="de-DE" sz="1200"/>
        </a:p>
      </dgm:t>
    </dgm:pt>
    <dgm:pt modelId="{560C56A1-3C1A-4C43-8612-C2055C0206B0}" type="sibTrans" cxnId="{34C5E6F2-478A-4680-AE84-84771139078A}">
      <dgm:prSet/>
      <dgm:spPr/>
      <dgm:t>
        <a:bodyPr/>
        <a:lstStyle/>
        <a:p>
          <a:endParaRPr lang="de-DE" sz="1200"/>
        </a:p>
      </dgm:t>
    </dgm:pt>
    <dgm:pt modelId="{0FC82608-9133-4A52-8F91-38D360FFF54E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2. Trust in a classic crisis response model</a:t>
          </a:r>
        </a:p>
      </dgm:t>
    </dgm:pt>
    <dgm:pt modelId="{A8D1CA3F-4816-4680-8D23-C425054D3D73}" type="parTrans" cxnId="{29989009-E898-44DF-9BB7-41CCA8972D7D}">
      <dgm:prSet/>
      <dgm:spPr/>
      <dgm:t>
        <a:bodyPr/>
        <a:lstStyle/>
        <a:p>
          <a:endParaRPr lang="de-DE" sz="1200"/>
        </a:p>
      </dgm:t>
    </dgm:pt>
    <dgm:pt modelId="{6DDE2A02-4BC8-4E46-9832-5D8B473EF9B1}" type="sibTrans" cxnId="{29989009-E898-44DF-9BB7-41CCA8972D7D}">
      <dgm:prSet/>
      <dgm:spPr/>
      <dgm:t>
        <a:bodyPr/>
        <a:lstStyle/>
        <a:p>
          <a:endParaRPr lang="de-DE" sz="1200"/>
        </a:p>
      </dgm:t>
    </dgm:pt>
    <dgm:pt modelId="{A23C1251-4B19-4133-8355-0E22EB6436B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3. Process views of trusting – in crises</a:t>
          </a:r>
        </a:p>
      </dgm:t>
    </dgm:pt>
    <dgm:pt modelId="{F9FE188D-2530-44EC-8C50-9BC9AB001D26}" type="parTrans" cxnId="{5DF73EF4-81DB-4687-8E32-0C62D9CC941C}">
      <dgm:prSet/>
      <dgm:spPr/>
      <dgm:t>
        <a:bodyPr/>
        <a:lstStyle/>
        <a:p>
          <a:endParaRPr lang="de-DE"/>
        </a:p>
      </dgm:t>
    </dgm:pt>
    <dgm:pt modelId="{BB0BD86C-6DBF-4849-B525-3179F9816F29}" type="sibTrans" cxnId="{5DF73EF4-81DB-4687-8E32-0C62D9CC941C}">
      <dgm:prSet/>
      <dgm:spPr/>
      <dgm:t>
        <a:bodyPr/>
        <a:lstStyle/>
        <a:p>
          <a:endParaRPr lang="de-DE"/>
        </a:p>
      </dgm:t>
    </dgm:pt>
    <dgm:pt modelId="{8620C974-73C6-4A94-AD36-5B7647DB321D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4. Trust preservation practices during disruption</a:t>
          </a:r>
        </a:p>
      </dgm:t>
    </dgm:pt>
    <dgm:pt modelId="{0A06F8B8-121D-47A8-81BC-4EA588576678}" type="parTrans" cxnId="{19CCE309-C6F0-4699-9075-0650EE7A00D4}">
      <dgm:prSet/>
      <dgm:spPr/>
      <dgm:t>
        <a:bodyPr/>
        <a:lstStyle/>
        <a:p>
          <a:endParaRPr lang="de-DE"/>
        </a:p>
      </dgm:t>
    </dgm:pt>
    <dgm:pt modelId="{9B254044-07C6-43AE-B1C5-E9F86D24CA6A}" type="sibTrans" cxnId="{19CCE309-C6F0-4699-9075-0650EE7A00D4}">
      <dgm:prSet/>
      <dgm:spPr/>
      <dgm:t>
        <a:bodyPr/>
        <a:lstStyle/>
        <a:p>
          <a:endParaRPr lang="de-DE"/>
        </a:p>
      </dgm:t>
    </dgm:pt>
    <dgm:pt modelId="{431AE2D2-4885-49BE-8F30-04E0496FC86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5. Examples of using and reinforcing trust     </a:t>
          </a:r>
        </a:p>
      </dgm:t>
    </dgm:pt>
    <dgm:pt modelId="{9D42BD73-F2A4-42D4-8425-965F484E9BF2}" type="parTrans" cxnId="{907F30FF-068D-4D88-9287-61E20041F3DD}">
      <dgm:prSet/>
      <dgm:spPr/>
      <dgm:t>
        <a:bodyPr/>
        <a:lstStyle/>
        <a:p>
          <a:endParaRPr lang="de-DE"/>
        </a:p>
      </dgm:t>
    </dgm:pt>
    <dgm:pt modelId="{156221B3-DCC8-4115-9829-7080BE9E32F7}" type="sibTrans" cxnId="{907F30FF-068D-4D88-9287-61E20041F3DD}">
      <dgm:prSet/>
      <dgm:spPr/>
      <dgm:t>
        <a:bodyPr/>
        <a:lstStyle/>
        <a:p>
          <a:endParaRPr lang="de-DE"/>
        </a:p>
      </dgm:t>
    </dgm:pt>
    <dgm:pt modelId="{53BDE3D8-9DC9-4B4C-86DB-BAD5FCD25CA7}" type="pres">
      <dgm:prSet presAssocID="{347CB1C5-C02A-4269-8B33-3CDB26BF95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D474A5C-4A7A-4014-A837-7D1C06BADCE0}" type="pres">
      <dgm:prSet presAssocID="{A65187B2-5973-4A83-AA67-916DC478A31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B1AB18-9C5C-47CF-95C5-18B91B4F173F}" type="pres">
      <dgm:prSet presAssocID="{560C56A1-3C1A-4C43-8612-C2055C0206B0}" presName="spacer" presStyleCnt="0"/>
      <dgm:spPr/>
    </dgm:pt>
    <dgm:pt modelId="{7BFC6896-AD0B-4A61-900B-87E79EDB155D}" type="pres">
      <dgm:prSet presAssocID="{0FC82608-9133-4A52-8F91-38D360FFF54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A88FE3-0282-46C7-9C45-906F96804D6D}" type="pres">
      <dgm:prSet presAssocID="{6DDE2A02-4BC8-4E46-9832-5D8B473EF9B1}" presName="spacer" presStyleCnt="0"/>
      <dgm:spPr/>
    </dgm:pt>
    <dgm:pt modelId="{D742A6BA-EB90-4BEF-99E6-2590578B38D0}" type="pres">
      <dgm:prSet presAssocID="{A23C1251-4B19-4133-8355-0E22EB6436B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53FAE6-5323-4A32-B797-52309EF23907}" type="pres">
      <dgm:prSet presAssocID="{BB0BD86C-6DBF-4849-B525-3179F9816F29}" presName="spacer" presStyleCnt="0"/>
      <dgm:spPr/>
    </dgm:pt>
    <dgm:pt modelId="{E5A8BDD9-24FF-40C3-A75A-4CBC512DE3AA}" type="pres">
      <dgm:prSet presAssocID="{8620C974-73C6-4A94-AD36-5B7647DB321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3887C8A-716A-41DD-9329-E5B3D2887946}" type="pres">
      <dgm:prSet presAssocID="{9B254044-07C6-43AE-B1C5-E9F86D24CA6A}" presName="spacer" presStyleCnt="0"/>
      <dgm:spPr/>
    </dgm:pt>
    <dgm:pt modelId="{4FDE63F8-E30B-483A-9F9D-D3D69F85D909}" type="pres">
      <dgm:prSet presAssocID="{431AE2D2-4885-49BE-8F30-04E0496FC865}" presName="parentText" presStyleLbl="node1" presStyleIdx="4" presStyleCnt="5" custLinFactY="910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9989009-E898-44DF-9BB7-41CCA8972D7D}" srcId="{347CB1C5-C02A-4269-8B33-3CDB26BF951B}" destId="{0FC82608-9133-4A52-8F91-38D360FFF54E}" srcOrd="1" destOrd="0" parTransId="{A8D1CA3F-4816-4680-8D23-C425054D3D73}" sibTransId="{6DDE2A02-4BC8-4E46-9832-5D8B473EF9B1}"/>
    <dgm:cxn modelId="{F64F30A7-1E1F-42CD-A6E0-84EE51C93183}" type="presOf" srcId="{347CB1C5-C02A-4269-8B33-3CDB26BF951B}" destId="{53BDE3D8-9DC9-4B4C-86DB-BAD5FCD25CA7}" srcOrd="0" destOrd="0" presId="urn:microsoft.com/office/officeart/2005/8/layout/vList2"/>
    <dgm:cxn modelId="{7DB6044E-8AE3-4E14-9B2A-07274BF83A1C}" type="presOf" srcId="{A23C1251-4B19-4133-8355-0E22EB6436B5}" destId="{D742A6BA-EB90-4BEF-99E6-2590578B38D0}" srcOrd="0" destOrd="0" presId="urn:microsoft.com/office/officeart/2005/8/layout/vList2"/>
    <dgm:cxn modelId="{2D28328D-E775-47F4-8158-ECD737A74B61}" type="presOf" srcId="{A65187B2-5973-4A83-AA67-916DC478A31C}" destId="{4D474A5C-4A7A-4014-A837-7D1C06BADCE0}" srcOrd="0" destOrd="0" presId="urn:microsoft.com/office/officeart/2005/8/layout/vList2"/>
    <dgm:cxn modelId="{5DF73EF4-81DB-4687-8E32-0C62D9CC941C}" srcId="{347CB1C5-C02A-4269-8B33-3CDB26BF951B}" destId="{A23C1251-4B19-4133-8355-0E22EB6436B5}" srcOrd="2" destOrd="0" parTransId="{F9FE188D-2530-44EC-8C50-9BC9AB001D26}" sibTransId="{BB0BD86C-6DBF-4849-B525-3179F9816F29}"/>
    <dgm:cxn modelId="{5456EDE0-1ABF-43D7-A1AA-7F8C118DA5CE}" type="presOf" srcId="{0FC82608-9133-4A52-8F91-38D360FFF54E}" destId="{7BFC6896-AD0B-4A61-900B-87E79EDB155D}" srcOrd="0" destOrd="0" presId="urn:microsoft.com/office/officeart/2005/8/layout/vList2"/>
    <dgm:cxn modelId="{34C5E6F2-478A-4680-AE84-84771139078A}" srcId="{347CB1C5-C02A-4269-8B33-3CDB26BF951B}" destId="{A65187B2-5973-4A83-AA67-916DC478A31C}" srcOrd="0" destOrd="0" parTransId="{06302E13-6DA4-453B-AADA-79F499B291F0}" sibTransId="{560C56A1-3C1A-4C43-8612-C2055C0206B0}"/>
    <dgm:cxn modelId="{003E4BBE-CB80-46E0-84E2-E28AEEF55507}" type="presOf" srcId="{431AE2D2-4885-49BE-8F30-04E0496FC865}" destId="{4FDE63F8-E30B-483A-9F9D-D3D69F85D909}" srcOrd="0" destOrd="0" presId="urn:microsoft.com/office/officeart/2005/8/layout/vList2"/>
    <dgm:cxn modelId="{907F30FF-068D-4D88-9287-61E20041F3DD}" srcId="{347CB1C5-C02A-4269-8B33-3CDB26BF951B}" destId="{431AE2D2-4885-49BE-8F30-04E0496FC865}" srcOrd="4" destOrd="0" parTransId="{9D42BD73-F2A4-42D4-8425-965F484E9BF2}" sibTransId="{156221B3-DCC8-4115-9829-7080BE9E32F7}"/>
    <dgm:cxn modelId="{BA738956-5DC1-488B-AE10-11EA87730CCF}" type="presOf" srcId="{8620C974-73C6-4A94-AD36-5B7647DB321D}" destId="{E5A8BDD9-24FF-40C3-A75A-4CBC512DE3AA}" srcOrd="0" destOrd="0" presId="urn:microsoft.com/office/officeart/2005/8/layout/vList2"/>
    <dgm:cxn modelId="{19CCE309-C6F0-4699-9075-0650EE7A00D4}" srcId="{347CB1C5-C02A-4269-8B33-3CDB26BF951B}" destId="{8620C974-73C6-4A94-AD36-5B7647DB321D}" srcOrd="3" destOrd="0" parTransId="{0A06F8B8-121D-47A8-81BC-4EA588576678}" sibTransId="{9B254044-07C6-43AE-B1C5-E9F86D24CA6A}"/>
    <dgm:cxn modelId="{E1140645-05B6-4251-837D-64B2399445FF}" type="presParOf" srcId="{53BDE3D8-9DC9-4B4C-86DB-BAD5FCD25CA7}" destId="{4D474A5C-4A7A-4014-A837-7D1C06BADCE0}" srcOrd="0" destOrd="0" presId="urn:microsoft.com/office/officeart/2005/8/layout/vList2"/>
    <dgm:cxn modelId="{ED3B72B6-0AEF-4CB1-B556-AE5B2288C339}" type="presParOf" srcId="{53BDE3D8-9DC9-4B4C-86DB-BAD5FCD25CA7}" destId="{7EB1AB18-9C5C-47CF-95C5-18B91B4F173F}" srcOrd="1" destOrd="0" presId="urn:microsoft.com/office/officeart/2005/8/layout/vList2"/>
    <dgm:cxn modelId="{8F85FB5C-AEE6-425D-96B0-73488C15DE59}" type="presParOf" srcId="{53BDE3D8-9DC9-4B4C-86DB-BAD5FCD25CA7}" destId="{7BFC6896-AD0B-4A61-900B-87E79EDB155D}" srcOrd="2" destOrd="0" presId="urn:microsoft.com/office/officeart/2005/8/layout/vList2"/>
    <dgm:cxn modelId="{0C96AB2A-ECA5-4553-8E2F-383A69F789D7}" type="presParOf" srcId="{53BDE3D8-9DC9-4B4C-86DB-BAD5FCD25CA7}" destId="{7BA88FE3-0282-46C7-9C45-906F96804D6D}" srcOrd="3" destOrd="0" presId="urn:microsoft.com/office/officeart/2005/8/layout/vList2"/>
    <dgm:cxn modelId="{F3A4C04F-EEA6-488C-835C-56CF4B2728D7}" type="presParOf" srcId="{53BDE3D8-9DC9-4B4C-86DB-BAD5FCD25CA7}" destId="{D742A6BA-EB90-4BEF-99E6-2590578B38D0}" srcOrd="4" destOrd="0" presId="urn:microsoft.com/office/officeart/2005/8/layout/vList2"/>
    <dgm:cxn modelId="{220A319A-B1E9-4E6D-B8B7-B76C7BA6800A}" type="presParOf" srcId="{53BDE3D8-9DC9-4B4C-86DB-BAD5FCD25CA7}" destId="{8253FAE6-5323-4A32-B797-52309EF23907}" srcOrd="5" destOrd="0" presId="urn:microsoft.com/office/officeart/2005/8/layout/vList2"/>
    <dgm:cxn modelId="{2A18B8AE-3114-4061-9A9E-B5E7A383C0DA}" type="presParOf" srcId="{53BDE3D8-9DC9-4B4C-86DB-BAD5FCD25CA7}" destId="{E5A8BDD9-24FF-40C3-A75A-4CBC512DE3AA}" srcOrd="6" destOrd="0" presId="urn:microsoft.com/office/officeart/2005/8/layout/vList2"/>
    <dgm:cxn modelId="{9DBE1009-C959-4152-960E-2C2685F0B9E5}" type="presParOf" srcId="{53BDE3D8-9DC9-4B4C-86DB-BAD5FCD25CA7}" destId="{83887C8A-716A-41DD-9329-E5B3D2887946}" srcOrd="7" destOrd="0" presId="urn:microsoft.com/office/officeart/2005/8/layout/vList2"/>
    <dgm:cxn modelId="{FF6C0C6F-FBB6-46D8-B6DB-81098949BCD4}" type="presParOf" srcId="{53BDE3D8-9DC9-4B4C-86DB-BAD5FCD25CA7}" destId="{4FDE63F8-E30B-483A-9F9D-D3D69F85D90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7CB1C5-C02A-4269-8B33-3CDB26BF95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65187B2-5973-4A83-AA67-916DC478A31C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800" dirty="0" smtClean="0">
              <a:solidFill>
                <a:schemeClr val="bg1"/>
              </a:solidFill>
            </a:rPr>
            <a:t>“A psychological state comprising the intention to accept vulnerability based upon positive expectations of the intentions or behavior of another” (Rousseau 1998: 395)</a:t>
          </a:r>
          <a:endParaRPr lang="de-DE" sz="1800" dirty="0">
            <a:solidFill>
              <a:schemeClr val="bg1"/>
            </a:solidFill>
          </a:endParaRPr>
        </a:p>
      </dgm:t>
    </dgm:pt>
    <dgm:pt modelId="{06302E13-6DA4-453B-AADA-79F499B291F0}" type="parTrans" cxnId="{34C5E6F2-478A-4680-AE84-84771139078A}">
      <dgm:prSet/>
      <dgm:spPr/>
      <dgm:t>
        <a:bodyPr/>
        <a:lstStyle/>
        <a:p>
          <a:endParaRPr lang="de-DE" sz="1200"/>
        </a:p>
      </dgm:t>
    </dgm:pt>
    <dgm:pt modelId="{560C56A1-3C1A-4C43-8612-C2055C0206B0}" type="sibTrans" cxnId="{34C5E6F2-478A-4680-AE84-84771139078A}">
      <dgm:prSet/>
      <dgm:spPr/>
      <dgm:t>
        <a:bodyPr/>
        <a:lstStyle/>
        <a:p>
          <a:endParaRPr lang="de-DE" sz="1200"/>
        </a:p>
      </dgm:t>
    </dgm:pt>
    <dgm:pt modelId="{0FC82608-9133-4A52-8F91-38D360FFF54E}">
      <dgm:prSet custT="1"/>
      <dgm:spPr>
        <a:solidFill>
          <a:schemeClr val="tx2"/>
        </a:solidFill>
      </dgm:spPr>
      <dgm:t>
        <a:bodyPr/>
        <a:lstStyle/>
        <a:p>
          <a:r>
            <a:rPr lang="en-US" sz="1800" dirty="0" smtClean="0">
              <a:solidFill>
                <a:schemeClr val="bg1"/>
              </a:solidFill>
            </a:rPr>
            <a:t>“Trust is an ongoing process of building on reason, routine and reflexivity, </a:t>
          </a:r>
          <a:r>
            <a:rPr lang="en-US" sz="1800" b="1" dirty="0" smtClean="0">
              <a:solidFill>
                <a:schemeClr val="bg1"/>
              </a:solidFill>
            </a:rPr>
            <a:t>suspending</a:t>
          </a:r>
          <a:r>
            <a:rPr lang="en-US" sz="1800" dirty="0" smtClean="0">
              <a:solidFill>
                <a:schemeClr val="bg1"/>
              </a:solidFill>
            </a:rPr>
            <a:t> irreducible social vulnerability and uncertainty </a:t>
          </a:r>
          <a:r>
            <a:rPr lang="en-US" sz="1800" b="1" dirty="0" smtClean="0">
              <a:solidFill>
                <a:schemeClr val="bg1"/>
              </a:solidFill>
            </a:rPr>
            <a:t>as if </a:t>
          </a:r>
          <a:r>
            <a:rPr lang="en-US" sz="1800" dirty="0" smtClean="0">
              <a:solidFill>
                <a:schemeClr val="bg1"/>
              </a:solidFill>
            </a:rPr>
            <a:t>they were </a:t>
          </a:r>
          <a:r>
            <a:rPr lang="en-US" sz="1800" dirty="0" err="1" smtClean="0">
              <a:solidFill>
                <a:schemeClr val="bg1"/>
              </a:solidFill>
            </a:rPr>
            <a:t>favourably</a:t>
          </a:r>
          <a:r>
            <a:rPr lang="en-US" sz="1800" dirty="0" smtClean="0">
              <a:solidFill>
                <a:schemeClr val="bg1"/>
              </a:solidFill>
            </a:rPr>
            <a:t> resolved, and maintaining thereby a state of </a:t>
          </a:r>
          <a:r>
            <a:rPr lang="en-US" sz="1800" b="1" dirty="0" err="1" smtClean="0">
              <a:solidFill>
                <a:schemeClr val="bg1"/>
              </a:solidFill>
            </a:rPr>
            <a:t>favourable</a:t>
          </a:r>
          <a:r>
            <a:rPr lang="en-US" sz="1800" b="1" dirty="0" smtClean="0">
              <a:solidFill>
                <a:schemeClr val="bg1"/>
              </a:solidFill>
            </a:rPr>
            <a:t> expectation </a:t>
          </a:r>
          <a:r>
            <a:rPr lang="en-US" sz="1800" dirty="0" smtClean="0">
              <a:solidFill>
                <a:schemeClr val="bg1"/>
              </a:solidFill>
            </a:rPr>
            <a:t>towards the actions and intentions of </a:t>
          </a:r>
          <a:r>
            <a:rPr lang="en-US" sz="1800" b="1" dirty="0" smtClean="0">
              <a:solidFill>
                <a:schemeClr val="bg1"/>
              </a:solidFill>
            </a:rPr>
            <a:t>more or less specific others</a:t>
          </a:r>
          <a:r>
            <a:rPr lang="en-US" sz="1800" dirty="0" smtClean="0">
              <a:solidFill>
                <a:schemeClr val="bg1"/>
              </a:solidFill>
            </a:rPr>
            <a:t>.” (Möllering 2006: 111)    </a:t>
          </a:r>
        </a:p>
      </dgm:t>
    </dgm:pt>
    <dgm:pt modelId="{A8D1CA3F-4816-4680-8D23-C425054D3D73}" type="parTrans" cxnId="{29989009-E898-44DF-9BB7-41CCA8972D7D}">
      <dgm:prSet/>
      <dgm:spPr/>
      <dgm:t>
        <a:bodyPr/>
        <a:lstStyle/>
        <a:p>
          <a:endParaRPr lang="de-DE" sz="1200"/>
        </a:p>
      </dgm:t>
    </dgm:pt>
    <dgm:pt modelId="{6DDE2A02-4BC8-4E46-9832-5D8B473EF9B1}" type="sibTrans" cxnId="{29989009-E898-44DF-9BB7-41CCA8972D7D}">
      <dgm:prSet/>
      <dgm:spPr/>
      <dgm:t>
        <a:bodyPr/>
        <a:lstStyle/>
        <a:p>
          <a:endParaRPr lang="de-DE" sz="1200"/>
        </a:p>
      </dgm:t>
    </dgm:pt>
    <dgm:pt modelId="{53BDE3D8-9DC9-4B4C-86DB-BAD5FCD25CA7}" type="pres">
      <dgm:prSet presAssocID="{347CB1C5-C02A-4269-8B33-3CDB26BF95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D474A5C-4A7A-4014-A837-7D1C06BADCE0}" type="pres">
      <dgm:prSet presAssocID="{A65187B2-5973-4A83-AA67-916DC478A31C}" presName="parentText" presStyleLbl="node1" presStyleIdx="0" presStyleCnt="2" custScaleY="60879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B1AB18-9C5C-47CF-95C5-18B91B4F173F}" type="pres">
      <dgm:prSet presAssocID="{560C56A1-3C1A-4C43-8612-C2055C0206B0}" presName="spacer" presStyleCnt="0"/>
      <dgm:spPr/>
    </dgm:pt>
    <dgm:pt modelId="{7BFC6896-AD0B-4A61-900B-87E79EDB155D}" type="pres">
      <dgm:prSet presAssocID="{0FC82608-9133-4A52-8F91-38D360FFF54E}" presName="parentText" presStyleLbl="node1" presStyleIdx="1" presStyleCnt="2" custScaleX="70434" custLinFactNeighborX="-14783" custLinFactNeighborY="608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CBEFF44-242F-47A2-9D32-563542ABE768}" type="presOf" srcId="{A65187B2-5973-4A83-AA67-916DC478A31C}" destId="{4D474A5C-4A7A-4014-A837-7D1C06BADCE0}" srcOrd="0" destOrd="0" presId="urn:microsoft.com/office/officeart/2005/8/layout/vList2"/>
    <dgm:cxn modelId="{EBA442A3-0749-4D6E-877A-469058A9F795}" type="presOf" srcId="{0FC82608-9133-4A52-8F91-38D360FFF54E}" destId="{7BFC6896-AD0B-4A61-900B-87E79EDB155D}" srcOrd="0" destOrd="0" presId="urn:microsoft.com/office/officeart/2005/8/layout/vList2"/>
    <dgm:cxn modelId="{5C81E735-E7D6-4795-B909-A0B26B960863}" type="presOf" srcId="{347CB1C5-C02A-4269-8B33-3CDB26BF951B}" destId="{53BDE3D8-9DC9-4B4C-86DB-BAD5FCD25CA7}" srcOrd="0" destOrd="0" presId="urn:microsoft.com/office/officeart/2005/8/layout/vList2"/>
    <dgm:cxn modelId="{34C5E6F2-478A-4680-AE84-84771139078A}" srcId="{347CB1C5-C02A-4269-8B33-3CDB26BF951B}" destId="{A65187B2-5973-4A83-AA67-916DC478A31C}" srcOrd="0" destOrd="0" parTransId="{06302E13-6DA4-453B-AADA-79F499B291F0}" sibTransId="{560C56A1-3C1A-4C43-8612-C2055C0206B0}"/>
    <dgm:cxn modelId="{29989009-E898-44DF-9BB7-41CCA8972D7D}" srcId="{347CB1C5-C02A-4269-8B33-3CDB26BF951B}" destId="{0FC82608-9133-4A52-8F91-38D360FFF54E}" srcOrd="1" destOrd="0" parTransId="{A8D1CA3F-4816-4680-8D23-C425054D3D73}" sibTransId="{6DDE2A02-4BC8-4E46-9832-5D8B473EF9B1}"/>
    <dgm:cxn modelId="{71568C05-17AF-4351-ACE1-6C738951D700}" type="presParOf" srcId="{53BDE3D8-9DC9-4B4C-86DB-BAD5FCD25CA7}" destId="{4D474A5C-4A7A-4014-A837-7D1C06BADCE0}" srcOrd="0" destOrd="0" presId="urn:microsoft.com/office/officeart/2005/8/layout/vList2"/>
    <dgm:cxn modelId="{D9666EF0-48B0-454F-89D5-C2C871F80949}" type="presParOf" srcId="{53BDE3D8-9DC9-4B4C-86DB-BAD5FCD25CA7}" destId="{7EB1AB18-9C5C-47CF-95C5-18B91B4F173F}" srcOrd="1" destOrd="0" presId="urn:microsoft.com/office/officeart/2005/8/layout/vList2"/>
    <dgm:cxn modelId="{9CE4A89B-72EA-4541-9765-4223DEE78B6D}" type="presParOf" srcId="{53BDE3D8-9DC9-4B4C-86DB-BAD5FCD25CA7}" destId="{7BFC6896-AD0B-4A61-900B-87E79EDB155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7CB1C5-C02A-4269-8B33-3CDB26BF95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65187B2-5973-4A83-AA67-916DC478A31C}">
      <dgm:prSet phldrT="[Text]"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1. Wartime Organizing at </a:t>
          </a:r>
          <a:r>
            <a:rPr lang="en-US" sz="3200" dirty="0" err="1" smtClean="0">
              <a:solidFill>
                <a:schemeClr val="bg1"/>
              </a:solidFill>
            </a:rPr>
            <a:t>Sombra</a:t>
          </a:r>
          <a:endParaRPr lang="de-DE" sz="3200" dirty="0">
            <a:solidFill>
              <a:schemeClr val="bg1"/>
            </a:solidFill>
          </a:endParaRPr>
        </a:p>
      </dgm:t>
    </dgm:pt>
    <dgm:pt modelId="{06302E13-6DA4-453B-AADA-79F499B291F0}" type="parTrans" cxnId="{34C5E6F2-478A-4680-AE84-84771139078A}">
      <dgm:prSet/>
      <dgm:spPr/>
      <dgm:t>
        <a:bodyPr/>
        <a:lstStyle/>
        <a:p>
          <a:endParaRPr lang="de-DE" sz="1200"/>
        </a:p>
      </dgm:t>
    </dgm:pt>
    <dgm:pt modelId="{560C56A1-3C1A-4C43-8612-C2055C0206B0}" type="sibTrans" cxnId="{34C5E6F2-478A-4680-AE84-84771139078A}">
      <dgm:prSet/>
      <dgm:spPr/>
      <dgm:t>
        <a:bodyPr/>
        <a:lstStyle/>
        <a:p>
          <a:endParaRPr lang="de-DE" sz="1200"/>
        </a:p>
      </dgm:t>
    </dgm:pt>
    <dgm:pt modelId="{0FC82608-9133-4A52-8F91-38D360FFF54E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2. Trust in a classic crisis response model</a:t>
          </a:r>
        </a:p>
      </dgm:t>
    </dgm:pt>
    <dgm:pt modelId="{A8D1CA3F-4816-4680-8D23-C425054D3D73}" type="parTrans" cxnId="{29989009-E898-44DF-9BB7-41CCA8972D7D}">
      <dgm:prSet/>
      <dgm:spPr/>
      <dgm:t>
        <a:bodyPr/>
        <a:lstStyle/>
        <a:p>
          <a:endParaRPr lang="de-DE" sz="1200"/>
        </a:p>
      </dgm:t>
    </dgm:pt>
    <dgm:pt modelId="{6DDE2A02-4BC8-4E46-9832-5D8B473EF9B1}" type="sibTrans" cxnId="{29989009-E898-44DF-9BB7-41CCA8972D7D}">
      <dgm:prSet/>
      <dgm:spPr/>
      <dgm:t>
        <a:bodyPr/>
        <a:lstStyle/>
        <a:p>
          <a:endParaRPr lang="de-DE" sz="1200"/>
        </a:p>
      </dgm:t>
    </dgm:pt>
    <dgm:pt modelId="{A23C1251-4B19-4133-8355-0E22EB6436B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3. Process views of trusting – in crises</a:t>
          </a:r>
        </a:p>
      </dgm:t>
    </dgm:pt>
    <dgm:pt modelId="{F9FE188D-2530-44EC-8C50-9BC9AB001D26}" type="parTrans" cxnId="{5DF73EF4-81DB-4687-8E32-0C62D9CC941C}">
      <dgm:prSet/>
      <dgm:spPr/>
      <dgm:t>
        <a:bodyPr/>
        <a:lstStyle/>
        <a:p>
          <a:endParaRPr lang="de-DE"/>
        </a:p>
      </dgm:t>
    </dgm:pt>
    <dgm:pt modelId="{BB0BD86C-6DBF-4849-B525-3179F9816F29}" type="sibTrans" cxnId="{5DF73EF4-81DB-4687-8E32-0C62D9CC941C}">
      <dgm:prSet/>
      <dgm:spPr/>
      <dgm:t>
        <a:bodyPr/>
        <a:lstStyle/>
        <a:p>
          <a:endParaRPr lang="de-DE"/>
        </a:p>
      </dgm:t>
    </dgm:pt>
    <dgm:pt modelId="{8620C974-73C6-4A94-AD36-5B7647DB321D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4. Trust preservation practices during disruption</a:t>
          </a:r>
        </a:p>
      </dgm:t>
    </dgm:pt>
    <dgm:pt modelId="{0A06F8B8-121D-47A8-81BC-4EA588576678}" type="parTrans" cxnId="{19CCE309-C6F0-4699-9075-0650EE7A00D4}">
      <dgm:prSet/>
      <dgm:spPr/>
      <dgm:t>
        <a:bodyPr/>
        <a:lstStyle/>
        <a:p>
          <a:endParaRPr lang="de-DE"/>
        </a:p>
      </dgm:t>
    </dgm:pt>
    <dgm:pt modelId="{9B254044-07C6-43AE-B1C5-E9F86D24CA6A}" type="sibTrans" cxnId="{19CCE309-C6F0-4699-9075-0650EE7A00D4}">
      <dgm:prSet/>
      <dgm:spPr/>
      <dgm:t>
        <a:bodyPr/>
        <a:lstStyle/>
        <a:p>
          <a:endParaRPr lang="de-DE"/>
        </a:p>
      </dgm:t>
    </dgm:pt>
    <dgm:pt modelId="{431AE2D2-4885-49BE-8F30-04E0496FC86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5. Examples of using and reinforcing trust     </a:t>
          </a:r>
        </a:p>
      </dgm:t>
    </dgm:pt>
    <dgm:pt modelId="{9D42BD73-F2A4-42D4-8425-965F484E9BF2}" type="parTrans" cxnId="{907F30FF-068D-4D88-9287-61E20041F3DD}">
      <dgm:prSet/>
      <dgm:spPr/>
      <dgm:t>
        <a:bodyPr/>
        <a:lstStyle/>
        <a:p>
          <a:endParaRPr lang="de-DE"/>
        </a:p>
      </dgm:t>
    </dgm:pt>
    <dgm:pt modelId="{156221B3-DCC8-4115-9829-7080BE9E32F7}" type="sibTrans" cxnId="{907F30FF-068D-4D88-9287-61E20041F3DD}">
      <dgm:prSet/>
      <dgm:spPr/>
      <dgm:t>
        <a:bodyPr/>
        <a:lstStyle/>
        <a:p>
          <a:endParaRPr lang="de-DE"/>
        </a:p>
      </dgm:t>
    </dgm:pt>
    <dgm:pt modelId="{53BDE3D8-9DC9-4B4C-86DB-BAD5FCD25CA7}" type="pres">
      <dgm:prSet presAssocID="{347CB1C5-C02A-4269-8B33-3CDB26BF95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D474A5C-4A7A-4014-A837-7D1C06BADCE0}" type="pres">
      <dgm:prSet presAssocID="{A65187B2-5973-4A83-AA67-916DC478A31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B1AB18-9C5C-47CF-95C5-18B91B4F173F}" type="pres">
      <dgm:prSet presAssocID="{560C56A1-3C1A-4C43-8612-C2055C0206B0}" presName="spacer" presStyleCnt="0"/>
      <dgm:spPr/>
    </dgm:pt>
    <dgm:pt modelId="{7BFC6896-AD0B-4A61-900B-87E79EDB155D}" type="pres">
      <dgm:prSet presAssocID="{0FC82608-9133-4A52-8F91-38D360FFF54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A88FE3-0282-46C7-9C45-906F96804D6D}" type="pres">
      <dgm:prSet presAssocID="{6DDE2A02-4BC8-4E46-9832-5D8B473EF9B1}" presName="spacer" presStyleCnt="0"/>
      <dgm:spPr/>
    </dgm:pt>
    <dgm:pt modelId="{D742A6BA-EB90-4BEF-99E6-2590578B38D0}" type="pres">
      <dgm:prSet presAssocID="{A23C1251-4B19-4133-8355-0E22EB6436B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53FAE6-5323-4A32-B797-52309EF23907}" type="pres">
      <dgm:prSet presAssocID="{BB0BD86C-6DBF-4849-B525-3179F9816F29}" presName="spacer" presStyleCnt="0"/>
      <dgm:spPr/>
    </dgm:pt>
    <dgm:pt modelId="{E5A8BDD9-24FF-40C3-A75A-4CBC512DE3AA}" type="pres">
      <dgm:prSet presAssocID="{8620C974-73C6-4A94-AD36-5B7647DB321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3887C8A-716A-41DD-9329-E5B3D2887946}" type="pres">
      <dgm:prSet presAssocID="{9B254044-07C6-43AE-B1C5-E9F86D24CA6A}" presName="spacer" presStyleCnt="0"/>
      <dgm:spPr/>
    </dgm:pt>
    <dgm:pt modelId="{4FDE63F8-E30B-483A-9F9D-D3D69F85D909}" type="pres">
      <dgm:prSet presAssocID="{431AE2D2-4885-49BE-8F30-04E0496FC865}" presName="parentText" presStyleLbl="node1" presStyleIdx="4" presStyleCnt="5" custLinFactY="910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07F30FF-068D-4D88-9287-61E20041F3DD}" srcId="{347CB1C5-C02A-4269-8B33-3CDB26BF951B}" destId="{431AE2D2-4885-49BE-8F30-04E0496FC865}" srcOrd="4" destOrd="0" parTransId="{9D42BD73-F2A4-42D4-8425-965F484E9BF2}" sibTransId="{156221B3-DCC8-4115-9829-7080BE9E32F7}"/>
    <dgm:cxn modelId="{29989009-E898-44DF-9BB7-41CCA8972D7D}" srcId="{347CB1C5-C02A-4269-8B33-3CDB26BF951B}" destId="{0FC82608-9133-4A52-8F91-38D360FFF54E}" srcOrd="1" destOrd="0" parTransId="{A8D1CA3F-4816-4680-8D23-C425054D3D73}" sibTransId="{6DDE2A02-4BC8-4E46-9832-5D8B473EF9B1}"/>
    <dgm:cxn modelId="{FC99DF45-8502-488C-9A0C-A91607F80755}" type="presOf" srcId="{8620C974-73C6-4A94-AD36-5B7647DB321D}" destId="{E5A8BDD9-24FF-40C3-A75A-4CBC512DE3AA}" srcOrd="0" destOrd="0" presId="urn:microsoft.com/office/officeart/2005/8/layout/vList2"/>
    <dgm:cxn modelId="{D58F74DD-036B-490C-B562-A8BAB485D9C9}" type="presOf" srcId="{A65187B2-5973-4A83-AA67-916DC478A31C}" destId="{4D474A5C-4A7A-4014-A837-7D1C06BADCE0}" srcOrd="0" destOrd="0" presId="urn:microsoft.com/office/officeart/2005/8/layout/vList2"/>
    <dgm:cxn modelId="{34C5E6F2-478A-4680-AE84-84771139078A}" srcId="{347CB1C5-C02A-4269-8B33-3CDB26BF951B}" destId="{A65187B2-5973-4A83-AA67-916DC478A31C}" srcOrd="0" destOrd="0" parTransId="{06302E13-6DA4-453B-AADA-79F499B291F0}" sibTransId="{560C56A1-3C1A-4C43-8612-C2055C0206B0}"/>
    <dgm:cxn modelId="{5DF73EF4-81DB-4687-8E32-0C62D9CC941C}" srcId="{347CB1C5-C02A-4269-8B33-3CDB26BF951B}" destId="{A23C1251-4B19-4133-8355-0E22EB6436B5}" srcOrd="2" destOrd="0" parTransId="{F9FE188D-2530-44EC-8C50-9BC9AB001D26}" sibTransId="{BB0BD86C-6DBF-4849-B525-3179F9816F29}"/>
    <dgm:cxn modelId="{C00A3393-0385-4066-90B9-4EA117D10DE9}" type="presOf" srcId="{431AE2D2-4885-49BE-8F30-04E0496FC865}" destId="{4FDE63F8-E30B-483A-9F9D-D3D69F85D909}" srcOrd="0" destOrd="0" presId="urn:microsoft.com/office/officeart/2005/8/layout/vList2"/>
    <dgm:cxn modelId="{19CCE309-C6F0-4699-9075-0650EE7A00D4}" srcId="{347CB1C5-C02A-4269-8B33-3CDB26BF951B}" destId="{8620C974-73C6-4A94-AD36-5B7647DB321D}" srcOrd="3" destOrd="0" parTransId="{0A06F8B8-121D-47A8-81BC-4EA588576678}" sibTransId="{9B254044-07C6-43AE-B1C5-E9F86D24CA6A}"/>
    <dgm:cxn modelId="{F46289DE-72C3-4063-970F-5AEA8D906297}" type="presOf" srcId="{347CB1C5-C02A-4269-8B33-3CDB26BF951B}" destId="{53BDE3D8-9DC9-4B4C-86DB-BAD5FCD25CA7}" srcOrd="0" destOrd="0" presId="urn:microsoft.com/office/officeart/2005/8/layout/vList2"/>
    <dgm:cxn modelId="{D51D904D-16E8-4844-B691-2D1E72D2A365}" type="presOf" srcId="{0FC82608-9133-4A52-8F91-38D360FFF54E}" destId="{7BFC6896-AD0B-4A61-900B-87E79EDB155D}" srcOrd="0" destOrd="0" presId="urn:microsoft.com/office/officeart/2005/8/layout/vList2"/>
    <dgm:cxn modelId="{D9960146-33A1-4F61-B44D-7408802B57BE}" type="presOf" srcId="{A23C1251-4B19-4133-8355-0E22EB6436B5}" destId="{D742A6BA-EB90-4BEF-99E6-2590578B38D0}" srcOrd="0" destOrd="0" presId="urn:microsoft.com/office/officeart/2005/8/layout/vList2"/>
    <dgm:cxn modelId="{1F58DAAA-32E3-469B-B603-1CA74DE8C8E7}" type="presParOf" srcId="{53BDE3D8-9DC9-4B4C-86DB-BAD5FCD25CA7}" destId="{4D474A5C-4A7A-4014-A837-7D1C06BADCE0}" srcOrd="0" destOrd="0" presId="urn:microsoft.com/office/officeart/2005/8/layout/vList2"/>
    <dgm:cxn modelId="{0FBF2A3B-79DA-4174-A272-5D2F9198C179}" type="presParOf" srcId="{53BDE3D8-9DC9-4B4C-86DB-BAD5FCD25CA7}" destId="{7EB1AB18-9C5C-47CF-95C5-18B91B4F173F}" srcOrd="1" destOrd="0" presId="urn:microsoft.com/office/officeart/2005/8/layout/vList2"/>
    <dgm:cxn modelId="{4A3694F6-C2DE-4538-B010-F54C8E1E5C5B}" type="presParOf" srcId="{53BDE3D8-9DC9-4B4C-86DB-BAD5FCD25CA7}" destId="{7BFC6896-AD0B-4A61-900B-87E79EDB155D}" srcOrd="2" destOrd="0" presId="urn:microsoft.com/office/officeart/2005/8/layout/vList2"/>
    <dgm:cxn modelId="{E8ABE1C1-1E21-45DB-B3E7-DC986640E2D3}" type="presParOf" srcId="{53BDE3D8-9DC9-4B4C-86DB-BAD5FCD25CA7}" destId="{7BA88FE3-0282-46C7-9C45-906F96804D6D}" srcOrd="3" destOrd="0" presId="urn:microsoft.com/office/officeart/2005/8/layout/vList2"/>
    <dgm:cxn modelId="{46490B71-F915-4A3C-A4D3-7BC6DA5755B9}" type="presParOf" srcId="{53BDE3D8-9DC9-4B4C-86DB-BAD5FCD25CA7}" destId="{D742A6BA-EB90-4BEF-99E6-2590578B38D0}" srcOrd="4" destOrd="0" presId="urn:microsoft.com/office/officeart/2005/8/layout/vList2"/>
    <dgm:cxn modelId="{DA81638E-649E-4A85-BABE-9722C0D3B3A9}" type="presParOf" srcId="{53BDE3D8-9DC9-4B4C-86DB-BAD5FCD25CA7}" destId="{8253FAE6-5323-4A32-B797-52309EF23907}" srcOrd="5" destOrd="0" presId="urn:microsoft.com/office/officeart/2005/8/layout/vList2"/>
    <dgm:cxn modelId="{6EFD3BB8-172D-46F0-BE29-58C39D3E7890}" type="presParOf" srcId="{53BDE3D8-9DC9-4B4C-86DB-BAD5FCD25CA7}" destId="{E5A8BDD9-24FF-40C3-A75A-4CBC512DE3AA}" srcOrd="6" destOrd="0" presId="urn:microsoft.com/office/officeart/2005/8/layout/vList2"/>
    <dgm:cxn modelId="{FC0DE2B2-182C-49AA-9D22-6015B945000A}" type="presParOf" srcId="{53BDE3D8-9DC9-4B4C-86DB-BAD5FCD25CA7}" destId="{83887C8A-716A-41DD-9329-E5B3D2887946}" srcOrd="7" destOrd="0" presId="urn:microsoft.com/office/officeart/2005/8/layout/vList2"/>
    <dgm:cxn modelId="{C8422195-14D1-4A5F-BC44-E0E8D12F46AD}" type="presParOf" srcId="{53BDE3D8-9DC9-4B4C-86DB-BAD5FCD25CA7}" destId="{4FDE63F8-E30B-483A-9F9D-D3D69F85D90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71FFF5-EF9B-460B-9282-ADD823237F7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07168BB-6542-42FE-8EBE-0206C42EE643}">
      <dgm:prSet phldrT="[Text]" custT="1"/>
      <dgm:spPr/>
      <dgm:t>
        <a:bodyPr/>
        <a:lstStyle/>
        <a:p>
          <a:r>
            <a:rPr lang="en-US" sz="2800" noProof="0" dirty="0" smtClean="0"/>
            <a:t>cognitive bridging</a:t>
          </a:r>
          <a:endParaRPr lang="en-US" sz="2800" noProof="0" dirty="0"/>
        </a:p>
      </dgm:t>
    </dgm:pt>
    <dgm:pt modelId="{8899056F-DF12-452F-863E-EED3AEED6549}" type="parTrans" cxnId="{E7A63D23-D5EA-4A5F-92AE-179B1E315BF4}">
      <dgm:prSet/>
      <dgm:spPr/>
      <dgm:t>
        <a:bodyPr/>
        <a:lstStyle/>
        <a:p>
          <a:endParaRPr lang="en-US" sz="1400" noProof="0" dirty="0"/>
        </a:p>
      </dgm:t>
    </dgm:pt>
    <dgm:pt modelId="{78CCD066-0FF5-4EB5-AFB1-E358BEF1C747}" type="sibTrans" cxnId="{E7A63D23-D5EA-4A5F-92AE-179B1E315BF4}">
      <dgm:prSet/>
      <dgm:spPr/>
      <dgm:t>
        <a:bodyPr/>
        <a:lstStyle/>
        <a:p>
          <a:endParaRPr lang="en-US" sz="1400" noProof="0" dirty="0"/>
        </a:p>
      </dgm:t>
    </dgm:pt>
    <dgm:pt modelId="{EB671D92-219A-4F58-A5DB-8ACD61B6E285}">
      <dgm:prSet phldrT="[Text]" custT="1"/>
      <dgm:spPr/>
      <dgm:t>
        <a:bodyPr/>
        <a:lstStyle/>
        <a:p>
          <a:r>
            <a:rPr lang="en-US" sz="2800" noProof="0" dirty="0" smtClean="0"/>
            <a:t>emotional embodying</a:t>
          </a:r>
          <a:endParaRPr lang="en-US" sz="2800" noProof="0" dirty="0"/>
        </a:p>
      </dgm:t>
    </dgm:pt>
    <dgm:pt modelId="{949B8093-2603-48D3-ACBA-2952AA0134D0}" type="parTrans" cxnId="{E8822E77-3D79-4539-B6BD-38A5D588B28E}">
      <dgm:prSet/>
      <dgm:spPr/>
      <dgm:t>
        <a:bodyPr/>
        <a:lstStyle/>
        <a:p>
          <a:endParaRPr lang="en-US" sz="1400" noProof="0" dirty="0"/>
        </a:p>
      </dgm:t>
    </dgm:pt>
    <dgm:pt modelId="{89E8D025-CF74-40CD-8984-34D0F96BAC87}" type="sibTrans" cxnId="{E8822E77-3D79-4539-B6BD-38A5D588B28E}">
      <dgm:prSet/>
      <dgm:spPr/>
      <dgm:t>
        <a:bodyPr/>
        <a:lstStyle/>
        <a:p>
          <a:endParaRPr lang="en-US" sz="1400" noProof="0" dirty="0"/>
        </a:p>
      </dgm:t>
    </dgm:pt>
    <dgm:pt modelId="{89746B10-30E9-4BB8-806E-5B110B84C2B8}">
      <dgm:prSet phldrT="[Text]" custT="1"/>
      <dgm:spPr/>
      <dgm:t>
        <a:bodyPr/>
        <a:lstStyle/>
        <a:p>
          <a:r>
            <a:rPr lang="en-US" sz="2800" noProof="0" dirty="0" smtClean="0"/>
            <a:t>inclusive enacting</a:t>
          </a:r>
          <a:endParaRPr lang="en-US" sz="2800" noProof="0" dirty="0"/>
        </a:p>
      </dgm:t>
    </dgm:pt>
    <dgm:pt modelId="{B8B331BD-60A6-478D-99AF-AFBB24F21D55}" type="parTrans" cxnId="{D79BC5DA-544F-4B84-B17F-CAFD29964256}">
      <dgm:prSet/>
      <dgm:spPr/>
      <dgm:t>
        <a:bodyPr/>
        <a:lstStyle/>
        <a:p>
          <a:endParaRPr lang="en-US" sz="1400" noProof="0" dirty="0"/>
        </a:p>
      </dgm:t>
    </dgm:pt>
    <dgm:pt modelId="{0150A202-5C30-4C7D-B68D-8C0D99EAA098}" type="sibTrans" cxnId="{D79BC5DA-544F-4B84-B17F-CAFD29964256}">
      <dgm:prSet/>
      <dgm:spPr/>
      <dgm:t>
        <a:bodyPr/>
        <a:lstStyle/>
        <a:p>
          <a:endParaRPr lang="en-US" sz="1400" noProof="0" dirty="0"/>
        </a:p>
      </dgm:t>
    </dgm:pt>
    <dgm:pt modelId="{CB2FD7EB-34CF-429E-8DBA-9ABAD9B6E142}" type="pres">
      <dgm:prSet presAssocID="{CA71FFF5-EF9B-460B-9282-ADD823237F7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70DA5DBE-3C66-4B04-8B19-A20EF8CF6616}" type="pres">
      <dgm:prSet presAssocID="{CA71FFF5-EF9B-460B-9282-ADD823237F79}" presName="Name1" presStyleCnt="0"/>
      <dgm:spPr/>
    </dgm:pt>
    <dgm:pt modelId="{7B6CC0B8-B37E-4ABA-A65C-64F5E453DF4F}" type="pres">
      <dgm:prSet presAssocID="{CA71FFF5-EF9B-460B-9282-ADD823237F79}" presName="cycle" presStyleCnt="0"/>
      <dgm:spPr/>
    </dgm:pt>
    <dgm:pt modelId="{043FC38C-A03A-41AC-9E31-A8276D4505CE}" type="pres">
      <dgm:prSet presAssocID="{CA71FFF5-EF9B-460B-9282-ADD823237F79}" presName="srcNode" presStyleLbl="node1" presStyleIdx="0" presStyleCnt="3"/>
      <dgm:spPr/>
    </dgm:pt>
    <dgm:pt modelId="{203C47D0-B2B3-4E86-9DB2-88673EFE9B0E}" type="pres">
      <dgm:prSet presAssocID="{CA71FFF5-EF9B-460B-9282-ADD823237F79}" presName="conn" presStyleLbl="parChTrans1D2" presStyleIdx="0" presStyleCnt="1"/>
      <dgm:spPr/>
      <dgm:t>
        <a:bodyPr/>
        <a:lstStyle/>
        <a:p>
          <a:endParaRPr lang="de-DE"/>
        </a:p>
      </dgm:t>
    </dgm:pt>
    <dgm:pt modelId="{CEF7E717-66EE-4CF6-AABD-4D28AFF1D3EA}" type="pres">
      <dgm:prSet presAssocID="{CA71FFF5-EF9B-460B-9282-ADD823237F79}" presName="extraNode" presStyleLbl="node1" presStyleIdx="0" presStyleCnt="3"/>
      <dgm:spPr/>
    </dgm:pt>
    <dgm:pt modelId="{7F4F073A-8F34-4731-9A0D-A57A0850F2B6}" type="pres">
      <dgm:prSet presAssocID="{CA71FFF5-EF9B-460B-9282-ADD823237F79}" presName="dstNode" presStyleLbl="node1" presStyleIdx="0" presStyleCnt="3"/>
      <dgm:spPr/>
    </dgm:pt>
    <dgm:pt modelId="{D2D34692-7DF6-4C07-92D9-C8E74A69E257}" type="pres">
      <dgm:prSet presAssocID="{F07168BB-6542-42FE-8EBE-0206C42EE643}" presName="text_1" presStyleLbl="node1" presStyleIdx="0" presStyleCnt="3" custLinFactNeighborX="-350" custLinFactNeighborY="-451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F24B8B9-9686-426E-8B54-9AE7B333019F}" type="pres">
      <dgm:prSet presAssocID="{F07168BB-6542-42FE-8EBE-0206C42EE643}" presName="accent_1" presStyleCnt="0"/>
      <dgm:spPr/>
    </dgm:pt>
    <dgm:pt modelId="{0651F856-1990-4062-B80F-B84A06747E02}" type="pres">
      <dgm:prSet presAssocID="{F07168BB-6542-42FE-8EBE-0206C42EE643}" presName="accentRepeatNode" presStyleLbl="solidFgAcc1" presStyleIdx="0" presStyleCnt="3"/>
      <dgm:spPr/>
    </dgm:pt>
    <dgm:pt modelId="{480989B1-05B8-4146-B85A-B25D2067F36D}" type="pres">
      <dgm:prSet presAssocID="{EB671D92-219A-4F58-A5DB-8ACD61B6E285}" presName="text_2" presStyleLbl="node1" presStyleIdx="1" presStyleCnt="3" custLinFactNeighborX="52" custLinFactNeighborY="-509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85827C9-BEE7-457B-BB9C-A31D58EEE387}" type="pres">
      <dgm:prSet presAssocID="{EB671D92-219A-4F58-A5DB-8ACD61B6E285}" presName="accent_2" presStyleCnt="0"/>
      <dgm:spPr/>
    </dgm:pt>
    <dgm:pt modelId="{0EE66843-D359-4E55-A67B-8DBD9C3E8445}" type="pres">
      <dgm:prSet presAssocID="{EB671D92-219A-4F58-A5DB-8ACD61B6E285}" presName="accentRepeatNode" presStyleLbl="solidFgAcc1" presStyleIdx="1" presStyleCnt="3"/>
      <dgm:spPr/>
    </dgm:pt>
    <dgm:pt modelId="{CC737349-556E-4605-9ADA-4AE18B6EFECB}" type="pres">
      <dgm:prSet presAssocID="{89746B10-30E9-4BB8-806E-5B110B84C2B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F70C98-437A-43C1-BB6F-7B8770ED057A}" type="pres">
      <dgm:prSet presAssocID="{89746B10-30E9-4BB8-806E-5B110B84C2B8}" presName="accent_3" presStyleCnt="0"/>
      <dgm:spPr/>
    </dgm:pt>
    <dgm:pt modelId="{FF822575-6379-4DAD-96B8-FE40EF8B6D7C}" type="pres">
      <dgm:prSet presAssocID="{89746B10-30E9-4BB8-806E-5B110B84C2B8}" presName="accentRepeatNode" presStyleLbl="solidFgAcc1" presStyleIdx="2" presStyleCnt="3" custLinFactNeighborX="-1018" custLinFactNeighborY="1630"/>
      <dgm:spPr/>
      <dgm:t>
        <a:bodyPr/>
        <a:lstStyle/>
        <a:p>
          <a:endParaRPr lang="de-DE"/>
        </a:p>
      </dgm:t>
    </dgm:pt>
  </dgm:ptLst>
  <dgm:cxnLst>
    <dgm:cxn modelId="{D10374DC-938A-4F76-8BBE-9BEF6E253CA9}" type="presOf" srcId="{CA71FFF5-EF9B-460B-9282-ADD823237F79}" destId="{CB2FD7EB-34CF-429E-8DBA-9ABAD9B6E142}" srcOrd="0" destOrd="0" presId="urn:microsoft.com/office/officeart/2008/layout/VerticalCurvedList"/>
    <dgm:cxn modelId="{9618D097-7504-4180-8F86-D7B03C90405F}" type="presOf" srcId="{EB671D92-219A-4F58-A5DB-8ACD61B6E285}" destId="{480989B1-05B8-4146-B85A-B25D2067F36D}" srcOrd="0" destOrd="0" presId="urn:microsoft.com/office/officeart/2008/layout/VerticalCurvedList"/>
    <dgm:cxn modelId="{D79BC5DA-544F-4B84-B17F-CAFD29964256}" srcId="{CA71FFF5-EF9B-460B-9282-ADD823237F79}" destId="{89746B10-30E9-4BB8-806E-5B110B84C2B8}" srcOrd="2" destOrd="0" parTransId="{B8B331BD-60A6-478D-99AF-AFBB24F21D55}" sibTransId="{0150A202-5C30-4C7D-B68D-8C0D99EAA098}"/>
    <dgm:cxn modelId="{E7A63D23-D5EA-4A5F-92AE-179B1E315BF4}" srcId="{CA71FFF5-EF9B-460B-9282-ADD823237F79}" destId="{F07168BB-6542-42FE-8EBE-0206C42EE643}" srcOrd="0" destOrd="0" parTransId="{8899056F-DF12-452F-863E-EED3AEED6549}" sibTransId="{78CCD066-0FF5-4EB5-AFB1-E358BEF1C747}"/>
    <dgm:cxn modelId="{E8822E77-3D79-4539-B6BD-38A5D588B28E}" srcId="{CA71FFF5-EF9B-460B-9282-ADD823237F79}" destId="{EB671D92-219A-4F58-A5DB-8ACD61B6E285}" srcOrd="1" destOrd="0" parTransId="{949B8093-2603-48D3-ACBA-2952AA0134D0}" sibTransId="{89E8D025-CF74-40CD-8984-34D0F96BAC87}"/>
    <dgm:cxn modelId="{1DBFF92D-C06A-4036-A533-C33F9FC27CE0}" type="presOf" srcId="{F07168BB-6542-42FE-8EBE-0206C42EE643}" destId="{D2D34692-7DF6-4C07-92D9-C8E74A69E257}" srcOrd="0" destOrd="0" presId="urn:microsoft.com/office/officeart/2008/layout/VerticalCurvedList"/>
    <dgm:cxn modelId="{901938AA-7617-4BD9-8ABB-950C40C3D401}" type="presOf" srcId="{89746B10-30E9-4BB8-806E-5B110B84C2B8}" destId="{CC737349-556E-4605-9ADA-4AE18B6EFECB}" srcOrd="0" destOrd="0" presId="urn:microsoft.com/office/officeart/2008/layout/VerticalCurvedList"/>
    <dgm:cxn modelId="{17147F62-FFCE-475E-93C9-EA84367A539A}" type="presOf" srcId="{78CCD066-0FF5-4EB5-AFB1-E358BEF1C747}" destId="{203C47D0-B2B3-4E86-9DB2-88673EFE9B0E}" srcOrd="0" destOrd="0" presId="urn:microsoft.com/office/officeart/2008/layout/VerticalCurvedList"/>
    <dgm:cxn modelId="{D8F33A47-C39F-4067-BA7B-3A273D853B15}" type="presParOf" srcId="{CB2FD7EB-34CF-429E-8DBA-9ABAD9B6E142}" destId="{70DA5DBE-3C66-4B04-8B19-A20EF8CF6616}" srcOrd="0" destOrd="0" presId="urn:microsoft.com/office/officeart/2008/layout/VerticalCurvedList"/>
    <dgm:cxn modelId="{1C2AC562-B37D-4761-AB80-FC00700A4E06}" type="presParOf" srcId="{70DA5DBE-3C66-4B04-8B19-A20EF8CF6616}" destId="{7B6CC0B8-B37E-4ABA-A65C-64F5E453DF4F}" srcOrd="0" destOrd="0" presId="urn:microsoft.com/office/officeart/2008/layout/VerticalCurvedList"/>
    <dgm:cxn modelId="{742EB5F8-B19C-4A5E-A7B2-543B68A3E935}" type="presParOf" srcId="{7B6CC0B8-B37E-4ABA-A65C-64F5E453DF4F}" destId="{043FC38C-A03A-41AC-9E31-A8276D4505CE}" srcOrd="0" destOrd="0" presId="urn:microsoft.com/office/officeart/2008/layout/VerticalCurvedList"/>
    <dgm:cxn modelId="{239EA65A-41C3-486A-B321-30405B8E9107}" type="presParOf" srcId="{7B6CC0B8-B37E-4ABA-A65C-64F5E453DF4F}" destId="{203C47D0-B2B3-4E86-9DB2-88673EFE9B0E}" srcOrd="1" destOrd="0" presId="urn:microsoft.com/office/officeart/2008/layout/VerticalCurvedList"/>
    <dgm:cxn modelId="{5FB76B80-B0E1-4B66-86BF-28E3F9C9BE5A}" type="presParOf" srcId="{7B6CC0B8-B37E-4ABA-A65C-64F5E453DF4F}" destId="{CEF7E717-66EE-4CF6-AABD-4D28AFF1D3EA}" srcOrd="2" destOrd="0" presId="urn:microsoft.com/office/officeart/2008/layout/VerticalCurvedList"/>
    <dgm:cxn modelId="{2968A5CA-48B7-4904-9311-0A2AD2E73F58}" type="presParOf" srcId="{7B6CC0B8-B37E-4ABA-A65C-64F5E453DF4F}" destId="{7F4F073A-8F34-4731-9A0D-A57A0850F2B6}" srcOrd="3" destOrd="0" presId="urn:microsoft.com/office/officeart/2008/layout/VerticalCurvedList"/>
    <dgm:cxn modelId="{7C7D92EE-DA20-445E-8AAA-8E633B026AE9}" type="presParOf" srcId="{70DA5DBE-3C66-4B04-8B19-A20EF8CF6616}" destId="{D2D34692-7DF6-4C07-92D9-C8E74A69E257}" srcOrd="1" destOrd="0" presId="urn:microsoft.com/office/officeart/2008/layout/VerticalCurvedList"/>
    <dgm:cxn modelId="{865BC86C-6598-4771-A8DD-DB284EC2E3C8}" type="presParOf" srcId="{70DA5DBE-3C66-4B04-8B19-A20EF8CF6616}" destId="{CF24B8B9-9686-426E-8B54-9AE7B333019F}" srcOrd="2" destOrd="0" presId="urn:microsoft.com/office/officeart/2008/layout/VerticalCurvedList"/>
    <dgm:cxn modelId="{3B4D0AB8-528A-4EF5-A6FF-C89AF0F94CF5}" type="presParOf" srcId="{CF24B8B9-9686-426E-8B54-9AE7B333019F}" destId="{0651F856-1990-4062-B80F-B84A06747E02}" srcOrd="0" destOrd="0" presId="urn:microsoft.com/office/officeart/2008/layout/VerticalCurvedList"/>
    <dgm:cxn modelId="{ADBDB482-1F1C-4AE4-A232-BF65BEC7DAE7}" type="presParOf" srcId="{70DA5DBE-3C66-4B04-8B19-A20EF8CF6616}" destId="{480989B1-05B8-4146-B85A-B25D2067F36D}" srcOrd="3" destOrd="0" presId="urn:microsoft.com/office/officeart/2008/layout/VerticalCurvedList"/>
    <dgm:cxn modelId="{C0F9FC19-190F-4AAE-95B4-9F39518D2146}" type="presParOf" srcId="{70DA5DBE-3C66-4B04-8B19-A20EF8CF6616}" destId="{885827C9-BEE7-457B-BB9C-A31D58EEE387}" srcOrd="4" destOrd="0" presId="urn:microsoft.com/office/officeart/2008/layout/VerticalCurvedList"/>
    <dgm:cxn modelId="{566701AB-6193-47F7-8E13-93C183A08276}" type="presParOf" srcId="{885827C9-BEE7-457B-BB9C-A31D58EEE387}" destId="{0EE66843-D359-4E55-A67B-8DBD9C3E8445}" srcOrd="0" destOrd="0" presId="urn:microsoft.com/office/officeart/2008/layout/VerticalCurvedList"/>
    <dgm:cxn modelId="{15B9F2E9-478B-4138-9FA1-8CD8ED3665F9}" type="presParOf" srcId="{70DA5DBE-3C66-4B04-8B19-A20EF8CF6616}" destId="{CC737349-556E-4605-9ADA-4AE18B6EFECB}" srcOrd="5" destOrd="0" presId="urn:microsoft.com/office/officeart/2008/layout/VerticalCurvedList"/>
    <dgm:cxn modelId="{78A4263B-BD69-460C-9E53-A8334CE91833}" type="presParOf" srcId="{70DA5DBE-3C66-4B04-8B19-A20EF8CF6616}" destId="{7BF70C98-437A-43C1-BB6F-7B8770ED057A}" srcOrd="6" destOrd="0" presId="urn:microsoft.com/office/officeart/2008/layout/VerticalCurvedList"/>
    <dgm:cxn modelId="{E6CF0983-22FF-4870-8D95-FFB0A21F2325}" type="presParOf" srcId="{7BF70C98-437A-43C1-BB6F-7B8770ED057A}" destId="{FF822575-6379-4DAD-96B8-FE40EF8B6D7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47CB1C5-C02A-4269-8B33-3CDB26BF95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65187B2-5973-4A83-AA67-916DC478A31C}">
      <dgm:prSet phldrT="[Text]"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1. Wartime Organizing at </a:t>
          </a:r>
          <a:r>
            <a:rPr lang="en-US" sz="3200" dirty="0" err="1" smtClean="0">
              <a:solidFill>
                <a:schemeClr val="bg1"/>
              </a:solidFill>
            </a:rPr>
            <a:t>Sombra</a:t>
          </a:r>
          <a:endParaRPr lang="de-DE" sz="3200" dirty="0">
            <a:solidFill>
              <a:schemeClr val="bg1"/>
            </a:solidFill>
          </a:endParaRPr>
        </a:p>
      </dgm:t>
    </dgm:pt>
    <dgm:pt modelId="{06302E13-6DA4-453B-AADA-79F499B291F0}" type="parTrans" cxnId="{34C5E6F2-478A-4680-AE84-84771139078A}">
      <dgm:prSet/>
      <dgm:spPr/>
      <dgm:t>
        <a:bodyPr/>
        <a:lstStyle/>
        <a:p>
          <a:endParaRPr lang="de-DE" sz="1200"/>
        </a:p>
      </dgm:t>
    </dgm:pt>
    <dgm:pt modelId="{560C56A1-3C1A-4C43-8612-C2055C0206B0}" type="sibTrans" cxnId="{34C5E6F2-478A-4680-AE84-84771139078A}">
      <dgm:prSet/>
      <dgm:spPr/>
      <dgm:t>
        <a:bodyPr/>
        <a:lstStyle/>
        <a:p>
          <a:endParaRPr lang="de-DE" sz="1200"/>
        </a:p>
      </dgm:t>
    </dgm:pt>
    <dgm:pt modelId="{0FC82608-9133-4A52-8F91-38D360FFF54E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2. Trust in a classic crisis response model</a:t>
          </a:r>
        </a:p>
      </dgm:t>
    </dgm:pt>
    <dgm:pt modelId="{A8D1CA3F-4816-4680-8D23-C425054D3D73}" type="parTrans" cxnId="{29989009-E898-44DF-9BB7-41CCA8972D7D}">
      <dgm:prSet/>
      <dgm:spPr/>
      <dgm:t>
        <a:bodyPr/>
        <a:lstStyle/>
        <a:p>
          <a:endParaRPr lang="de-DE" sz="1200"/>
        </a:p>
      </dgm:t>
    </dgm:pt>
    <dgm:pt modelId="{6DDE2A02-4BC8-4E46-9832-5D8B473EF9B1}" type="sibTrans" cxnId="{29989009-E898-44DF-9BB7-41CCA8972D7D}">
      <dgm:prSet/>
      <dgm:spPr/>
      <dgm:t>
        <a:bodyPr/>
        <a:lstStyle/>
        <a:p>
          <a:endParaRPr lang="de-DE" sz="1200"/>
        </a:p>
      </dgm:t>
    </dgm:pt>
    <dgm:pt modelId="{A23C1251-4B19-4133-8355-0E22EB6436B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3. Process views of trusting – in crises</a:t>
          </a:r>
        </a:p>
      </dgm:t>
    </dgm:pt>
    <dgm:pt modelId="{F9FE188D-2530-44EC-8C50-9BC9AB001D26}" type="parTrans" cxnId="{5DF73EF4-81DB-4687-8E32-0C62D9CC941C}">
      <dgm:prSet/>
      <dgm:spPr/>
      <dgm:t>
        <a:bodyPr/>
        <a:lstStyle/>
        <a:p>
          <a:endParaRPr lang="de-DE"/>
        </a:p>
      </dgm:t>
    </dgm:pt>
    <dgm:pt modelId="{BB0BD86C-6DBF-4849-B525-3179F9816F29}" type="sibTrans" cxnId="{5DF73EF4-81DB-4687-8E32-0C62D9CC941C}">
      <dgm:prSet/>
      <dgm:spPr/>
      <dgm:t>
        <a:bodyPr/>
        <a:lstStyle/>
        <a:p>
          <a:endParaRPr lang="de-DE"/>
        </a:p>
      </dgm:t>
    </dgm:pt>
    <dgm:pt modelId="{8620C974-73C6-4A94-AD36-5B7647DB321D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4. Trust preservation practices during disruption</a:t>
          </a:r>
        </a:p>
      </dgm:t>
    </dgm:pt>
    <dgm:pt modelId="{0A06F8B8-121D-47A8-81BC-4EA588576678}" type="parTrans" cxnId="{19CCE309-C6F0-4699-9075-0650EE7A00D4}">
      <dgm:prSet/>
      <dgm:spPr/>
      <dgm:t>
        <a:bodyPr/>
        <a:lstStyle/>
        <a:p>
          <a:endParaRPr lang="de-DE"/>
        </a:p>
      </dgm:t>
    </dgm:pt>
    <dgm:pt modelId="{9B254044-07C6-43AE-B1C5-E9F86D24CA6A}" type="sibTrans" cxnId="{19CCE309-C6F0-4699-9075-0650EE7A00D4}">
      <dgm:prSet/>
      <dgm:spPr/>
      <dgm:t>
        <a:bodyPr/>
        <a:lstStyle/>
        <a:p>
          <a:endParaRPr lang="de-DE"/>
        </a:p>
      </dgm:t>
    </dgm:pt>
    <dgm:pt modelId="{431AE2D2-4885-49BE-8F30-04E0496FC865}">
      <dgm:prSet custT="1"/>
      <dgm:spPr>
        <a:solidFill>
          <a:srgbClr val="7D7D7D"/>
        </a:solidFill>
      </dgm:spPr>
      <dgm:t>
        <a:bodyPr/>
        <a:lstStyle/>
        <a:p>
          <a:r>
            <a:rPr lang="en-US" sz="3200" dirty="0" smtClean="0">
              <a:solidFill>
                <a:schemeClr val="bg1"/>
              </a:solidFill>
            </a:rPr>
            <a:t>5. Examples of using and reinforcing trust     </a:t>
          </a:r>
        </a:p>
      </dgm:t>
    </dgm:pt>
    <dgm:pt modelId="{9D42BD73-F2A4-42D4-8425-965F484E9BF2}" type="parTrans" cxnId="{907F30FF-068D-4D88-9287-61E20041F3DD}">
      <dgm:prSet/>
      <dgm:spPr/>
      <dgm:t>
        <a:bodyPr/>
        <a:lstStyle/>
        <a:p>
          <a:endParaRPr lang="de-DE"/>
        </a:p>
      </dgm:t>
    </dgm:pt>
    <dgm:pt modelId="{156221B3-DCC8-4115-9829-7080BE9E32F7}" type="sibTrans" cxnId="{907F30FF-068D-4D88-9287-61E20041F3DD}">
      <dgm:prSet/>
      <dgm:spPr/>
      <dgm:t>
        <a:bodyPr/>
        <a:lstStyle/>
        <a:p>
          <a:endParaRPr lang="de-DE"/>
        </a:p>
      </dgm:t>
    </dgm:pt>
    <dgm:pt modelId="{53BDE3D8-9DC9-4B4C-86DB-BAD5FCD25CA7}" type="pres">
      <dgm:prSet presAssocID="{347CB1C5-C02A-4269-8B33-3CDB26BF95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D474A5C-4A7A-4014-A837-7D1C06BADCE0}" type="pres">
      <dgm:prSet presAssocID="{A65187B2-5973-4A83-AA67-916DC478A31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B1AB18-9C5C-47CF-95C5-18B91B4F173F}" type="pres">
      <dgm:prSet presAssocID="{560C56A1-3C1A-4C43-8612-C2055C0206B0}" presName="spacer" presStyleCnt="0"/>
      <dgm:spPr/>
    </dgm:pt>
    <dgm:pt modelId="{7BFC6896-AD0B-4A61-900B-87E79EDB155D}" type="pres">
      <dgm:prSet presAssocID="{0FC82608-9133-4A52-8F91-38D360FFF54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A88FE3-0282-46C7-9C45-906F96804D6D}" type="pres">
      <dgm:prSet presAssocID="{6DDE2A02-4BC8-4E46-9832-5D8B473EF9B1}" presName="spacer" presStyleCnt="0"/>
      <dgm:spPr/>
    </dgm:pt>
    <dgm:pt modelId="{D742A6BA-EB90-4BEF-99E6-2590578B38D0}" type="pres">
      <dgm:prSet presAssocID="{A23C1251-4B19-4133-8355-0E22EB6436B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53FAE6-5323-4A32-B797-52309EF23907}" type="pres">
      <dgm:prSet presAssocID="{BB0BD86C-6DBF-4849-B525-3179F9816F29}" presName="spacer" presStyleCnt="0"/>
      <dgm:spPr/>
    </dgm:pt>
    <dgm:pt modelId="{E5A8BDD9-24FF-40C3-A75A-4CBC512DE3AA}" type="pres">
      <dgm:prSet presAssocID="{8620C974-73C6-4A94-AD36-5B7647DB321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3887C8A-716A-41DD-9329-E5B3D2887946}" type="pres">
      <dgm:prSet presAssocID="{9B254044-07C6-43AE-B1C5-E9F86D24CA6A}" presName="spacer" presStyleCnt="0"/>
      <dgm:spPr/>
    </dgm:pt>
    <dgm:pt modelId="{4FDE63F8-E30B-483A-9F9D-D3D69F85D909}" type="pres">
      <dgm:prSet presAssocID="{431AE2D2-4885-49BE-8F30-04E0496FC865}" presName="parentText" presStyleLbl="node1" presStyleIdx="4" presStyleCnt="5" custLinFactY="910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9989009-E898-44DF-9BB7-41CCA8972D7D}" srcId="{347CB1C5-C02A-4269-8B33-3CDB26BF951B}" destId="{0FC82608-9133-4A52-8F91-38D360FFF54E}" srcOrd="1" destOrd="0" parTransId="{A8D1CA3F-4816-4680-8D23-C425054D3D73}" sibTransId="{6DDE2A02-4BC8-4E46-9832-5D8B473EF9B1}"/>
    <dgm:cxn modelId="{428C2DC7-8B67-4645-B0AA-485304D554C9}" type="presOf" srcId="{8620C974-73C6-4A94-AD36-5B7647DB321D}" destId="{E5A8BDD9-24FF-40C3-A75A-4CBC512DE3AA}" srcOrd="0" destOrd="0" presId="urn:microsoft.com/office/officeart/2005/8/layout/vList2"/>
    <dgm:cxn modelId="{59F7FC45-A522-4698-8C77-A13BC78765EC}" type="presOf" srcId="{347CB1C5-C02A-4269-8B33-3CDB26BF951B}" destId="{53BDE3D8-9DC9-4B4C-86DB-BAD5FCD25CA7}" srcOrd="0" destOrd="0" presId="urn:microsoft.com/office/officeart/2005/8/layout/vList2"/>
    <dgm:cxn modelId="{A39085E9-5974-4A4B-8208-566976BE8885}" type="presOf" srcId="{0FC82608-9133-4A52-8F91-38D360FFF54E}" destId="{7BFC6896-AD0B-4A61-900B-87E79EDB155D}" srcOrd="0" destOrd="0" presId="urn:microsoft.com/office/officeart/2005/8/layout/vList2"/>
    <dgm:cxn modelId="{F4AA8E9D-DFDE-4762-B157-56D4526BD442}" type="presOf" srcId="{A65187B2-5973-4A83-AA67-916DC478A31C}" destId="{4D474A5C-4A7A-4014-A837-7D1C06BADCE0}" srcOrd="0" destOrd="0" presId="urn:microsoft.com/office/officeart/2005/8/layout/vList2"/>
    <dgm:cxn modelId="{5DF73EF4-81DB-4687-8E32-0C62D9CC941C}" srcId="{347CB1C5-C02A-4269-8B33-3CDB26BF951B}" destId="{A23C1251-4B19-4133-8355-0E22EB6436B5}" srcOrd="2" destOrd="0" parTransId="{F9FE188D-2530-44EC-8C50-9BC9AB001D26}" sibTransId="{BB0BD86C-6DBF-4849-B525-3179F9816F29}"/>
    <dgm:cxn modelId="{34C5E6F2-478A-4680-AE84-84771139078A}" srcId="{347CB1C5-C02A-4269-8B33-3CDB26BF951B}" destId="{A65187B2-5973-4A83-AA67-916DC478A31C}" srcOrd="0" destOrd="0" parTransId="{06302E13-6DA4-453B-AADA-79F499B291F0}" sibTransId="{560C56A1-3C1A-4C43-8612-C2055C0206B0}"/>
    <dgm:cxn modelId="{E1FAC412-D88A-44D1-88CB-12EC120994CD}" type="presOf" srcId="{431AE2D2-4885-49BE-8F30-04E0496FC865}" destId="{4FDE63F8-E30B-483A-9F9D-D3D69F85D909}" srcOrd="0" destOrd="0" presId="urn:microsoft.com/office/officeart/2005/8/layout/vList2"/>
    <dgm:cxn modelId="{907F30FF-068D-4D88-9287-61E20041F3DD}" srcId="{347CB1C5-C02A-4269-8B33-3CDB26BF951B}" destId="{431AE2D2-4885-49BE-8F30-04E0496FC865}" srcOrd="4" destOrd="0" parTransId="{9D42BD73-F2A4-42D4-8425-965F484E9BF2}" sibTransId="{156221B3-DCC8-4115-9829-7080BE9E32F7}"/>
    <dgm:cxn modelId="{85A7DB38-5B5F-4217-8104-FEA42C7A6E4F}" type="presOf" srcId="{A23C1251-4B19-4133-8355-0E22EB6436B5}" destId="{D742A6BA-EB90-4BEF-99E6-2590578B38D0}" srcOrd="0" destOrd="0" presId="urn:microsoft.com/office/officeart/2005/8/layout/vList2"/>
    <dgm:cxn modelId="{19CCE309-C6F0-4699-9075-0650EE7A00D4}" srcId="{347CB1C5-C02A-4269-8B33-3CDB26BF951B}" destId="{8620C974-73C6-4A94-AD36-5B7647DB321D}" srcOrd="3" destOrd="0" parTransId="{0A06F8B8-121D-47A8-81BC-4EA588576678}" sibTransId="{9B254044-07C6-43AE-B1C5-E9F86D24CA6A}"/>
    <dgm:cxn modelId="{098A402D-48F5-47DF-BE67-AE01C98EE386}" type="presParOf" srcId="{53BDE3D8-9DC9-4B4C-86DB-BAD5FCD25CA7}" destId="{4D474A5C-4A7A-4014-A837-7D1C06BADCE0}" srcOrd="0" destOrd="0" presId="urn:microsoft.com/office/officeart/2005/8/layout/vList2"/>
    <dgm:cxn modelId="{693E14A8-5F8A-4C40-9FFB-C78383392F0D}" type="presParOf" srcId="{53BDE3D8-9DC9-4B4C-86DB-BAD5FCD25CA7}" destId="{7EB1AB18-9C5C-47CF-95C5-18B91B4F173F}" srcOrd="1" destOrd="0" presId="urn:microsoft.com/office/officeart/2005/8/layout/vList2"/>
    <dgm:cxn modelId="{D3B0622C-79B6-4457-94DA-F7B99C6740B7}" type="presParOf" srcId="{53BDE3D8-9DC9-4B4C-86DB-BAD5FCD25CA7}" destId="{7BFC6896-AD0B-4A61-900B-87E79EDB155D}" srcOrd="2" destOrd="0" presId="urn:microsoft.com/office/officeart/2005/8/layout/vList2"/>
    <dgm:cxn modelId="{78C67B1F-3FF4-408C-ACF4-29256F0C63F2}" type="presParOf" srcId="{53BDE3D8-9DC9-4B4C-86DB-BAD5FCD25CA7}" destId="{7BA88FE3-0282-46C7-9C45-906F96804D6D}" srcOrd="3" destOrd="0" presId="urn:microsoft.com/office/officeart/2005/8/layout/vList2"/>
    <dgm:cxn modelId="{5072F0E7-D6D0-4A0A-BA22-2438C0DDD2D8}" type="presParOf" srcId="{53BDE3D8-9DC9-4B4C-86DB-BAD5FCD25CA7}" destId="{D742A6BA-EB90-4BEF-99E6-2590578B38D0}" srcOrd="4" destOrd="0" presId="urn:microsoft.com/office/officeart/2005/8/layout/vList2"/>
    <dgm:cxn modelId="{630B12D4-C591-444A-9E83-67D5C7600E19}" type="presParOf" srcId="{53BDE3D8-9DC9-4B4C-86DB-BAD5FCD25CA7}" destId="{8253FAE6-5323-4A32-B797-52309EF23907}" srcOrd="5" destOrd="0" presId="urn:microsoft.com/office/officeart/2005/8/layout/vList2"/>
    <dgm:cxn modelId="{173B8C3D-6330-484A-8CB2-8AE5D4FA03A8}" type="presParOf" srcId="{53BDE3D8-9DC9-4B4C-86DB-BAD5FCD25CA7}" destId="{E5A8BDD9-24FF-40C3-A75A-4CBC512DE3AA}" srcOrd="6" destOrd="0" presId="urn:microsoft.com/office/officeart/2005/8/layout/vList2"/>
    <dgm:cxn modelId="{24120D8E-8A0A-43CE-981B-1B2CF041478B}" type="presParOf" srcId="{53BDE3D8-9DC9-4B4C-86DB-BAD5FCD25CA7}" destId="{83887C8A-716A-41DD-9329-E5B3D2887946}" srcOrd="7" destOrd="0" presId="urn:microsoft.com/office/officeart/2005/8/layout/vList2"/>
    <dgm:cxn modelId="{B2AC81EB-3D74-49DD-97A2-25093B181462}" type="presParOf" srcId="{53BDE3D8-9DC9-4B4C-86DB-BAD5FCD25CA7}" destId="{4FDE63F8-E30B-483A-9F9D-D3D69F85D90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74A5C-4A7A-4014-A837-7D1C06BADCE0}">
      <dsp:nvSpPr>
        <dsp:cNvPr id="0" name=""/>
        <dsp:cNvSpPr/>
      </dsp:nvSpPr>
      <dsp:spPr>
        <a:xfrm>
          <a:off x="0" y="1461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1. Wartime organizing at </a:t>
          </a:r>
          <a:r>
            <a:rPr lang="en-US" sz="3200" i="1" kern="1200" dirty="0" err="1" smtClean="0">
              <a:solidFill>
                <a:schemeClr val="bg1"/>
              </a:solidFill>
            </a:rPr>
            <a:t>Sombra</a:t>
          </a:r>
          <a:endParaRPr lang="de-DE" sz="3200" i="1" kern="1200" dirty="0">
            <a:solidFill>
              <a:schemeClr val="bg1"/>
            </a:solidFill>
          </a:endParaRPr>
        </a:p>
      </dsp:txBody>
      <dsp:txXfrm>
        <a:off x="31143" y="32604"/>
        <a:ext cx="8218634" cy="575683"/>
      </dsp:txXfrm>
    </dsp:sp>
    <dsp:sp modelId="{7BFC6896-AD0B-4A61-900B-87E79EDB155D}">
      <dsp:nvSpPr>
        <dsp:cNvPr id="0" name=""/>
        <dsp:cNvSpPr/>
      </dsp:nvSpPr>
      <dsp:spPr>
        <a:xfrm>
          <a:off x="0" y="651328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2. Trust in a classic crisis response model</a:t>
          </a:r>
        </a:p>
      </dsp:txBody>
      <dsp:txXfrm>
        <a:off x="31143" y="682471"/>
        <a:ext cx="8218634" cy="575683"/>
      </dsp:txXfrm>
    </dsp:sp>
    <dsp:sp modelId="{D742A6BA-EB90-4BEF-99E6-2590578B38D0}">
      <dsp:nvSpPr>
        <dsp:cNvPr id="0" name=""/>
        <dsp:cNvSpPr/>
      </dsp:nvSpPr>
      <dsp:spPr>
        <a:xfrm>
          <a:off x="0" y="1301195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3. Process views of trusting – in crises</a:t>
          </a:r>
        </a:p>
      </dsp:txBody>
      <dsp:txXfrm>
        <a:off x="31143" y="1332338"/>
        <a:ext cx="8218634" cy="575683"/>
      </dsp:txXfrm>
    </dsp:sp>
    <dsp:sp modelId="{E5A8BDD9-24FF-40C3-A75A-4CBC512DE3AA}">
      <dsp:nvSpPr>
        <dsp:cNvPr id="0" name=""/>
        <dsp:cNvSpPr/>
      </dsp:nvSpPr>
      <dsp:spPr>
        <a:xfrm>
          <a:off x="0" y="1951061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4. Trust preservation practices during disruption</a:t>
          </a:r>
        </a:p>
      </dsp:txBody>
      <dsp:txXfrm>
        <a:off x="31143" y="1982204"/>
        <a:ext cx="8218634" cy="575683"/>
      </dsp:txXfrm>
    </dsp:sp>
    <dsp:sp modelId="{4FDE63F8-E30B-483A-9F9D-D3D69F85D909}">
      <dsp:nvSpPr>
        <dsp:cNvPr id="0" name=""/>
        <dsp:cNvSpPr/>
      </dsp:nvSpPr>
      <dsp:spPr>
        <a:xfrm>
          <a:off x="0" y="2602390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5. Examples of using and reinforcing trust     </a:t>
          </a:r>
        </a:p>
      </dsp:txBody>
      <dsp:txXfrm>
        <a:off x="31143" y="2633533"/>
        <a:ext cx="8218634" cy="575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74A5C-4A7A-4014-A837-7D1C06BADCE0}">
      <dsp:nvSpPr>
        <dsp:cNvPr id="0" name=""/>
        <dsp:cNvSpPr/>
      </dsp:nvSpPr>
      <dsp:spPr>
        <a:xfrm>
          <a:off x="0" y="1461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1. Wartime organizing at </a:t>
          </a:r>
          <a:r>
            <a:rPr lang="en-US" sz="3200" kern="1200" dirty="0" err="1" smtClean="0">
              <a:solidFill>
                <a:schemeClr val="bg1"/>
              </a:solidFill>
            </a:rPr>
            <a:t>Sombra</a:t>
          </a:r>
          <a:endParaRPr lang="de-DE" sz="3200" kern="1200" dirty="0">
            <a:solidFill>
              <a:schemeClr val="bg1"/>
            </a:solidFill>
          </a:endParaRPr>
        </a:p>
      </dsp:txBody>
      <dsp:txXfrm>
        <a:off x="31143" y="32604"/>
        <a:ext cx="8218634" cy="575683"/>
      </dsp:txXfrm>
    </dsp:sp>
    <dsp:sp modelId="{7BFC6896-AD0B-4A61-900B-87E79EDB155D}">
      <dsp:nvSpPr>
        <dsp:cNvPr id="0" name=""/>
        <dsp:cNvSpPr/>
      </dsp:nvSpPr>
      <dsp:spPr>
        <a:xfrm>
          <a:off x="0" y="651328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2. Trust in a classic crisis response model</a:t>
          </a:r>
        </a:p>
      </dsp:txBody>
      <dsp:txXfrm>
        <a:off x="31143" y="682471"/>
        <a:ext cx="8218634" cy="575683"/>
      </dsp:txXfrm>
    </dsp:sp>
    <dsp:sp modelId="{D742A6BA-EB90-4BEF-99E6-2590578B38D0}">
      <dsp:nvSpPr>
        <dsp:cNvPr id="0" name=""/>
        <dsp:cNvSpPr/>
      </dsp:nvSpPr>
      <dsp:spPr>
        <a:xfrm>
          <a:off x="0" y="1301195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3. Process views of trusting – in crises</a:t>
          </a:r>
        </a:p>
      </dsp:txBody>
      <dsp:txXfrm>
        <a:off x="31143" y="1332338"/>
        <a:ext cx="8218634" cy="575683"/>
      </dsp:txXfrm>
    </dsp:sp>
    <dsp:sp modelId="{E5A8BDD9-24FF-40C3-A75A-4CBC512DE3AA}">
      <dsp:nvSpPr>
        <dsp:cNvPr id="0" name=""/>
        <dsp:cNvSpPr/>
      </dsp:nvSpPr>
      <dsp:spPr>
        <a:xfrm>
          <a:off x="0" y="1951061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4. Trust preservation practices during disruption</a:t>
          </a:r>
        </a:p>
      </dsp:txBody>
      <dsp:txXfrm>
        <a:off x="31143" y="1982204"/>
        <a:ext cx="8218634" cy="575683"/>
      </dsp:txXfrm>
    </dsp:sp>
    <dsp:sp modelId="{4FDE63F8-E30B-483A-9F9D-D3D69F85D909}">
      <dsp:nvSpPr>
        <dsp:cNvPr id="0" name=""/>
        <dsp:cNvSpPr/>
      </dsp:nvSpPr>
      <dsp:spPr>
        <a:xfrm>
          <a:off x="0" y="2602390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5. Examples of using and reinforcing trust     </a:t>
          </a:r>
        </a:p>
      </dsp:txBody>
      <dsp:txXfrm>
        <a:off x="31143" y="2633533"/>
        <a:ext cx="8218634" cy="575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74A5C-4A7A-4014-A837-7D1C06BADCE0}">
      <dsp:nvSpPr>
        <dsp:cNvPr id="0" name=""/>
        <dsp:cNvSpPr/>
      </dsp:nvSpPr>
      <dsp:spPr>
        <a:xfrm>
          <a:off x="0" y="1461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1. Wartime organizing at </a:t>
          </a:r>
          <a:r>
            <a:rPr lang="en-US" sz="3200" kern="1200" dirty="0" err="1" smtClean="0">
              <a:solidFill>
                <a:schemeClr val="bg1"/>
              </a:solidFill>
            </a:rPr>
            <a:t>Sombra</a:t>
          </a:r>
          <a:endParaRPr lang="de-DE" sz="3200" kern="1200" dirty="0">
            <a:solidFill>
              <a:schemeClr val="bg1"/>
            </a:solidFill>
          </a:endParaRPr>
        </a:p>
      </dsp:txBody>
      <dsp:txXfrm>
        <a:off x="31143" y="32604"/>
        <a:ext cx="8218634" cy="575683"/>
      </dsp:txXfrm>
    </dsp:sp>
    <dsp:sp modelId="{7BFC6896-AD0B-4A61-900B-87E79EDB155D}">
      <dsp:nvSpPr>
        <dsp:cNvPr id="0" name=""/>
        <dsp:cNvSpPr/>
      </dsp:nvSpPr>
      <dsp:spPr>
        <a:xfrm>
          <a:off x="0" y="651328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2. Trust in a classic crisis response model</a:t>
          </a:r>
        </a:p>
      </dsp:txBody>
      <dsp:txXfrm>
        <a:off x="31143" y="682471"/>
        <a:ext cx="8218634" cy="575683"/>
      </dsp:txXfrm>
    </dsp:sp>
    <dsp:sp modelId="{D742A6BA-EB90-4BEF-99E6-2590578B38D0}">
      <dsp:nvSpPr>
        <dsp:cNvPr id="0" name=""/>
        <dsp:cNvSpPr/>
      </dsp:nvSpPr>
      <dsp:spPr>
        <a:xfrm>
          <a:off x="0" y="1301195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3. Process views of trusting – in crises</a:t>
          </a:r>
        </a:p>
      </dsp:txBody>
      <dsp:txXfrm>
        <a:off x="31143" y="1332338"/>
        <a:ext cx="8218634" cy="575683"/>
      </dsp:txXfrm>
    </dsp:sp>
    <dsp:sp modelId="{E5A8BDD9-24FF-40C3-A75A-4CBC512DE3AA}">
      <dsp:nvSpPr>
        <dsp:cNvPr id="0" name=""/>
        <dsp:cNvSpPr/>
      </dsp:nvSpPr>
      <dsp:spPr>
        <a:xfrm>
          <a:off x="0" y="1951061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4. Trust preservation practices during disruption</a:t>
          </a:r>
        </a:p>
      </dsp:txBody>
      <dsp:txXfrm>
        <a:off x="31143" y="1982204"/>
        <a:ext cx="8218634" cy="575683"/>
      </dsp:txXfrm>
    </dsp:sp>
    <dsp:sp modelId="{4FDE63F8-E30B-483A-9F9D-D3D69F85D909}">
      <dsp:nvSpPr>
        <dsp:cNvPr id="0" name=""/>
        <dsp:cNvSpPr/>
      </dsp:nvSpPr>
      <dsp:spPr>
        <a:xfrm>
          <a:off x="0" y="2602390"/>
          <a:ext cx="8280920" cy="637969"/>
        </a:xfrm>
        <a:prstGeom prst="roundRect">
          <a:avLst/>
        </a:prstGeom>
        <a:solidFill>
          <a:srgbClr val="7D7D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5. Examples of using and reinforcing trust     </a:t>
          </a:r>
        </a:p>
      </dsp:txBody>
      <dsp:txXfrm>
        <a:off x="31143" y="2633533"/>
        <a:ext cx="8218634" cy="5756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74A5C-4A7A-4014-A837-7D1C06BADCE0}">
      <dsp:nvSpPr>
        <dsp:cNvPr id="0" name=""/>
        <dsp:cNvSpPr/>
      </dsp:nvSpPr>
      <dsp:spPr>
        <a:xfrm>
          <a:off x="0" y="58398"/>
          <a:ext cx="8280920" cy="1111163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“A psychological state comprising the intention to accept vulnerability based upon positive expectations of the intentions or behavior of another” (Rousseau 1998: 395)</a:t>
          </a:r>
          <a:endParaRPr lang="de-DE" sz="1800" kern="1200" dirty="0">
            <a:solidFill>
              <a:schemeClr val="bg1"/>
            </a:solidFill>
          </a:endParaRPr>
        </a:p>
      </dsp:txBody>
      <dsp:txXfrm>
        <a:off x="54243" y="112641"/>
        <a:ext cx="8172434" cy="1002677"/>
      </dsp:txXfrm>
    </dsp:sp>
    <dsp:sp modelId="{7BFC6896-AD0B-4A61-900B-87E79EDB155D}">
      <dsp:nvSpPr>
        <dsp:cNvPr id="0" name=""/>
        <dsp:cNvSpPr/>
      </dsp:nvSpPr>
      <dsp:spPr>
        <a:xfrm>
          <a:off x="0" y="1368152"/>
          <a:ext cx="5832583" cy="182520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“Trust is an ongoing process of building on reason, routine and reflexivity, </a:t>
          </a:r>
          <a:r>
            <a:rPr lang="en-US" sz="1800" b="1" kern="1200" dirty="0" smtClean="0">
              <a:solidFill>
                <a:schemeClr val="bg1"/>
              </a:solidFill>
            </a:rPr>
            <a:t>suspending</a:t>
          </a:r>
          <a:r>
            <a:rPr lang="en-US" sz="1800" kern="1200" dirty="0" smtClean="0">
              <a:solidFill>
                <a:schemeClr val="bg1"/>
              </a:solidFill>
            </a:rPr>
            <a:t> irreducible social vulnerability and uncertainty </a:t>
          </a:r>
          <a:r>
            <a:rPr lang="en-US" sz="1800" b="1" kern="1200" dirty="0" smtClean="0">
              <a:solidFill>
                <a:schemeClr val="bg1"/>
              </a:solidFill>
            </a:rPr>
            <a:t>as if </a:t>
          </a:r>
          <a:r>
            <a:rPr lang="en-US" sz="1800" kern="1200" dirty="0" smtClean="0">
              <a:solidFill>
                <a:schemeClr val="bg1"/>
              </a:solidFill>
            </a:rPr>
            <a:t>they were </a:t>
          </a:r>
          <a:r>
            <a:rPr lang="en-US" sz="1800" kern="1200" dirty="0" err="1" smtClean="0">
              <a:solidFill>
                <a:schemeClr val="bg1"/>
              </a:solidFill>
            </a:rPr>
            <a:t>favourably</a:t>
          </a:r>
          <a:r>
            <a:rPr lang="en-US" sz="1800" kern="1200" dirty="0" smtClean="0">
              <a:solidFill>
                <a:schemeClr val="bg1"/>
              </a:solidFill>
            </a:rPr>
            <a:t> resolved, and maintaining thereby a state of </a:t>
          </a:r>
          <a:r>
            <a:rPr lang="en-US" sz="1800" b="1" kern="1200" dirty="0" err="1" smtClean="0">
              <a:solidFill>
                <a:schemeClr val="bg1"/>
              </a:solidFill>
            </a:rPr>
            <a:t>favourable</a:t>
          </a:r>
          <a:r>
            <a:rPr lang="en-US" sz="1800" b="1" kern="1200" dirty="0" smtClean="0">
              <a:solidFill>
                <a:schemeClr val="bg1"/>
              </a:solidFill>
            </a:rPr>
            <a:t> expectation </a:t>
          </a:r>
          <a:r>
            <a:rPr lang="en-US" sz="1800" kern="1200" dirty="0" smtClean="0">
              <a:solidFill>
                <a:schemeClr val="bg1"/>
              </a:solidFill>
            </a:rPr>
            <a:t>towards the actions and intentions of </a:t>
          </a:r>
          <a:r>
            <a:rPr lang="en-US" sz="1800" b="1" kern="1200" dirty="0" smtClean="0">
              <a:solidFill>
                <a:schemeClr val="bg1"/>
              </a:solidFill>
            </a:rPr>
            <a:t>more or less specific others</a:t>
          </a:r>
          <a:r>
            <a:rPr lang="en-US" sz="1800" kern="1200" dirty="0" smtClean="0">
              <a:solidFill>
                <a:schemeClr val="bg1"/>
              </a:solidFill>
            </a:rPr>
            <a:t>.” (Möllering 2006: 111)    </a:t>
          </a:r>
        </a:p>
      </dsp:txBody>
      <dsp:txXfrm>
        <a:off x="89099" y="1457251"/>
        <a:ext cx="5654385" cy="16470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D3434-6512-4D17-A413-0860AB6CE6C7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B5764-9E7B-4B4A-AB41-C821EFBAA6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3249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53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45B2B-79EE-4E99-A04A-74812E7237E2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42" y="4715270"/>
            <a:ext cx="5438792" cy="44672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53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10CDC-E6BF-4131-8305-9F4B484C9E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778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77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1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1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1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1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1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1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11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11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11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11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11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1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8573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8573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85736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771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11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11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10CDC-E6BF-4131-8305-9F4B484C9E1C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11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505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867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442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70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437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01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18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438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077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35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1DC40CE-7931-41C5-A1D5-98876A49BDFE}" type="datetimeFigureOut">
              <a:rPr lang="de-DE" smtClean="0"/>
              <a:t>20.05.2022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89747C-4F28-47F1-B46F-EFF0909E82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167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1812727" y="863948"/>
            <a:ext cx="5518547" cy="1741289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1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812727" y="2658815"/>
            <a:ext cx="5518547" cy="59605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000"/>
            </a:lvl1pPr>
            <a:lvl2pPr marL="0" indent="0" algn="ctr">
              <a:spcBef>
                <a:spcPts val="0"/>
              </a:spcBef>
              <a:buSzTx/>
              <a:buNone/>
              <a:defRPr sz="2000"/>
            </a:lvl2pPr>
            <a:lvl3pPr marL="0" indent="0" algn="ctr">
              <a:spcBef>
                <a:spcPts val="0"/>
              </a:spcBef>
              <a:buSzTx/>
              <a:buNone/>
              <a:defRPr sz="2000"/>
            </a:lvl3pPr>
            <a:lvl4pPr marL="0" indent="0" algn="ctr">
              <a:spcBef>
                <a:spcPts val="0"/>
              </a:spcBef>
              <a:buSzTx/>
              <a:buNone/>
              <a:defRPr sz="2000"/>
            </a:lvl4pPr>
            <a:lvl5pPr marL="0" indent="0" algn="ctr">
              <a:spcBef>
                <a:spcPts val="0"/>
              </a:spcBef>
              <a:buSzTx/>
              <a:buNone/>
              <a:defRPr sz="20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4762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d"/>
          <p:cNvSpPr>
            <a:spLocks noGrp="1"/>
          </p:cNvSpPr>
          <p:nvPr>
            <p:ph type="pic" idx="21"/>
          </p:nvPr>
        </p:nvSpPr>
        <p:spPr>
          <a:xfrm>
            <a:off x="2336788" y="323702"/>
            <a:ext cx="6539881" cy="4359921"/>
          </a:xfrm>
          <a:prstGeom prst="rect">
            <a:avLst/>
          </a:prstGeom>
        </p:spPr>
        <p:txBody>
          <a:bodyPr lIns="68579" tIns="34289" rIns="68579" bIns="34289" anchor="t">
            <a:noAutofit/>
          </a:bodyPr>
          <a:lstStyle/>
          <a:p>
            <a:endParaRPr/>
          </a:p>
        </p:txBody>
      </p:sp>
      <p:sp>
        <p:nvSpPr>
          <p:cNvPr id="39" name="Titeltext"/>
          <p:cNvSpPr txBox="1">
            <a:spLocks noGrp="1"/>
          </p:cNvSpPr>
          <p:nvPr>
            <p:ph type="title"/>
          </p:nvPr>
        </p:nvSpPr>
        <p:spPr>
          <a:xfrm>
            <a:off x="1645296" y="334864"/>
            <a:ext cx="2812852" cy="210294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Titeltext</a:t>
            </a:r>
          </a:p>
        </p:txBody>
      </p:sp>
      <p:sp>
        <p:nvSpPr>
          <p:cNvPr id="4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645296" y="2491384"/>
            <a:ext cx="2812852" cy="216991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000"/>
            </a:lvl1pPr>
            <a:lvl2pPr marL="0" indent="0" algn="ctr">
              <a:spcBef>
                <a:spcPts val="0"/>
              </a:spcBef>
              <a:buSzTx/>
              <a:buNone/>
              <a:defRPr sz="2000"/>
            </a:lvl2pPr>
            <a:lvl3pPr marL="0" indent="0" algn="ctr">
              <a:spcBef>
                <a:spcPts val="0"/>
              </a:spcBef>
              <a:buSzTx/>
              <a:buNone/>
              <a:defRPr sz="2000"/>
            </a:lvl3pPr>
            <a:lvl4pPr marL="0" indent="0" algn="ctr">
              <a:spcBef>
                <a:spcPts val="0"/>
              </a:spcBef>
              <a:buSzTx/>
              <a:buNone/>
              <a:defRPr sz="2000"/>
            </a:lvl4pPr>
            <a:lvl5pPr marL="0" indent="0" algn="ctr">
              <a:spcBef>
                <a:spcPts val="0"/>
              </a:spcBef>
              <a:buSzTx/>
              <a:buNone/>
              <a:defRPr sz="20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35880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22131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Textebe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61881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d"/>
          <p:cNvSpPr>
            <a:spLocks noGrp="1"/>
          </p:cNvSpPr>
          <p:nvPr>
            <p:ph type="pic" sz="half" idx="21"/>
          </p:nvPr>
        </p:nvSpPr>
        <p:spPr>
          <a:xfrm>
            <a:off x="3297845" y="1364009"/>
            <a:ext cx="4972721" cy="3315147"/>
          </a:xfrm>
          <a:prstGeom prst="rect">
            <a:avLst/>
          </a:prstGeom>
        </p:spPr>
        <p:txBody>
          <a:bodyPr lIns="68579" tIns="34289" rIns="68579" bIns="34289" anchor="t">
            <a:noAutofit/>
          </a:bodyPr>
          <a:lstStyle/>
          <a:p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645296" y="1366242"/>
            <a:ext cx="2812852" cy="3315147"/>
          </a:xfrm>
          <a:prstGeom prst="rect">
            <a:avLst/>
          </a:prstGeom>
        </p:spPr>
        <p:txBody>
          <a:bodyPr/>
          <a:lstStyle>
            <a:lvl1pPr marL="174512" indent="-174512">
              <a:spcBef>
                <a:spcPts val="1688"/>
              </a:spcBef>
              <a:defRPr sz="1400"/>
            </a:lvl1pPr>
            <a:lvl2pPr marL="303099" indent="-174512">
              <a:spcBef>
                <a:spcPts val="1688"/>
              </a:spcBef>
              <a:defRPr sz="1400"/>
            </a:lvl2pPr>
            <a:lvl3pPr marL="431687" indent="-174512">
              <a:spcBef>
                <a:spcPts val="1688"/>
              </a:spcBef>
              <a:defRPr sz="1400"/>
            </a:lvl3pPr>
            <a:lvl4pPr marL="560274" indent="-174512">
              <a:spcBef>
                <a:spcPts val="1688"/>
              </a:spcBef>
              <a:defRPr sz="1400"/>
            </a:lvl4pPr>
            <a:lvl5pPr marL="688862" indent="-174512">
              <a:spcBef>
                <a:spcPts val="1688"/>
              </a:spcBef>
              <a:defRPr sz="1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4482790" y="4902398"/>
            <a:ext cx="311784" cy="23131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8845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bene 1…"/>
          <p:cNvSpPr txBox="1">
            <a:spLocks noGrp="1"/>
          </p:cNvSpPr>
          <p:nvPr>
            <p:ph type="body" idx="1"/>
          </p:nvPr>
        </p:nvSpPr>
        <p:spPr>
          <a:xfrm>
            <a:off x="1645296" y="669727"/>
            <a:ext cx="5853410" cy="3804047"/>
          </a:xfrm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05227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"/>
          <p:cNvSpPr>
            <a:spLocks noGrp="1"/>
          </p:cNvSpPr>
          <p:nvPr>
            <p:ph type="pic" sz="quarter" idx="21"/>
          </p:nvPr>
        </p:nvSpPr>
        <p:spPr>
          <a:xfrm>
            <a:off x="4665762" y="2652117"/>
            <a:ext cx="3192934" cy="2129731"/>
          </a:xfrm>
          <a:prstGeom prst="rect">
            <a:avLst/>
          </a:prstGeom>
        </p:spPr>
        <p:txBody>
          <a:bodyPr lIns="68579" tIns="34289" rIns="68579" bIns="34289" anchor="t">
            <a:noAutofit/>
          </a:bodyPr>
          <a:lstStyle/>
          <a:p>
            <a:endParaRPr/>
          </a:p>
        </p:txBody>
      </p:sp>
      <p:sp>
        <p:nvSpPr>
          <p:cNvPr id="84" name="Bild"/>
          <p:cNvSpPr>
            <a:spLocks noGrp="1"/>
          </p:cNvSpPr>
          <p:nvPr>
            <p:ph type="pic" sz="quarter" idx="22"/>
          </p:nvPr>
        </p:nvSpPr>
        <p:spPr>
          <a:xfrm>
            <a:off x="4572000" y="468809"/>
            <a:ext cx="3094137" cy="2062759"/>
          </a:xfrm>
          <a:prstGeom prst="rect">
            <a:avLst/>
          </a:prstGeom>
        </p:spPr>
        <p:txBody>
          <a:bodyPr lIns="68579" tIns="34289" rIns="68579" bIns="34289" anchor="t">
            <a:noAutofit/>
          </a:bodyPr>
          <a:lstStyle/>
          <a:p>
            <a:endParaRPr/>
          </a:p>
        </p:txBody>
      </p:sp>
      <p:sp>
        <p:nvSpPr>
          <p:cNvPr id="85" name="Bild"/>
          <p:cNvSpPr>
            <a:spLocks noGrp="1"/>
          </p:cNvSpPr>
          <p:nvPr>
            <p:ph type="pic" idx="23"/>
          </p:nvPr>
        </p:nvSpPr>
        <p:spPr>
          <a:xfrm>
            <a:off x="-109389" y="468808"/>
            <a:ext cx="6318870" cy="4212581"/>
          </a:xfrm>
          <a:prstGeom prst="rect">
            <a:avLst/>
          </a:prstGeom>
        </p:spPr>
        <p:txBody>
          <a:bodyPr lIns="68579" tIns="34289" rIns="68579" bIns="34289" anchor="t">
            <a:noAutofit/>
          </a:bodyPr>
          <a:lstStyle/>
          <a:p>
            <a:endParaRPr/>
          </a:p>
        </p:txBody>
      </p:sp>
      <p:sp>
        <p:nvSpPr>
          <p:cNvPr id="8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96462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Christian Bauer"/>
          <p:cNvSpPr txBox="1">
            <a:spLocks noGrp="1"/>
          </p:cNvSpPr>
          <p:nvPr>
            <p:ph type="body" sz="quarter" idx="21"/>
          </p:nvPr>
        </p:nvSpPr>
        <p:spPr>
          <a:xfrm>
            <a:off x="1812727" y="3355330"/>
            <a:ext cx="5518547" cy="29286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200" i="1"/>
            </a:lvl1pPr>
          </a:lstStyle>
          <a:p>
            <a:r>
              <a:t>–Christian Bauer</a:t>
            </a:r>
          </a:p>
        </p:txBody>
      </p:sp>
      <p:sp>
        <p:nvSpPr>
          <p:cNvPr id="94" name="„Zitat hier eingeben.“"/>
          <p:cNvSpPr txBox="1">
            <a:spLocks noGrp="1"/>
          </p:cNvSpPr>
          <p:nvPr>
            <p:ph type="body" sz="quarter" idx="22"/>
          </p:nvPr>
        </p:nvSpPr>
        <p:spPr>
          <a:xfrm>
            <a:off x="1812727" y="2224187"/>
            <a:ext cx="5518547" cy="37365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7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„Zitat hier eingeben.“ </a:t>
            </a:r>
          </a:p>
        </p:txBody>
      </p:sp>
      <p:sp>
        <p:nvSpPr>
          <p:cNvPr id="9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936196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"/>
          <p:cNvSpPr>
            <a:spLocks noGrp="1"/>
          </p:cNvSpPr>
          <p:nvPr>
            <p:ph type="pic" idx="21"/>
          </p:nvPr>
        </p:nvSpPr>
        <p:spPr>
          <a:xfrm>
            <a:off x="642101" y="0"/>
            <a:ext cx="7859799" cy="5243960"/>
          </a:xfrm>
          <a:prstGeom prst="rect">
            <a:avLst/>
          </a:prstGeom>
        </p:spPr>
        <p:txBody>
          <a:bodyPr lIns="68579" tIns="34289" rIns="68579" bIns="34289" anchor="t">
            <a:noAutofit/>
          </a:bodyPr>
          <a:lstStyle/>
          <a:p>
            <a:endParaRPr/>
          </a:p>
        </p:txBody>
      </p:sp>
      <p:sp>
        <p:nvSpPr>
          <p:cNvPr id="10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47798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FFFFFF"/>
                </a:solidFill>
              </a:rPr>
              <a:pPr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5624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7" name="Picture 2" descr="C:\Users\gmoellering\Pictures\RMI logo.jp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2230"/>
            <a:ext cx="2051720" cy="83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8224" y="51470"/>
            <a:ext cx="720080" cy="720080"/>
          </a:xfrm>
          <a:prstGeom prst="rect">
            <a:avLst/>
          </a:prstGeom>
        </p:spPr>
      </p:pic>
      <p:sp>
        <p:nvSpPr>
          <p:cNvPr id="11" name="TextBox 4"/>
          <p:cNvSpPr txBox="1"/>
          <p:nvPr userDrawn="1"/>
        </p:nvSpPr>
        <p:spPr>
          <a:xfrm>
            <a:off x="64232" y="4846148"/>
            <a:ext cx="8108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# </a:t>
            </a:r>
            <a:fld id="{3BAEBFD7-3D3B-42E3-8FE2-FD21E0CCFB40}" type="slidenum">
              <a:rPr lang="de-DE" sz="1000" b="0" smtClean="0">
                <a:solidFill>
                  <a:schemeClr val="tx1"/>
                </a:solidFill>
                <a:latin typeface="+mn-lt"/>
                <a:cs typeface="Arial" pitchFamily="34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lang="de-DE" sz="10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de-DE" sz="1000" b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Organizing</a:t>
            </a:r>
            <a:r>
              <a:rPr lang="de-DE" sz="1000" b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in Times of </a:t>
            </a:r>
            <a:r>
              <a:rPr lang="de-DE" sz="1000" b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Crisis</a:t>
            </a:r>
            <a:r>
              <a:rPr lang="de-DE" sz="1000" b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: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The Case of War </a:t>
            </a:r>
            <a:r>
              <a:rPr lang="de-DE" sz="1000" b="0" baseline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and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de-DE" sz="1000" b="0" baseline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Armed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de-DE" sz="1000" b="0" baseline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Conflict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– </a:t>
            </a:r>
            <a:r>
              <a:rPr lang="de-DE" sz="1000" b="0" baseline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Institutional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de-DE" sz="1000" b="0" baseline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and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de-DE" sz="1000" b="0" baseline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Organizational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Trust </a:t>
            </a:r>
            <a:r>
              <a:rPr lang="de-DE" sz="1000" b="0" baseline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during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de-DE" sz="1000" b="0" baseline="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Crises</a:t>
            </a:r>
            <a:r>
              <a:rPr lang="de-DE" sz="1000" b="0" baseline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– </a:t>
            </a:r>
            <a:r>
              <a:rPr lang="de-DE" sz="1000" b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Prof</a:t>
            </a:r>
            <a:r>
              <a:rPr lang="de-DE" sz="10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. Dr. Guido </a:t>
            </a:r>
            <a:r>
              <a:rPr lang="de-DE" sz="1000" b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Möllering</a:t>
            </a:r>
            <a:endParaRPr lang="de-DE" sz="1000" b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8" name="Picture 16" descr="Icon CC BY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304" y="4799517"/>
            <a:ext cx="732192" cy="25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04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1645296" y="133946"/>
            <a:ext cx="5853410" cy="1138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/>
          </p:nvPr>
        </p:nvSpPr>
        <p:spPr>
          <a:xfrm>
            <a:off x="1645296" y="1366242"/>
            <a:ext cx="5853410" cy="3315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4482790" y="4902398"/>
            <a:ext cx="311784" cy="231313"/>
          </a:xfrm>
          <a:prstGeom prst="rect">
            <a:avLst/>
          </a:prstGeom>
          <a:ln w="12700">
            <a:miter lim="400000"/>
          </a:ln>
        </p:spPr>
        <p:txBody>
          <a:bodyPr wrap="none" lIns="53578" tIns="53578" rIns="53578" bIns="53578">
            <a:spAutoFit/>
          </a:bodyPr>
          <a:lstStyle>
            <a:lvl1pPr>
              <a:defRPr sz="8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defTabSz="816377"/>
            <a:fld id="{86CB4B4D-7CA3-9044-876B-883B54F8677D}" type="slidenum">
              <a:rPr>
                <a:solidFill>
                  <a:srgbClr val="FFFFFF"/>
                </a:solidFill>
              </a:rPr>
              <a:pPr defTabSz="816377"/>
              <a:t>‹Nr.›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360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spd="med"/>
  <p:txStyles>
    <p:titleStyle>
      <a:lvl1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308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29196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395883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562571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729258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895946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062633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229321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1396008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1562696" marR="0" indent="-229196" algn="l" defTabSz="308075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7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85725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171450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257175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342900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428625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514350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600075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685800" algn="ctr" defTabSz="3080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sombra-inc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de-de/foto/wasser-sommer-dreckig-reise-11337712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nsplash.com/photos/JKhiMOS8uvg" TargetMode="Externa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full/10.1177/0170840620912705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re.mpg.de/rest/items/item_1233371_6/component/file_1233369/content" TargetMode="External"/><Relationship Id="rId5" Type="http://schemas.openxmlformats.org/officeDocument/2006/relationships/hyperlink" Target="http://www.trustiseverything.com/wp-content/uploads/2012/07/Trust-Book-Chapter1.pdf" TargetMode="External"/><Relationship Id="rId4" Type="http://schemas.openxmlformats.org/officeDocument/2006/relationships/hyperlink" Target="http://dx.doi.org/10.2139/ssrn.210937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RGANIZING in Times of Crisis"/>
          <p:cNvSpPr txBox="1"/>
          <p:nvPr/>
        </p:nvSpPr>
        <p:spPr>
          <a:xfrm>
            <a:off x="6470804" y="97464"/>
            <a:ext cx="2218157" cy="769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6789" tIns="26789" rIns="26789" bIns="26789" anchor="ctr">
            <a:spAutoFit/>
          </a:bodyPr>
          <a:lstStyle/>
          <a:p>
            <a:pPr algn="ctr" defTabSz="308067" hangingPunct="0">
              <a:defRPr>
                <a:solidFill>
                  <a:srgbClr val="FFFFFF"/>
                </a:solidFill>
              </a:defRPr>
            </a:pPr>
            <a:r>
              <a:rPr sz="2600" b="1" kern="0" dirty="0">
                <a:solidFill>
                  <a:srgbClr val="FFFFFF"/>
                </a:solidFill>
                <a:latin typeface="Helvetica Neue"/>
                <a:sym typeface="Helvetica Neue"/>
              </a:rPr>
              <a:t>ORGANIZING</a:t>
            </a:r>
            <a:r>
              <a:rPr sz="5300" b="1" kern="0" dirty="0">
                <a:solidFill>
                  <a:srgbClr val="FFFFFF"/>
                </a:solidFill>
                <a:latin typeface="Helvetica Neue"/>
                <a:sym typeface="Helvetica Neue"/>
              </a:rPr>
              <a:t/>
            </a:r>
            <a:br>
              <a:rPr sz="5300" b="1" kern="0" dirty="0">
                <a:solidFill>
                  <a:srgbClr val="FFFFFF"/>
                </a:solidFill>
                <a:latin typeface="Helvetica Neue"/>
                <a:sym typeface="Helvetica Neue"/>
              </a:rPr>
            </a:br>
            <a:r>
              <a:rPr sz="2000" b="1" kern="0" dirty="0">
                <a:solidFill>
                  <a:srgbClr val="FFFFFF"/>
                </a:solidFill>
                <a:latin typeface="Helvetica Neue"/>
                <a:sym typeface="Helvetica Neue"/>
              </a:rPr>
              <a:t>in Times of Crisis</a:t>
            </a:r>
          </a:p>
        </p:txBody>
      </p:sp>
      <p:sp>
        <p:nvSpPr>
          <p:cNvPr id="124" name="Class 2: Organizing in and for the Unexpected"/>
          <p:cNvSpPr txBox="1"/>
          <p:nvPr/>
        </p:nvSpPr>
        <p:spPr>
          <a:xfrm>
            <a:off x="401113" y="2052259"/>
            <a:ext cx="8295435" cy="1038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6789" tIns="26789" rIns="26789" bIns="26789" anchor="ctr">
            <a:spAutoFit/>
          </a:bodyPr>
          <a:lstStyle>
            <a:lvl1pPr algn="l">
              <a:defRPr sz="8400">
                <a:solidFill>
                  <a:srgbClr val="FFFFFF"/>
                </a:solidFill>
              </a:defRPr>
            </a:lvl1pPr>
          </a:lstStyle>
          <a:p>
            <a:pPr defTabSz="308067" hangingPunct="0">
              <a:defRPr/>
            </a:pPr>
            <a:r>
              <a:rPr sz="3200" b="1" kern="0" dirty="0">
                <a:latin typeface="Helvetica Neue"/>
                <a:sym typeface="Helvetica Neue"/>
              </a:rPr>
              <a:t>Class</a:t>
            </a:r>
            <a:r>
              <a:rPr lang="en-US" sz="3200" b="1" kern="0" dirty="0">
                <a:latin typeface="Helvetica Neue"/>
                <a:sym typeface="Helvetica Neue"/>
              </a:rPr>
              <a:t> </a:t>
            </a:r>
            <a:r>
              <a:rPr lang="en-US" sz="3200" b="1" kern="0" dirty="0" smtClean="0">
                <a:latin typeface="Helvetica Neue"/>
                <a:sym typeface="Helvetica Neue"/>
              </a:rPr>
              <a:t>3</a:t>
            </a:r>
            <a:r>
              <a:rPr sz="3200" b="1" kern="0" dirty="0" smtClean="0">
                <a:latin typeface="Helvetica Neue"/>
                <a:sym typeface="Helvetica Neue"/>
              </a:rPr>
              <a:t>: </a:t>
            </a:r>
            <a:r>
              <a:rPr lang="de-DE" sz="3200" b="1" kern="0" dirty="0" err="1" smtClean="0">
                <a:latin typeface="Helvetica Neue"/>
                <a:sym typeface="Helvetica Neue"/>
              </a:rPr>
              <a:t>Institutional</a:t>
            </a:r>
            <a:r>
              <a:rPr lang="de-DE" sz="3200" b="1" kern="0" dirty="0" smtClean="0">
                <a:latin typeface="Helvetica Neue"/>
                <a:sym typeface="Helvetica Neue"/>
              </a:rPr>
              <a:t> </a:t>
            </a:r>
            <a:r>
              <a:rPr lang="de-DE" sz="3200" b="1" kern="0" dirty="0" err="1" smtClean="0">
                <a:latin typeface="Helvetica Neue"/>
                <a:sym typeface="Helvetica Neue"/>
              </a:rPr>
              <a:t>and</a:t>
            </a:r>
            <a:r>
              <a:rPr lang="de-DE" sz="3200" b="1" kern="0" dirty="0" smtClean="0">
                <a:latin typeface="Helvetica Neue"/>
                <a:sym typeface="Helvetica Neue"/>
              </a:rPr>
              <a:t> </a:t>
            </a:r>
            <a:r>
              <a:rPr lang="de-DE" sz="3200" b="1" kern="0" dirty="0" err="1" smtClean="0">
                <a:latin typeface="Helvetica Neue"/>
                <a:sym typeface="Helvetica Neue"/>
              </a:rPr>
              <a:t>Organizational</a:t>
            </a:r>
            <a:r>
              <a:rPr lang="de-DE" sz="3200" b="1" kern="0" dirty="0" smtClean="0">
                <a:latin typeface="Helvetica Neue"/>
                <a:sym typeface="Helvetica Neue"/>
              </a:rPr>
              <a:t> Trust </a:t>
            </a:r>
            <a:r>
              <a:rPr lang="de-DE" sz="3200" b="1" kern="0" dirty="0" err="1" smtClean="0">
                <a:latin typeface="Helvetica Neue"/>
                <a:sym typeface="Helvetica Neue"/>
              </a:rPr>
              <a:t>During</a:t>
            </a:r>
            <a:r>
              <a:rPr lang="de-DE" sz="3200" b="1" kern="0" dirty="0" smtClean="0">
                <a:latin typeface="Helvetica Neue"/>
                <a:sym typeface="Helvetica Neue"/>
              </a:rPr>
              <a:t> </a:t>
            </a:r>
            <a:r>
              <a:rPr lang="de-DE" sz="3200" b="1" kern="0" dirty="0" err="1" smtClean="0">
                <a:latin typeface="Helvetica Neue"/>
                <a:sym typeface="Helvetica Neue"/>
              </a:rPr>
              <a:t>Crises</a:t>
            </a:r>
            <a:endParaRPr sz="3200" b="1" kern="0" dirty="0">
              <a:latin typeface="Helvetica Neue"/>
              <a:sym typeface="Helvetica Neue"/>
            </a:endParaRPr>
          </a:p>
        </p:txBody>
      </p:sp>
      <p:sp>
        <p:nvSpPr>
          <p:cNvPr id="125" name="Daniel Geiger University of Hamburg"/>
          <p:cNvSpPr txBox="1"/>
          <p:nvPr/>
        </p:nvSpPr>
        <p:spPr>
          <a:xfrm>
            <a:off x="410466" y="3855851"/>
            <a:ext cx="3372317" cy="761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6789" tIns="26789" rIns="26789" bIns="26789" anchor="ctr">
            <a:spAutoFit/>
          </a:bodyPr>
          <a:lstStyle/>
          <a:p>
            <a:pPr defTabSz="308067" hangingPunct="0">
              <a:defRPr>
                <a:solidFill>
                  <a:srgbClr val="FFFFFF"/>
                </a:solidFill>
              </a:defRPr>
            </a:pPr>
            <a:r>
              <a:rPr lang="de-AT" sz="2600" b="1" kern="0" dirty="0" smtClean="0">
                <a:solidFill>
                  <a:srgbClr val="FFFFFF"/>
                </a:solidFill>
                <a:latin typeface="Helvetica Neue"/>
                <a:sym typeface="Helvetica Neue"/>
              </a:rPr>
              <a:t>Guido Möllering</a:t>
            </a:r>
            <a:r>
              <a:rPr sz="5300" b="1" kern="0" dirty="0">
                <a:solidFill>
                  <a:srgbClr val="FFFFFF"/>
                </a:solidFill>
                <a:latin typeface="Helvetica Neue"/>
                <a:sym typeface="Helvetica Neue"/>
              </a:rPr>
              <a:t/>
            </a:r>
            <a:br>
              <a:rPr sz="5300" b="1" kern="0" dirty="0">
                <a:solidFill>
                  <a:srgbClr val="FFFFFF"/>
                </a:solidFill>
                <a:latin typeface="Helvetica Neue"/>
                <a:sym typeface="Helvetica Neue"/>
              </a:rPr>
            </a:br>
            <a:r>
              <a:rPr lang="en-US" sz="2000" b="1" kern="0" dirty="0" smtClean="0">
                <a:solidFill>
                  <a:srgbClr val="FFFFFF"/>
                </a:solidFill>
                <a:latin typeface="Helvetica Neue"/>
                <a:sym typeface="Helvetica Neue"/>
              </a:rPr>
              <a:t>Witten/Herdecke University</a:t>
            </a:r>
            <a:endParaRPr sz="2000" b="1" kern="0" dirty="0">
              <a:solidFill>
                <a:srgbClr val="FFFFFF"/>
              </a:solidFill>
              <a:latin typeface="Helvetica Neue"/>
              <a:sym typeface="Helvetica Neue"/>
            </a:endParaRPr>
          </a:p>
        </p:txBody>
      </p:sp>
      <p:sp>
        <p:nvSpPr>
          <p:cNvPr id="6" name="Daniel Geiger University of Hamburg">
            <a:extLst>
              <a:ext uri="{FF2B5EF4-FFF2-40B4-BE49-F238E27FC236}">
                <a16:creationId xmlns:a16="http://schemas.microsoft.com/office/drawing/2014/main" xmlns="" id="{1DF02FA8-C554-4CA7-B7BD-72F7D7F065B0}"/>
              </a:ext>
            </a:extLst>
          </p:cNvPr>
          <p:cNvSpPr txBox="1"/>
          <p:nvPr/>
        </p:nvSpPr>
        <p:spPr>
          <a:xfrm>
            <a:off x="7643794" y="4631771"/>
            <a:ext cx="961483" cy="208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1748" tIns="11748" rIns="11748" bIns="11748" anchor="ctr">
            <a:spAutoFit/>
          </a:bodyPr>
          <a:lstStyle/>
          <a:p>
            <a:pPr defTabSz="308067" hangingPunct="0">
              <a:defRPr>
                <a:solidFill>
                  <a:srgbClr val="FFFFFF"/>
                </a:solidFill>
              </a:defRPr>
            </a:pPr>
            <a:r>
              <a:rPr lang="de-DE" sz="1200" b="1" kern="0" dirty="0" smtClean="0">
                <a:solidFill>
                  <a:srgbClr val="FFFFFF"/>
                </a:solidFill>
                <a:latin typeface="Helvetica Neue"/>
                <a:sym typeface="Helvetica Neue"/>
              </a:rPr>
              <a:t>May 19, </a:t>
            </a:r>
            <a:r>
              <a:rPr lang="de-DE" sz="1200" b="1" kern="0" dirty="0">
                <a:solidFill>
                  <a:srgbClr val="FFFFFF"/>
                </a:solidFill>
                <a:latin typeface="Helvetica Neue"/>
                <a:sym typeface="Helvetica Neue"/>
              </a:rPr>
              <a:t>2022</a:t>
            </a:r>
            <a:endParaRPr sz="1200" b="1" kern="0" dirty="0">
              <a:solidFill>
                <a:srgbClr val="FFFFFF"/>
              </a:solidFill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0426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de-DE" b="1" dirty="0" smtClean="0"/>
              <a:t>Agenda</a:t>
            </a:r>
            <a:endParaRPr lang="de-DE" b="1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918112837"/>
              </p:ext>
            </p:extLst>
          </p:nvPr>
        </p:nvGraphicFramePr>
        <p:xfrm>
          <a:off x="395536" y="1275606"/>
          <a:ext cx="828092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844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6237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1. Wartime organizing at </a:t>
            </a:r>
            <a:r>
              <a:rPr lang="en-US" b="1" i="1" dirty="0" err="1" smtClean="0"/>
              <a:t>Sombra</a:t>
            </a:r>
            <a:endParaRPr lang="en-US" b="1" i="1" dirty="0"/>
          </a:p>
        </p:txBody>
      </p:sp>
      <p:sp>
        <p:nvSpPr>
          <p:cNvPr id="3" name="Rechteck 2"/>
          <p:cNvSpPr/>
          <p:nvPr/>
        </p:nvSpPr>
        <p:spPr>
          <a:xfrm>
            <a:off x="971600" y="4424213"/>
            <a:ext cx="374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>
                <a:hlinkClick r:id="rId3"/>
              </a:rPr>
              <a:t>https://www.linkedin.com/company/sombra-inc</a:t>
            </a:r>
            <a:r>
              <a:rPr lang="de-DE" sz="1400" dirty="0" smtClean="0">
                <a:hlinkClick r:id="rId3"/>
              </a:rPr>
              <a:t>/</a:t>
            </a:r>
            <a:r>
              <a:rPr lang="de-DE" sz="1400" dirty="0" smtClean="0"/>
              <a:t> </a:t>
            </a:r>
            <a:endParaRPr lang="de-DE" sz="1400" dirty="0"/>
          </a:p>
        </p:txBody>
      </p:sp>
      <p:pic>
        <p:nvPicPr>
          <p:cNvPr id="1026" name="Picture 2" descr="No alternative text description for this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9622"/>
            <a:ext cx="3888432" cy="288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5004048" y="1365612"/>
            <a:ext cx="3615220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Software development firm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Manage to continue their </a:t>
            </a:r>
            <a:br>
              <a:rPr lang="en-US" sz="2000" dirty="0" smtClean="0"/>
            </a:br>
            <a:r>
              <a:rPr lang="en-US" sz="2000" dirty="0" smtClean="0"/>
              <a:t>usual business, but with </a:t>
            </a:r>
            <a:br>
              <a:rPr lang="en-US" sz="2000" dirty="0" smtClean="0"/>
            </a:br>
            <a:r>
              <a:rPr lang="en-US" sz="2000" dirty="0" smtClean="0"/>
              <a:t>many restrictions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Started to do unrelated work </a:t>
            </a:r>
            <a:br>
              <a:rPr lang="en-US" sz="2000" dirty="0" smtClean="0"/>
            </a:br>
            <a:r>
              <a:rPr lang="en-US" sz="2000" dirty="0" smtClean="0"/>
              <a:t>for the </a:t>
            </a:r>
            <a:r>
              <a:rPr lang="en-US" sz="2000" dirty="0" err="1" smtClean="0"/>
              <a:t>Ukranian</a:t>
            </a:r>
            <a:r>
              <a:rPr lang="en-US" sz="2000" dirty="0" smtClean="0"/>
              <a:t> army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smtClean="0"/>
              <a:t>Take </a:t>
            </a:r>
            <a:r>
              <a:rPr lang="en-US" sz="2000" dirty="0" smtClean="0"/>
              <a:t>care of their employees </a:t>
            </a:r>
            <a:br>
              <a:rPr lang="en-US" sz="2000" dirty="0" smtClean="0"/>
            </a:br>
            <a:r>
              <a:rPr lang="en-US" sz="2000" dirty="0" smtClean="0"/>
              <a:t>and are still hiring!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Organizing donations and </a:t>
            </a:r>
            <a:br>
              <a:rPr lang="en-US" sz="2000" dirty="0" smtClean="0"/>
            </a:br>
            <a:r>
              <a:rPr lang="en-US" sz="2000" dirty="0" smtClean="0"/>
              <a:t>contributing to discourse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947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de-DE" b="1" dirty="0" smtClean="0"/>
              <a:t>Agenda</a:t>
            </a:r>
            <a:endParaRPr lang="de-DE" b="1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967548779"/>
              </p:ext>
            </p:extLst>
          </p:nvPr>
        </p:nvGraphicFramePr>
        <p:xfrm>
          <a:off x="395536" y="1275606"/>
          <a:ext cx="828092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8172400" y="1131590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</p:spTree>
    <p:extLst>
      <p:ext uri="{BB962C8B-B14F-4D97-AF65-F5344CB8AC3E}">
        <p14:creationId xmlns:p14="http://schemas.microsoft.com/office/powerpoint/2010/main" val="285504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6237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2. Trust in a crisis response model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91630"/>
            <a:ext cx="6408713" cy="325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444208" y="1491630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Mishra (1996: 263)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Trust supports a more effective crisis response, which in turn reassures and reinforces trust.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But:</a:t>
            </a:r>
            <a:r>
              <a:rPr lang="en-US" dirty="0" smtClean="0">
                <a:solidFill>
                  <a:schemeClr val="tx2"/>
                </a:solidFill>
              </a:rPr>
              <a:t> What if the crisis shakes up </a:t>
            </a:r>
            <a:r>
              <a:rPr lang="en-US" smtClean="0">
                <a:solidFill>
                  <a:schemeClr val="tx2"/>
                </a:solidFill>
              </a:rPr>
              <a:t>trust?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49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de-DE" b="1" dirty="0" smtClean="0"/>
              <a:t>Agenda</a:t>
            </a:r>
            <a:endParaRPr lang="de-DE" b="1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1536924918"/>
              </p:ext>
            </p:extLst>
          </p:nvPr>
        </p:nvGraphicFramePr>
        <p:xfrm>
          <a:off x="395536" y="1275606"/>
          <a:ext cx="828092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8172400" y="1131590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6" name="Textfeld 5"/>
          <p:cNvSpPr txBox="1"/>
          <p:nvPr/>
        </p:nvSpPr>
        <p:spPr>
          <a:xfrm>
            <a:off x="8172400" y="1803469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</p:spTree>
    <p:extLst>
      <p:ext uri="{BB962C8B-B14F-4D97-AF65-F5344CB8AC3E}">
        <p14:creationId xmlns:p14="http://schemas.microsoft.com/office/powerpoint/2010/main" val="246469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Defining trust</a:t>
            </a:r>
            <a:endParaRPr lang="en-US" b="1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443843750"/>
              </p:ext>
            </p:extLst>
          </p:nvPr>
        </p:nvGraphicFramePr>
        <p:xfrm>
          <a:off x="395536" y="1275606"/>
          <a:ext cx="828092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7" descr="fig_5-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2" t="31622" b="4021"/>
          <a:stretch>
            <a:fillRect/>
          </a:stretch>
        </p:blipFill>
        <p:spPr bwMode="auto">
          <a:xfrm>
            <a:off x="6372200" y="2465758"/>
            <a:ext cx="2232248" cy="238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8100392" y="4515966"/>
            <a:ext cx="97174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0" dirty="0" smtClean="0">
                <a:cs typeface="Arial" panose="020B0604020202020204" pitchFamily="34" charset="0"/>
              </a:rPr>
              <a:t>(Möllering 2006: 110)</a:t>
            </a:r>
            <a:endParaRPr lang="en-US" sz="700" b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18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5354"/>
            <a:ext cx="8229600" cy="857250"/>
          </a:xfrm>
        </p:spPr>
        <p:txBody>
          <a:bodyPr/>
          <a:lstStyle/>
          <a:p>
            <a:pPr algn="l"/>
            <a:r>
              <a:rPr lang="en-US" b="1" dirty="0" smtClean="0"/>
              <a:t>3. Process views of trusting (1)</a:t>
            </a:r>
            <a:endParaRPr lang="en-US" b="1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67544" y="4447381"/>
            <a:ext cx="1476263" cy="35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dirty="0" smtClean="0"/>
              <a:t>Möllering (2013)</a:t>
            </a:r>
            <a:endParaRPr lang="de-DE" sz="1400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23726" y="1759051"/>
            <a:ext cx="4490790" cy="2468103"/>
            <a:chOff x="1043806" y="2636912"/>
            <a:chExt cx="4490790" cy="3168352"/>
          </a:xfrm>
        </p:grpSpPr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043806" y="3867894"/>
              <a:ext cx="1944018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US" sz="3600" dirty="0" smtClean="0">
                  <a:latin typeface="+mn-lt"/>
                </a:rPr>
                <a:t>Trusting</a:t>
              </a:r>
              <a:endParaRPr lang="en-US" sz="3600" dirty="0">
                <a:latin typeface="+mn-lt"/>
              </a:endParaRPr>
            </a:p>
          </p:txBody>
        </p:sp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3491880" y="2780928"/>
              <a:ext cx="2042716" cy="1224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i="1" dirty="0" smtClean="0">
                  <a:latin typeface="+mn-lt"/>
                </a:rPr>
                <a:t>Mental</a:t>
              </a:r>
              <a:br>
                <a:rPr lang="en-US" sz="2800" i="1" dirty="0" smtClean="0">
                  <a:latin typeface="+mn-lt"/>
                </a:rPr>
              </a:br>
              <a:r>
                <a:rPr lang="en-US" sz="2800" i="1" dirty="0" smtClean="0">
                  <a:latin typeface="+mn-lt"/>
                </a:rPr>
                <a:t>Process</a:t>
              </a:r>
              <a:endParaRPr lang="en-US" sz="2800" i="1" dirty="0">
                <a:latin typeface="+mn-lt"/>
              </a:endParaRPr>
            </a:p>
          </p:txBody>
        </p:sp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3491880" y="4509120"/>
              <a:ext cx="2042716" cy="1224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i="1" dirty="0" smtClean="0">
                  <a:latin typeface="+mn-lt"/>
                </a:rPr>
                <a:t>Social</a:t>
              </a:r>
              <a:br>
                <a:rPr lang="en-US" sz="2800" i="1" dirty="0" smtClean="0">
                  <a:latin typeface="+mn-lt"/>
                </a:rPr>
              </a:br>
              <a:r>
                <a:rPr lang="en-US" sz="2800" i="1" dirty="0" smtClean="0">
                  <a:latin typeface="+mn-lt"/>
                </a:rPr>
                <a:t>Process</a:t>
              </a:r>
              <a:endParaRPr lang="en-US" sz="2800" i="1" dirty="0">
                <a:latin typeface="+mn-lt"/>
              </a:endParaRPr>
            </a:p>
          </p:txBody>
        </p:sp>
        <p:sp>
          <p:nvSpPr>
            <p:cNvPr id="14" name="Left Brace 1"/>
            <p:cNvSpPr/>
            <p:nvPr/>
          </p:nvSpPr>
          <p:spPr bwMode="auto">
            <a:xfrm>
              <a:off x="3141365" y="2636912"/>
              <a:ext cx="504056" cy="3168352"/>
            </a:xfrm>
            <a:prstGeom prst="leftBrace">
              <a:avLst>
                <a:gd name="adj1" fmla="val 68803"/>
                <a:gd name="adj2" fmla="val 50000"/>
              </a:avLst>
            </a:prstGeom>
            <a:noFill/>
            <a:ln w="50800" cap="rnd" cmpd="sng" algn="ctr">
              <a:solidFill>
                <a:srgbClr val="1E5AA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i="0" u="none" strike="noStrike" cap="none" normalizeH="0" baseline="0" smtClean="0">
                <a:ln>
                  <a:noFill/>
                </a:ln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154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5354"/>
            <a:ext cx="8229600" cy="857250"/>
          </a:xfrm>
        </p:spPr>
        <p:txBody>
          <a:bodyPr/>
          <a:lstStyle/>
          <a:p>
            <a:pPr algn="l"/>
            <a:r>
              <a:rPr lang="en-US" b="1" dirty="0" smtClean="0"/>
              <a:t>3. Process views of trusting (2)</a:t>
            </a:r>
            <a:endParaRPr lang="en-US" b="1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67544" y="4447381"/>
            <a:ext cx="1476263" cy="35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dirty="0" smtClean="0"/>
              <a:t>Möllering (2013)</a:t>
            </a:r>
            <a:endParaRPr lang="de-DE" sz="14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67544" y="1203598"/>
            <a:ext cx="3601095" cy="679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tx2"/>
                </a:solidFill>
              </a:rPr>
              <a:t>Trusting as Mental Process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502975" y="1811362"/>
            <a:ext cx="3564969" cy="237686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state of mind</a:t>
            </a:r>
          </a:p>
          <a:p>
            <a:r>
              <a:rPr lang="en-US" sz="2400" dirty="0" smtClean="0"/>
              <a:t>cognition and affect</a:t>
            </a:r>
          </a:p>
          <a:p>
            <a:r>
              <a:rPr lang="en-US" sz="2400" dirty="0" smtClean="0"/>
              <a:t>decision making</a:t>
            </a:r>
          </a:p>
          <a:p>
            <a:r>
              <a:rPr lang="en-US" sz="2400" dirty="0" smtClean="0"/>
              <a:t>interpretation</a:t>
            </a:r>
          </a:p>
          <a:p>
            <a:r>
              <a:rPr lang="en-US" sz="2400" dirty="0" smtClean="0"/>
              <a:t>suspension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499297" y="1235298"/>
            <a:ext cx="3601095" cy="679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tx2"/>
                </a:solidFill>
              </a:rPr>
              <a:t>Trusting as Social Process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534728" y="1843062"/>
            <a:ext cx="3564969" cy="2376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interaction</a:t>
            </a:r>
          </a:p>
          <a:p>
            <a:r>
              <a:rPr lang="en-US" sz="2400" dirty="0"/>
              <a:t>relationships</a:t>
            </a:r>
          </a:p>
          <a:p>
            <a:r>
              <a:rPr lang="en-US" sz="2400" dirty="0"/>
              <a:t>social context</a:t>
            </a:r>
          </a:p>
          <a:p>
            <a:r>
              <a:rPr lang="en-US" sz="2400" dirty="0"/>
              <a:t>practices*</a:t>
            </a:r>
          </a:p>
          <a:p>
            <a:r>
              <a:rPr lang="en-US" sz="2400" dirty="0"/>
              <a:t>institutionalization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795315" y="4147300"/>
            <a:ext cx="3414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such as: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signaling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negotiating, sense-making,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contracting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cooperating, reciprocating, investing,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imitating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complying …</a:t>
            </a:r>
          </a:p>
        </p:txBody>
      </p:sp>
    </p:spTree>
    <p:extLst>
      <p:ext uri="{BB962C8B-B14F-4D97-AF65-F5344CB8AC3E}">
        <p14:creationId xmlns:p14="http://schemas.microsoft.com/office/powerpoint/2010/main" val="167748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5354"/>
            <a:ext cx="8229600" cy="857250"/>
          </a:xfrm>
        </p:spPr>
        <p:txBody>
          <a:bodyPr/>
          <a:lstStyle/>
          <a:p>
            <a:pPr algn="l"/>
            <a:r>
              <a:rPr lang="en-US" b="1" dirty="0" smtClean="0"/>
              <a:t>3. Process views of trusting (3)</a:t>
            </a:r>
            <a:endParaRPr lang="en-US" b="1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67544" y="4447381"/>
            <a:ext cx="1476263" cy="35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dirty="0" smtClean="0"/>
              <a:t>Möllering (2013)</a:t>
            </a:r>
            <a:endParaRPr lang="de-DE" sz="1400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23726" y="1310304"/>
            <a:ext cx="7848674" cy="3421686"/>
            <a:chOff x="1043806" y="2060848"/>
            <a:chExt cx="7848674" cy="4392487"/>
          </a:xfrm>
        </p:grpSpPr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043806" y="3867894"/>
              <a:ext cx="1944018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US" sz="3600" dirty="0" smtClean="0">
                  <a:latin typeface="+mn-lt"/>
                </a:rPr>
                <a:t>Trusting</a:t>
              </a:r>
              <a:endParaRPr lang="en-US" sz="3600" dirty="0">
                <a:latin typeface="+mn-lt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6012160" y="2201774"/>
              <a:ext cx="288032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dirty="0" smtClean="0">
                  <a:latin typeface="+mn-lt"/>
                </a:rPr>
                <a:t>Continuing</a:t>
              </a:r>
              <a:endParaRPr lang="en-US" sz="2800" dirty="0">
                <a:latin typeface="+mn-lt"/>
              </a:endParaRP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6012160" y="3090843"/>
              <a:ext cx="288032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dirty="0" smtClean="0">
                  <a:latin typeface="+mn-lt"/>
                </a:rPr>
                <a:t>Processing</a:t>
              </a:r>
              <a:endParaRPr lang="en-US" sz="2800" dirty="0">
                <a:latin typeface="+mn-lt"/>
              </a:endParaRPr>
            </a:p>
          </p:txBody>
        </p:sp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6012160" y="3954939"/>
              <a:ext cx="288032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dirty="0" smtClean="0">
                  <a:latin typeface="+mn-lt"/>
                </a:rPr>
                <a:t>Learning</a:t>
              </a:r>
              <a:endParaRPr lang="en-US" sz="2800" dirty="0">
                <a:latin typeface="+mn-lt"/>
              </a:endParaRPr>
            </a:p>
          </p:txBody>
        </p:sp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6012160" y="4819035"/>
              <a:ext cx="288032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dirty="0" smtClean="0">
                  <a:latin typeface="+mn-lt"/>
                </a:rPr>
                <a:t>Becoming</a:t>
              </a:r>
              <a:endParaRPr lang="en-US" sz="2800" dirty="0">
                <a:latin typeface="+mn-lt"/>
              </a:endParaRPr>
            </a:p>
          </p:txBody>
        </p:sp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6012160" y="5684872"/>
              <a:ext cx="288032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dirty="0" smtClean="0">
                  <a:latin typeface="+mn-lt"/>
                </a:rPr>
                <a:t>Constituting</a:t>
              </a:r>
              <a:endParaRPr lang="en-US" sz="2800" dirty="0">
                <a:latin typeface="+mn-lt"/>
              </a:endParaRPr>
            </a:p>
          </p:txBody>
        </p:sp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3491880" y="2780928"/>
              <a:ext cx="2042716" cy="1224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i="1" dirty="0" smtClean="0">
                  <a:latin typeface="+mn-lt"/>
                </a:rPr>
                <a:t>Mental</a:t>
              </a:r>
              <a:br>
                <a:rPr lang="en-US" sz="2800" i="1" dirty="0" smtClean="0">
                  <a:latin typeface="+mn-lt"/>
                </a:rPr>
              </a:br>
              <a:r>
                <a:rPr lang="en-US" sz="2800" i="1" dirty="0" smtClean="0">
                  <a:latin typeface="+mn-lt"/>
                </a:rPr>
                <a:t>Process</a:t>
              </a:r>
              <a:endParaRPr lang="en-US" sz="2800" i="1" dirty="0">
                <a:latin typeface="+mn-lt"/>
              </a:endParaRPr>
            </a:p>
          </p:txBody>
        </p:sp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3491880" y="4509120"/>
              <a:ext cx="2042716" cy="1224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 i="1" dirty="0" smtClean="0">
                  <a:latin typeface="+mn-lt"/>
                </a:rPr>
                <a:t>Social</a:t>
              </a:r>
              <a:br>
                <a:rPr lang="en-US" sz="2800" i="1" dirty="0" smtClean="0">
                  <a:latin typeface="+mn-lt"/>
                </a:rPr>
              </a:br>
              <a:r>
                <a:rPr lang="en-US" sz="2800" i="1" dirty="0" smtClean="0">
                  <a:latin typeface="+mn-lt"/>
                </a:rPr>
                <a:t>Process</a:t>
              </a:r>
              <a:endParaRPr lang="en-US" sz="2800" i="1" dirty="0">
                <a:latin typeface="+mn-lt"/>
              </a:endParaRPr>
            </a:p>
          </p:txBody>
        </p:sp>
        <p:sp>
          <p:nvSpPr>
            <p:cNvPr id="14" name="Left Brace 1"/>
            <p:cNvSpPr/>
            <p:nvPr/>
          </p:nvSpPr>
          <p:spPr bwMode="auto">
            <a:xfrm>
              <a:off x="3141365" y="2636912"/>
              <a:ext cx="504056" cy="3168352"/>
            </a:xfrm>
            <a:prstGeom prst="leftBrace">
              <a:avLst>
                <a:gd name="adj1" fmla="val 68803"/>
                <a:gd name="adj2" fmla="val 50000"/>
              </a:avLst>
            </a:prstGeom>
            <a:noFill/>
            <a:ln w="50800" cap="rnd" cmpd="sng" algn="ctr">
              <a:solidFill>
                <a:srgbClr val="1E5AA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i="0" u="none" strike="noStrike" cap="none" normalizeH="0" baseline="0" smtClean="0">
                <a:ln>
                  <a:noFill/>
                </a:ln>
                <a:effectLst/>
              </a:endParaRPr>
            </a:p>
          </p:txBody>
        </p:sp>
        <p:sp>
          <p:nvSpPr>
            <p:cNvPr id="15" name="Left Brace 23"/>
            <p:cNvSpPr/>
            <p:nvPr/>
          </p:nvSpPr>
          <p:spPr bwMode="auto">
            <a:xfrm>
              <a:off x="5508104" y="2060848"/>
              <a:ext cx="504056" cy="4392487"/>
            </a:xfrm>
            <a:prstGeom prst="leftBrace">
              <a:avLst>
                <a:gd name="adj1" fmla="val 68803"/>
                <a:gd name="adj2" fmla="val 50000"/>
              </a:avLst>
            </a:prstGeom>
            <a:noFill/>
            <a:ln w="50800" cap="rnd" cmpd="sng" algn="ctr">
              <a:solidFill>
                <a:srgbClr val="1E5AA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i="0" u="none" strike="noStrike" cap="none" normalizeH="0" baseline="0" smtClean="0">
                <a:ln>
                  <a:noFill/>
                </a:ln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551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5354"/>
            <a:ext cx="8229600" cy="857250"/>
          </a:xfrm>
        </p:spPr>
        <p:txBody>
          <a:bodyPr/>
          <a:lstStyle/>
          <a:p>
            <a:pPr algn="l"/>
            <a:r>
              <a:rPr lang="en-US" b="1" dirty="0" smtClean="0"/>
              <a:t>3. Process views of trusting (4)</a:t>
            </a:r>
            <a:endParaRPr lang="en-US" b="1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67544" y="4447381"/>
            <a:ext cx="1476263" cy="35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dirty="0" smtClean="0"/>
              <a:t>Möllering (2013)</a:t>
            </a:r>
            <a:endParaRPr lang="de-DE" sz="14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67544" y="1329752"/>
            <a:ext cx="3601095" cy="679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 smtClean="0">
                <a:solidFill>
                  <a:schemeClr val="tx2"/>
                </a:solidFill>
              </a:rPr>
              <a:t>Trusting as Continuing</a:t>
            </a:r>
            <a:endParaRPr lang="en-US" sz="2200" b="1" dirty="0">
              <a:solidFill>
                <a:schemeClr val="tx2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502975" y="1949363"/>
            <a:ext cx="3564969" cy="1702507"/>
          </a:xfrm>
        </p:spPr>
        <p:txBody>
          <a:bodyPr>
            <a:normAutofit/>
          </a:bodyPr>
          <a:lstStyle/>
          <a:p>
            <a:r>
              <a:rPr lang="en-US" sz="2200" dirty="0" smtClean="0"/>
              <a:t>continuous, dynamic</a:t>
            </a:r>
            <a:endParaRPr lang="en-US" sz="2200" dirty="0"/>
          </a:p>
          <a:p>
            <a:r>
              <a:rPr lang="en-US" sz="2200" dirty="0"/>
              <a:t>temporal dimension</a:t>
            </a:r>
          </a:p>
          <a:p>
            <a:r>
              <a:rPr lang="en-US" sz="2200" dirty="0" smtClean="0"/>
              <a:t>changes over time</a:t>
            </a:r>
            <a:endParaRPr lang="en-US" sz="2200" dirty="0"/>
          </a:p>
          <a:p>
            <a:r>
              <a:rPr lang="en-US" sz="2200" dirty="0"/>
              <a:t>longitudinal </a:t>
            </a:r>
            <a:r>
              <a:rPr lang="en-US" sz="2200" dirty="0" smtClean="0"/>
              <a:t>view</a:t>
            </a:r>
            <a:endParaRPr lang="en-US" sz="2200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558075" y="1329752"/>
            <a:ext cx="2952328" cy="679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 smtClean="0">
                <a:solidFill>
                  <a:schemeClr val="tx2"/>
                </a:solidFill>
              </a:rPr>
              <a:t>Trusting as Processing</a:t>
            </a:r>
            <a:endParaRPr lang="en-US" sz="2200" b="1" dirty="0">
              <a:solidFill>
                <a:schemeClr val="tx2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3593506" y="1949363"/>
            <a:ext cx="2922710" cy="1702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perception</a:t>
            </a:r>
          </a:p>
          <a:p>
            <a:r>
              <a:rPr lang="en-US" sz="2200" dirty="0"/>
              <a:t>information</a:t>
            </a:r>
          </a:p>
          <a:p>
            <a:r>
              <a:rPr lang="en-US" sz="2200" dirty="0"/>
              <a:t>judgement</a:t>
            </a:r>
          </a:p>
          <a:p>
            <a:r>
              <a:rPr lang="en-US" sz="2200" dirty="0"/>
              <a:t>bracketing </a:t>
            </a:r>
          </a:p>
        </p:txBody>
      </p:sp>
      <p:pic>
        <p:nvPicPr>
          <p:cNvPr id="9" name="Picture 2" descr="http://www.mothersbliss.co.uk/planning/images/checklist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893" y="3349509"/>
            <a:ext cx="1296144" cy="138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372200" y="1426184"/>
            <a:ext cx="2588639" cy="486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 smtClean="0">
                <a:solidFill>
                  <a:schemeClr val="tx2"/>
                </a:solidFill>
              </a:rPr>
              <a:t>Trusting as Learning</a:t>
            </a:r>
            <a:endParaRPr lang="en-US" sz="2200" b="1" dirty="0">
              <a:solidFill>
                <a:schemeClr val="tx2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407632" y="1949363"/>
            <a:ext cx="2562670" cy="1702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updating</a:t>
            </a:r>
          </a:p>
          <a:p>
            <a:r>
              <a:rPr lang="en-US" sz="2200" dirty="0"/>
              <a:t>skill development</a:t>
            </a:r>
          </a:p>
          <a:p>
            <a:r>
              <a:rPr lang="en-US" sz="2200" dirty="0"/>
              <a:t>familiarization</a:t>
            </a:r>
          </a:p>
          <a:p>
            <a:r>
              <a:rPr lang="en-US" sz="2200" dirty="0"/>
              <a:t>testing</a:t>
            </a:r>
          </a:p>
        </p:txBody>
      </p:sp>
    </p:spTree>
    <p:extLst>
      <p:ext uri="{BB962C8B-B14F-4D97-AF65-F5344CB8AC3E}">
        <p14:creationId xmlns:p14="http://schemas.microsoft.com/office/powerpoint/2010/main" val="133474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5354"/>
            <a:ext cx="8229600" cy="857250"/>
          </a:xfrm>
        </p:spPr>
        <p:txBody>
          <a:bodyPr/>
          <a:lstStyle/>
          <a:p>
            <a:pPr algn="l"/>
            <a:r>
              <a:rPr lang="en-US" b="1" dirty="0" smtClean="0"/>
              <a:t>3. Process views of trusting (5)</a:t>
            </a:r>
            <a:endParaRPr lang="en-US" b="1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67544" y="4447381"/>
            <a:ext cx="1476263" cy="35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dirty="0" smtClean="0"/>
              <a:t>Möllering (2013)</a:t>
            </a:r>
            <a:endParaRPr lang="de-DE" sz="14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67544" y="1329752"/>
            <a:ext cx="3601095" cy="679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tx2"/>
                </a:solidFill>
                <a:latin typeface="+mn-lt"/>
              </a:rPr>
              <a:t>Trusting as Becoming</a:t>
            </a:r>
            <a:endParaRPr lang="en-US" sz="24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502975" y="1949363"/>
            <a:ext cx="3564969" cy="1702507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identification</a:t>
            </a:r>
          </a:p>
          <a:p>
            <a:r>
              <a:rPr lang="en-US" sz="2400" dirty="0"/>
              <a:t>project of the self</a:t>
            </a:r>
          </a:p>
          <a:p>
            <a:r>
              <a:rPr lang="en-US" sz="2400" dirty="0"/>
              <a:t>opening out</a:t>
            </a:r>
          </a:p>
          <a:p>
            <a:r>
              <a:rPr lang="en-US" sz="2400" dirty="0"/>
              <a:t>social construction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422170" y="1329752"/>
            <a:ext cx="3678221" cy="679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tx2"/>
                </a:solidFill>
                <a:latin typeface="+mn-lt"/>
              </a:rPr>
              <a:t>Trusting as Constituting</a:t>
            </a:r>
            <a:endParaRPr lang="en-US" sz="24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463415" y="1949363"/>
            <a:ext cx="3564969" cy="17025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structuration</a:t>
            </a:r>
            <a:endParaRPr lang="en-US" sz="2400" dirty="0"/>
          </a:p>
          <a:p>
            <a:r>
              <a:rPr lang="en-US" sz="2400" dirty="0"/>
              <a:t>practices</a:t>
            </a:r>
          </a:p>
          <a:p>
            <a:r>
              <a:rPr lang="en-US" sz="2400" dirty="0"/>
              <a:t>ongoing (re)production</a:t>
            </a:r>
          </a:p>
          <a:p>
            <a:r>
              <a:rPr lang="en-US" sz="2400" dirty="0"/>
              <a:t>institutional work</a:t>
            </a:r>
          </a:p>
        </p:txBody>
      </p:sp>
    </p:spTree>
    <p:extLst>
      <p:ext uri="{BB962C8B-B14F-4D97-AF65-F5344CB8AC3E}">
        <p14:creationId xmlns:p14="http://schemas.microsoft.com/office/powerpoint/2010/main" val="168043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de-DE" b="1" dirty="0" smtClean="0"/>
              <a:t>Agenda</a:t>
            </a:r>
            <a:endParaRPr lang="de-DE" b="1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1122980175"/>
              </p:ext>
            </p:extLst>
          </p:nvPr>
        </p:nvGraphicFramePr>
        <p:xfrm>
          <a:off x="395536" y="1275606"/>
          <a:ext cx="828092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8172400" y="1131590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6" name="Textfeld 5"/>
          <p:cNvSpPr txBox="1"/>
          <p:nvPr/>
        </p:nvSpPr>
        <p:spPr>
          <a:xfrm>
            <a:off x="8172400" y="1803469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7" name="Textfeld 6"/>
          <p:cNvSpPr txBox="1"/>
          <p:nvPr/>
        </p:nvSpPr>
        <p:spPr>
          <a:xfrm>
            <a:off x="8172400" y="2436360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</p:spTree>
    <p:extLst>
      <p:ext uri="{BB962C8B-B14F-4D97-AF65-F5344CB8AC3E}">
        <p14:creationId xmlns:p14="http://schemas.microsoft.com/office/powerpoint/2010/main" val="3944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0364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4. Trust preservation practices (1)</a:t>
            </a:r>
            <a:endParaRPr lang="en-US" b="1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7164288" y="4303365"/>
            <a:ext cx="1512167" cy="35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dirty="0" smtClean="0"/>
              <a:t>Gustafsson et al.</a:t>
            </a:r>
            <a:br>
              <a:rPr lang="de-DE" sz="1400" dirty="0" smtClean="0"/>
            </a:br>
            <a:r>
              <a:rPr lang="de-DE" sz="1400" dirty="0" smtClean="0"/>
              <a:t>(2021: 1414)</a:t>
            </a:r>
            <a:endParaRPr lang="de-DE" sz="1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2" t="14849" r="13109" b="4438"/>
          <a:stretch/>
        </p:blipFill>
        <p:spPr bwMode="auto">
          <a:xfrm>
            <a:off x="539552" y="1275606"/>
            <a:ext cx="614111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37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0364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4. Trust preservation practices (2)</a:t>
            </a:r>
            <a:endParaRPr lang="en-US" b="1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7164288" y="4303365"/>
            <a:ext cx="1512167" cy="35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dirty="0" smtClean="0"/>
              <a:t>Gustafsson et al.</a:t>
            </a:r>
            <a:br>
              <a:rPr lang="de-DE" sz="1400" dirty="0" smtClean="0"/>
            </a:br>
            <a:r>
              <a:rPr lang="de-DE" sz="1400" dirty="0" smtClean="0"/>
              <a:t>(2021: 1414)</a:t>
            </a:r>
            <a:endParaRPr lang="de-DE" sz="1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2" t="14848" r="13109" b="70979"/>
          <a:stretch/>
        </p:blipFill>
        <p:spPr bwMode="auto">
          <a:xfrm>
            <a:off x="539552" y="1203598"/>
            <a:ext cx="6141110" cy="61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" t="12000" r="77993" b="10678"/>
          <a:stretch/>
        </p:blipFill>
        <p:spPr bwMode="auto">
          <a:xfrm>
            <a:off x="581480" y="1895179"/>
            <a:ext cx="945396" cy="2904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0" t="12000" r="57670" b="9063"/>
          <a:stretch/>
        </p:blipFill>
        <p:spPr bwMode="auto">
          <a:xfrm>
            <a:off x="1695794" y="1894944"/>
            <a:ext cx="1332078" cy="296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t="12000" r="34300" b="12469"/>
          <a:stretch/>
        </p:blipFill>
        <p:spPr bwMode="auto">
          <a:xfrm>
            <a:off x="3380553" y="1895179"/>
            <a:ext cx="1423815" cy="283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0" t="12000" r="12976" b="9369"/>
          <a:stretch/>
        </p:blipFill>
        <p:spPr bwMode="auto">
          <a:xfrm>
            <a:off x="5057896" y="1906426"/>
            <a:ext cx="1423816" cy="295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Gerade Verbindung 8"/>
          <p:cNvCxnSpPr/>
          <p:nvPr/>
        </p:nvCxnSpPr>
        <p:spPr>
          <a:xfrm>
            <a:off x="5148064" y="3939902"/>
            <a:ext cx="79208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54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0364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4. Trust preservation practices (3)</a:t>
            </a:r>
            <a:endParaRPr lang="en-US" b="1" dirty="0"/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617103424"/>
              </p:ext>
            </p:extLst>
          </p:nvPr>
        </p:nvGraphicFramePr>
        <p:xfrm>
          <a:off x="3923928" y="1275606"/>
          <a:ext cx="4824536" cy="3188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el 1"/>
          <p:cNvSpPr txBox="1">
            <a:spLocks/>
          </p:cNvSpPr>
          <p:nvPr/>
        </p:nvSpPr>
        <p:spPr>
          <a:xfrm>
            <a:off x="539552" y="4447381"/>
            <a:ext cx="2880320" cy="35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400" dirty="0" smtClean="0"/>
              <a:t>Gustafsson et al. (2021: 1413, 1426)</a:t>
            </a:r>
            <a:endParaRPr lang="de-DE" sz="1400" dirty="0"/>
          </a:p>
        </p:txBody>
      </p:sp>
      <p:sp>
        <p:nvSpPr>
          <p:cNvPr id="3" name="Rechteck 2"/>
          <p:cNvSpPr/>
          <p:nvPr/>
        </p:nvSpPr>
        <p:spPr>
          <a:xfrm>
            <a:off x="539552" y="1347614"/>
            <a:ext cx="33843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Trust Preservation:</a:t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dirty="0" smtClean="0"/>
              <a:t>“Active </a:t>
            </a:r>
            <a:r>
              <a:rPr lang="en-US" sz="2400" dirty="0"/>
              <a:t>practices to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preserve </a:t>
            </a:r>
            <a:r>
              <a:rPr lang="en-US" sz="2400" dirty="0"/>
              <a:t>established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trust </a:t>
            </a:r>
            <a:r>
              <a:rPr lang="en-US" sz="2400" dirty="0"/>
              <a:t>in the relationship,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triggered </a:t>
            </a:r>
            <a:r>
              <a:rPr lang="en-US" sz="2400" dirty="0"/>
              <a:t>by a </a:t>
            </a:r>
            <a:r>
              <a:rPr lang="en-US" sz="2400" dirty="0" smtClean="0"/>
              <a:t>jolt that</a:t>
            </a:r>
            <a:endParaRPr lang="en-US" sz="2400" dirty="0"/>
          </a:p>
          <a:p>
            <a:r>
              <a:rPr lang="en-US" sz="2400" dirty="0" smtClean="0"/>
              <a:t>heightens </a:t>
            </a:r>
            <a:r>
              <a:rPr lang="en-US" sz="2400" dirty="0"/>
              <a:t>uncertainty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and </a:t>
            </a:r>
            <a:r>
              <a:rPr lang="en-US" sz="2400" dirty="0"/>
              <a:t>vulnerability in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relationship.”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95529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de-DE" b="1" dirty="0" smtClean="0"/>
              <a:t>Agenda</a:t>
            </a:r>
            <a:endParaRPr lang="de-DE" b="1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980291049"/>
              </p:ext>
            </p:extLst>
          </p:nvPr>
        </p:nvGraphicFramePr>
        <p:xfrm>
          <a:off x="395536" y="1275606"/>
          <a:ext cx="828092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8172400" y="1131590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6" name="Textfeld 5"/>
          <p:cNvSpPr txBox="1"/>
          <p:nvPr/>
        </p:nvSpPr>
        <p:spPr>
          <a:xfrm>
            <a:off x="8172400" y="1803469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7" name="Textfeld 6"/>
          <p:cNvSpPr txBox="1"/>
          <p:nvPr/>
        </p:nvSpPr>
        <p:spPr>
          <a:xfrm>
            <a:off x="8172400" y="2436360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  <p:sp>
        <p:nvSpPr>
          <p:cNvPr id="8" name="Textfeld 7"/>
          <p:cNvSpPr txBox="1"/>
          <p:nvPr/>
        </p:nvSpPr>
        <p:spPr>
          <a:xfrm>
            <a:off x="8172400" y="3099613"/>
            <a:ext cx="910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ym typeface="Wingdings"/>
              </a:rPr>
              <a:t></a:t>
            </a:r>
            <a:endParaRPr lang="de-DE" sz="7200" dirty="0"/>
          </a:p>
        </p:txBody>
      </p:sp>
    </p:spTree>
    <p:extLst>
      <p:ext uri="{BB962C8B-B14F-4D97-AF65-F5344CB8AC3E}">
        <p14:creationId xmlns:p14="http://schemas.microsoft.com/office/powerpoint/2010/main" val="91104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62372"/>
            <a:ext cx="8229600" cy="857250"/>
          </a:xfrm>
        </p:spPr>
        <p:txBody>
          <a:bodyPr/>
          <a:lstStyle/>
          <a:p>
            <a:pPr algn="l"/>
            <a:r>
              <a:rPr lang="en-US" b="1" dirty="0" smtClean="0"/>
              <a:t>5. Examples of using and reinforcing trust</a:t>
            </a:r>
            <a:endParaRPr lang="en-US" b="1" dirty="0"/>
          </a:p>
        </p:txBody>
      </p:sp>
      <p:pic>
        <p:nvPicPr>
          <p:cNvPr id="2050" name="Picture 2" descr="C:\Users\gmoellering\Pictures\pexels-tetyana-kovyrina-11337712.jpg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r="6667"/>
          <a:stretch/>
        </p:blipFill>
        <p:spPr bwMode="auto">
          <a:xfrm>
            <a:off x="539552" y="1424524"/>
            <a:ext cx="8208912" cy="320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4320878" y="1485004"/>
            <a:ext cx="427841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Keep staff employed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Assist relocations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Pay salary – in advance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Collect donations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Offer free 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Stop business with Russia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and so on …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99481" y="4634356"/>
            <a:ext cx="39100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u="sng" dirty="0" smtClean="0">
                <a:hlinkClick r:id="rId4"/>
              </a:rPr>
              <a:t>https</a:t>
            </a:r>
            <a:r>
              <a:rPr lang="de-DE" sz="900" u="sng" dirty="0">
                <a:hlinkClick r:id="rId4"/>
              </a:rPr>
              <a:t>://www.pexels.com/de-de/foto/wasser-sommer-dreckig-reise-11337712/</a:t>
            </a:r>
            <a:r>
              <a:rPr lang="de-DE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757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gmoellering\Downloads\volodymyr-tokar-JKhiMOS8uvg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970" l="123" r="899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724246"/>
            <a:ext cx="2786722" cy="380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62372"/>
            <a:ext cx="8229600" cy="857250"/>
          </a:xfrm>
        </p:spPr>
        <p:txBody>
          <a:bodyPr/>
          <a:lstStyle/>
          <a:p>
            <a:pPr algn="l"/>
            <a:r>
              <a:rPr lang="en-US" b="1" dirty="0" smtClean="0"/>
              <a:t>On a personal note …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" t="28916" r="19063" b="13254"/>
          <a:stretch/>
        </p:blipFill>
        <p:spPr bwMode="auto">
          <a:xfrm>
            <a:off x="251520" y="1923678"/>
            <a:ext cx="6840760" cy="280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100236" y="4515966"/>
            <a:ext cx="25042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hlinkClick r:id="rId6"/>
              </a:rPr>
              <a:t>https://</a:t>
            </a:r>
            <a:r>
              <a:rPr lang="de-DE" sz="1000" dirty="0" smtClean="0">
                <a:hlinkClick r:id="rId6"/>
              </a:rPr>
              <a:t>unsplash.com/photos/JKhiMOS8uvg</a:t>
            </a:r>
            <a:r>
              <a:rPr lang="de-DE" sz="1000" dirty="0" smtClean="0"/>
              <a:t> 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03714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467544" y="521022"/>
            <a:ext cx="5832648" cy="698376"/>
          </a:xfrm>
          <a:prstGeom prst="roundRect">
            <a:avLst/>
          </a:prstGeom>
          <a:solidFill>
            <a:srgbClr val="7D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1510"/>
            <a:ext cx="5987008" cy="857250"/>
          </a:xfrm>
          <a:noFill/>
          <a:effectLst/>
        </p:spPr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Thank you for your attention!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864" y="1347614"/>
            <a:ext cx="8229600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smtClean="0"/>
              <a:t>References</a:t>
            </a:r>
          </a:p>
          <a:p>
            <a:r>
              <a:rPr lang="en-US" sz="1400" dirty="0" smtClean="0"/>
              <a:t>Gustafsson</a:t>
            </a:r>
            <a:r>
              <a:rPr lang="en-US" sz="1400" dirty="0"/>
              <a:t>, S., Gillespie, N., Searle, R., Hope Hailey, V., &amp; Dietz, G., (2021). Preserving organizational trust during disruption. </a:t>
            </a:r>
            <a:r>
              <a:rPr lang="en-US" sz="1400" i="1" u="sng" dirty="0">
                <a:hlinkClick r:id="rId3"/>
              </a:rPr>
              <a:t>Organization Studies</a:t>
            </a:r>
            <a:r>
              <a:rPr lang="en-US" sz="1400" u="sng" dirty="0">
                <a:hlinkClick r:id="rId3"/>
              </a:rPr>
              <a:t>, 42(9), 1409-1433</a:t>
            </a:r>
            <a:endParaRPr lang="de-DE" sz="1400" dirty="0"/>
          </a:p>
          <a:p>
            <a:r>
              <a:rPr lang="en-US" sz="1400" dirty="0" smtClean="0"/>
              <a:t>Möllering, G. (2006). </a:t>
            </a:r>
            <a:r>
              <a:rPr lang="en-US" sz="1400" i="1" dirty="0" smtClean="0"/>
              <a:t>Trust: Reason, Routine, Reflexivity</a:t>
            </a:r>
            <a:r>
              <a:rPr lang="en-US" sz="1400" dirty="0" smtClean="0"/>
              <a:t>. </a:t>
            </a:r>
            <a:r>
              <a:rPr lang="en-US" sz="1400" dirty="0" err="1" smtClean="0"/>
              <a:t>Elsevire</a:t>
            </a:r>
            <a:r>
              <a:rPr lang="en-US" sz="1400" dirty="0" smtClean="0"/>
              <a:t>/Emerald.</a:t>
            </a:r>
          </a:p>
          <a:p>
            <a:r>
              <a:rPr lang="en-US" sz="1400" dirty="0" smtClean="0"/>
              <a:t>Möllering</a:t>
            </a:r>
            <a:r>
              <a:rPr lang="en-US" sz="1400" dirty="0"/>
              <a:t>, G. (2013). Process views of trusting and crises. In: Bachmann, R., &amp; Zaheer, A. (Eds.): </a:t>
            </a:r>
            <a:r>
              <a:rPr lang="en-US" sz="1400" i="1" dirty="0"/>
              <a:t>Handbook of Advances in Trust Research</a:t>
            </a:r>
            <a:r>
              <a:rPr lang="en-US" sz="1400" dirty="0"/>
              <a:t>. Edward Elgar, 285-305. </a:t>
            </a:r>
            <a:r>
              <a:rPr lang="en-US" sz="1400" u="sng" dirty="0">
                <a:hlinkClick r:id="rId4"/>
              </a:rPr>
              <a:t>SSRN version</a:t>
            </a:r>
            <a:endParaRPr lang="de-DE" sz="1400" dirty="0"/>
          </a:p>
          <a:p>
            <a:r>
              <a:rPr lang="en-US" sz="1400" dirty="0" smtClean="0"/>
              <a:t>Mishra</a:t>
            </a:r>
            <a:r>
              <a:rPr lang="en-US" sz="1400" dirty="0"/>
              <a:t>, A. (1996). Organizational responses to crisis: The centrality of trust. In: Kramer, R.M., &amp; Tyler, T.R. (Eds.): </a:t>
            </a:r>
            <a:r>
              <a:rPr lang="en-US" sz="1400" i="1" dirty="0"/>
              <a:t>Trust in </a:t>
            </a:r>
            <a:r>
              <a:rPr lang="en-US" sz="1400" i="1" dirty="0" err="1"/>
              <a:t>Organisations</a:t>
            </a:r>
            <a:r>
              <a:rPr lang="en-US" sz="1400" i="1" dirty="0"/>
              <a:t>: Frontiers of Theory and Research</a:t>
            </a:r>
            <a:r>
              <a:rPr lang="en-US" sz="1400" dirty="0"/>
              <a:t>. Sage Publications, 261-287, </a:t>
            </a:r>
            <a:r>
              <a:rPr lang="en-US" sz="1400" u="sng" dirty="0">
                <a:hlinkClick r:id="rId5"/>
              </a:rPr>
              <a:t>Preprint </a:t>
            </a:r>
            <a:endParaRPr lang="de-DE" sz="1400" dirty="0"/>
          </a:p>
          <a:p>
            <a:r>
              <a:rPr lang="en-US" sz="1400" dirty="0"/>
              <a:t>Möllering, G., &amp; Stache, F. (2010). Trust development in German–Ukrainian business relationships: Dealing with cultural differences in an uncertain institutional context. In: Saunders, M.N.K., Skinner, D., Gillespie, N., Dietz, G., &amp; Lewicki, R.J. (Eds.): </a:t>
            </a:r>
            <a:r>
              <a:rPr lang="en-US" sz="1400" i="1" dirty="0"/>
              <a:t>Organizational Trust: A Cultural Perspective</a:t>
            </a:r>
            <a:r>
              <a:rPr lang="en-US" sz="1400" dirty="0"/>
              <a:t>. </a:t>
            </a:r>
            <a:r>
              <a:rPr lang="de-DE" sz="1400" dirty="0"/>
              <a:t>Cambridge University Press, 205-226, </a:t>
            </a:r>
            <a:r>
              <a:rPr lang="de-DE" sz="1400" u="sng" dirty="0" err="1">
                <a:hlinkClick r:id="rId6"/>
              </a:rPr>
              <a:t>MPIfG</a:t>
            </a:r>
            <a:r>
              <a:rPr lang="de-DE" sz="1400" u="sng" dirty="0">
                <a:hlinkClick r:id="rId6"/>
              </a:rPr>
              <a:t> DP </a:t>
            </a:r>
            <a:r>
              <a:rPr lang="de-DE" sz="1400" u="sng" dirty="0" smtClean="0">
                <a:hlinkClick r:id="rId6"/>
              </a:rPr>
              <a:t>Version</a:t>
            </a:r>
            <a:endParaRPr lang="de-DE" sz="1400" u="sng" dirty="0" smtClean="0"/>
          </a:p>
          <a:p>
            <a:r>
              <a:rPr lang="en-US" sz="1400" dirty="0" smtClean="0"/>
              <a:t>Rousseau</a:t>
            </a:r>
            <a:r>
              <a:rPr lang="en-US" sz="1400" dirty="0"/>
              <a:t>, D. M., Sitkin, S. B., Burt, R. S., &amp; </a:t>
            </a:r>
            <a:r>
              <a:rPr lang="en-US" sz="1400" dirty="0" err="1"/>
              <a:t>Carmerer</a:t>
            </a:r>
            <a:r>
              <a:rPr lang="en-US" sz="1400" dirty="0"/>
              <a:t>, C. (1998). Not so different after all: A </a:t>
            </a:r>
            <a:r>
              <a:rPr lang="en-US" sz="1400" dirty="0" smtClean="0"/>
              <a:t>cross-discipline view </a:t>
            </a:r>
            <a:r>
              <a:rPr lang="en-US" sz="1400" dirty="0"/>
              <a:t>of trust. </a:t>
            </a:r>
            <a:r>
              <a:rPr lang="en-US" sz="1400" i="1" dirty="0"/>
              <a:t>Academy of Management Review</a:t>
            </a:r>
            <a:r>
              <a:rPr lang="en-US" sz="1400" dirty="0"/>
              <a:t>, </a:t>
            </a:r>
            <a:r>
              <a:rPr lang="en-US" sz="1400" dirty="0" smtClean="0"/>
              <a:t>23(3), </a:t>
            </a:r>
            <a:r>
              <a:rPr lang="en-US" sz="1400" dirty="0"/>
              <a:t>393–404.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38986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799</Words>
  <Application>Microsoft Office PowerPoint</Application>
  <PresentationFormat>Bildschirmpräsentation (16:9)</PresentationFormat>
  <Paragraphs>168</Paragraphs>
  <Slides>20</Slides>
  <Notes>20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2" baseType="lpstr">
      <vt:lpstr>Larissa</vt:lpstr>
      <vt:lpstr>White</vt:lpstr>
      <vt:lpstr>PowerPoint-Präsentation</vt:lpstr>
      <vt:lpstr>Agenda</vt:lpstr>
      <vt:lpstr>1. Wartime organizing at Sombra</vt:lpstr>
      <vt:lpstr>Agenda</vt:lpstr>
      <vt:lpstr>2. Trust in a crisis response model</vt:lpstr>
      <vt:lpstr>Agenda</vt:lpstr>
      <vt:lpstr>Defining trust</vt:lpstr>
      <vt:lpstr>3. Process views of trusting (1)</vt:lpstr>
      <vt:lpstr>3. Process views of trusting (2)</vt:lpstr>
      <vt:lpstr>3. Process views of trusting (3)</vt:lpstr>
      <vt:lpstr>3. Process views of trusting (4)</vt:lpstr>
      <vt:lpstr>3. Process views of trusting (5)</vt:lpstr>
      <vt:lpstr>Agenda</vt:lpstr>
      <vt:lpstr>4. Trust preservation practices (1)</vt:lpstr>
      <vt:lpstr>4. Trust preservation practices (2)</vt:lpstr>
      <vt:lpstr>4. Trust preservation practices (3)</vt:lpstr>
      <vt:lpstr>Agenda</vt:lpstr>
      <vt:lpstr>5. Examples of using and reinforcing trust</vt:lpstr>
      <vt:lpstr>On a personal note …</vt:lpstr>
      <vt:lpstr>Thank you for your attention!</vt:lpstr>
    </vt:vector>
  </TitlesOfParts>
  <Company>Universität Witten/Herdecke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Strategisches Management und Strategieentwicklung</dc:title>
  <dc:creator>Prof. Dr. Guido Möllering</dc:creator>
  <cp:lastModifiedBy>Prof. Dr. Guido Möllering</cp:lastModifiedBy>
  <cp:revision>90</cp:revision>
  <cp:lastPrinted>2021-11-18T12:01:04Z</cp:lastPrinted>
  <dcterms:created xsi:type="dcterms:W3CDTF">2021-10-06T14:59:40Z</dcterms:created>
  <dcterms:modified xsi:type="dcterms:W3CDTF">2022-05-20T09:25:00Z</dcterms:modified>
</cp:coreProperties>
</file>